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82" r:id="rId1"/>
  </p:sldMasterIdLst>
  <p:notesMasterIdLst>
    <p:notesMasterId r:id="rId182"/>
  </p:notesMasterIdLst>
  <p:sldIdLst>
    <p:sldId id="442" r:id="rId2"/>
    <p:sldId id="294" r:id="rId3"/>
    <p:sldId id="256" r:id="rId4"/>
    <p:sldId id="257" r:id="rId5"/>
    <p:sldId id="258" r:id="rId6"/>
    <p:sldId id="266" r:id="rId7"/>
    <p:sldId id="267" r:id="rId8"/>
    <p:sldId id="268" r:id="rId9"/>
    <p:sldId id="259" r:id="rId10"/>
    <p:sldId id="260" r:id="rId11"/>
    <p:sldId id="269" r:id="rId12"/>
    <p:sldId id="261" r:id="rId13"/>
    <p:sldId id="262" r:id="rId14"/>
    <p:sldId id="263" r:id="rId15"/>
    <p:sldId id="264" r:id="rId16"/>
    <p:sldId id="270" r:id="rId17"/>
    <p:sldId id="271" r:id="rId18"/>
    <p:sldId id="272" r:id="rId19"/>
    <p:sldId id="273" r:id="rId20"/>
    <p:sldId id="285" r:id="rId21"/>
    <p:sldId id="286" r:id="rId22"/>
    <p:sldId id="274" r:id="rId23"/>
    <p:sldId id="275" r:id="rId24"/>
    <p:sldId id="276" r:id="rId25"/>
    <p:sldId id="277" r:id="rId26"/>
    <p:sldId id="278" r:id="rId27"/>
    <p:sldId id="279" r:id="rId28"/>
    <p:sldId id="280" r:id="rId29"/>
    <p:sldId id="281" r:id="rId30"/>
    <p:sldId id="283" r:id="rId31"/>
    <p:sldId id="284" r:id="rId32"/>
    <p:sldId id="287" r:id="rId33"/>
    <p:sldId id="290" r:id="rId34"/>
    <p:sldId id="288" r:id="rId35"/>
    <p:sldId id="291" r:id="rId36"/>
    <p:sldId id="289" r:id="rId37"/>
    <p:sldId id="292" r:id="rId38"/>
    <p:sldId id="293" r:id="rId39"/>
    <p:sldId id="295" r:id="rId40"/>
    <p:sldId id="296" r:id="rId41"/>
    <p:sldId id="303" r:id="rId42"/>
    <p:sldId id="310" r:id="rId43"/>
    <p:sldId id="312" r:id="rId44"/>
    <p:sldId id="313" r:id="rId45"/>
    <p:sldId id="311" r:id="rId46"/>
    <p:sldId id="314" r:id="rId47"/>
    <p:sldId id="315" r:id="rId48"/>
    <p:sldId id="317" r:id="rId49"/>
    <p:sldId id="320" r:id="rId50"/>
    <p:sldId id="321" r:id="rId51"/>
    <p:sldId id="322" r:id="rId52"/>
    <p:sldId id="323" r:id="rId53"/>
    <p:sldId id="318" r:id="rId54"/>
    <p:sldId id="319" r:id="rId55"/>
    <p:sldId id="324" r:id="rId56"/>
    <p:sldId id="325" r:id="rId57"/>
    <p:sldId id="326" r:id="rId58"/>
    <p:sldId id="327" r:id="rId59"/>
    <p:sldId id="328" r:id="rId60"/>
    <p:sldId id="329" r:id="rId61"/>
    <p:sldId id="330" r:id="rId62"/>
    <p:sldId id="316" r:id="rId63"/>
    <p:sldId id="305" r:id="rId64"/>
    <p:sldId id="306" r:id="rId65"/>
    <p:sldId id="307" r:id="rId66"/>
    <p:sldId id="308" r:id="rId67"/>
    <p:sldId id="309" r:id="rId68"/>
    <p:sldId id="297" r:id="rId69"/>
    <p:sldId id="298" r:id="rId70"/>
    <p:sldId id="331" r:id="rId71"/>
    <p:sldId id="332" r:id="rId72"/>
    <p:sldId id="333" r:id="rId73"/>
    <p:sldId id="334" r:id="rId74"/>
    <p:sldId id="335" r:id="rId75"/>
    <p:sldId id="336" r:id="rId76"/>
    <p:sldId id="337" r:id="rId77"/>
    <p:sldId id="338" r:id="rId78"/>
    <p:sldId id="373" r:id="rId79"/>
    <p:sldId id="374" r:id="rId80"/>
    <p:sldId id="375" r:id="rId81"/>
    <p:sldId id="376" r:id="rId82"/>
    <p:sldId id="377" r:id="rId83"/>
    <p:sldId id="378" r:id="rId84"/>
    <p:sldId id="379" r:id="rId85"/>
    <p:sldId id="380" r:id="rId86"/>
    <p:sldId id="381" r:id="rId87"/>
    <p:sldId id="382" r:id="rId88"/>
    <p:sldId id="383" r:id="rId89"/>
    <p:sldId id="386" r:id="rId90"/>
    <p:sldId id="387" r:id="rId91"/>
    <p:sldId id="388" r:id="rId92"/>
    <p:sldId id="384" r:id="rId93"/>
    <p:sldId id="389" r:id="rId94"/>
    <p:sldId id="390" r:id="rId95"/>
    <p:sldId id="391" r:id="rId96"/>
    <p:sldId id="385" r:id="rId97"/>
    <p:sldId id="392" r:id="rId98"/>
    <p:sldId id="393" r:id="rId99"/>
    <p:sldId id="394" r:id="rId100"/>
    <p:sldId id="395" r:id="rId101"/>
    <p:sldId id="397" r:id="rId102"/>
    <p:sldId id="398" r:id="rId103"/>
    <p:sldId id="399" r:id="rId104"/>
    <p:sldId id="400" r:id="rId105"/>
    <p:sldId id="401" r:id="rId106"/>
    <p:sldId id="396" r:id="rId107"/>
    <p:sldId id="299" r:id="rId108"/>
    <p:sldId id="300" r:id="rId109"/>
    <p:sldId id="402" r:id="rId110"/>
    <p:sldId id="403" r:id="rId111"/>
    <p:sldId id="429" r:id="rId112"/>
    <p:sldId id="428" r:id="rId113"/>
    <p:sldId id="439" r:id="rId114"/>
    <p:sldId id="436" r:id="rId115"/>
    <p:sldId id="437" r:id="rId116"/>
    <p:sldId id="438" r:id="rId117"/>
    <p:sldId id="425" r:id="rId118"/>
    <p:sldId id="405" r:id="rId119"/>
    <p:sldId id="430" r:id="rId120"/>
    <p:sldId id="431" r:id="rId121"/>
    <p:sldId id="432" r:id="rId122"/>
    <p:sldId id="426" r:id="rId123"/>
    <p:sldId id="433" r:id="rId124"/>
    <p:sldId id="434" r:id="rId125"/>
    <p:sldId id="406" r:id="rId126"/>
    <p:sldId id="408" r:id="rId127"/>
    <p:sldId id="409" r:id="rId128"/>
    <p:sldId id="410" r:id="rId129"/>
    <p:sldId id="411" r:id="rId130"/>
    <p:sldId id="412" r:id="rId131"/>
    <p:sldId id="413" r:id="rId132"/>
    <p:sldId id="414" r:id="rId133"/>
    <p:sldId id="415" r:id="rId134"/>
    <p:sldId id="416" r:id="rId135"/>
    <p:sldId id="417" r:id="rId136"/>
    <p:sldId id="418" r:id="rId137"/>
    <p:sldId id="419" r:id="rId138"/>
    <p:sldId id="420" r:id="rId139"/>
    <p:sldId id="421" r:id="rId140"/>
    <p:sldId id="422" r:id="rId141"/>
    <p:sldId id="423" r:id="rId142"/>
    <p:sldId id="407" r:id="rId143"/>
    <p:sldId id="424" r:id="rId144"/>
    <p:sldId id="301" r:id="rId145"/>
    <p:sldId id="302" r:id="rId146"/>
    <p:sldId id="339" r:id="rId147"/>
    <p:sldId id="340" r:id="rId148"/>
    <p:sldId id="341" r:id="rId149"/>
    <p:sldId id="342" r:id="rId150"/>
    <p:sldId id="343" r:id="rId151"/>
    <p:sldId id="344" r:id="rId152"/>
    <p:sldId id="345" r:id="rId153"/>
    <p:sldId id="346" r:id="rId154"/>
    <p:sldId id="347" r:id="rId155"/>
    <p:sldId id="348" r:id="rId156"/>
    <p:sldId id="349" r:id="rId157"/>
    <p:sldId id="350" r:id="rId158"/>
    <p:sldId id="351" r:id="rId159"/>
    <p:sldId id="352" r:id="rId160"/>
    <p:sldId id="353" r:id="rId161"/>
    <p:sldId id="354" r:id="rId162"/>
    <p:sldId id="355" r:id="rId163"/>
    <p:sldId id="356" r:id="rId164"/>
    <p:sldId id="357" r:id="rId165"/>
    <p:sldId id="358" r:id="rId166"/>
    <p:sldId id="359" r:id="rId167"/>
    <p:sldId id="360" r:id="rId168"/>
    <p:sldId id="361" r:id="rId169"/>
    <p:sldId id="362" r:id="rId170"/>
    <p:sldId id="363" r:id="rId171"/>
    <p:sldId id="364" r:id="rId172"/>
    <p:sldId id="365" r:id="rId173"/>
    <p:sldId id="366" r:id="rId174"/>
    <p:sldId id="367" r:id="rId175"/>
    <p:sldId id="368" r:id="rId176"/>
    <p:sldId id="369" r:id="rId177"/>
    <p:sldId id="370" r:id="rId178"/>
    <p:sldId id="371" r:id="rId179"/>
    <p:sldId id="372" r:id="rId180"/>
    <p:sldId id="440" r:id="rId18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7E6BED07-32AB-499D-87F8-2DB05897FE7B}">
          <p14:sldIdLst>
            <p14:sldId id="442"/>
            <p14:sldId id="294"/>
            <p14:sldId id="256"/>
            <p14:sldId id="257"/>
            <p14:sldId id="258"/>
            <p14:sldId id="266"/>
            <p14:sldId id="267"/>
            <p14:sldId id="268"/>
            <p14:sldId id="259"/>
            <p14:sldId id="260"/>
            <p14:sldId id="269"/>
            <p14:sldId id="261"/>
            <p14:sldId id="262"/>
            <p14:sldId id="263"/>
            <p14:sldId id="264"/>
            <p14:sldId id="270"/>
            <p14:sldId id="271"/>
            <p14:sldId id="272"/>
            <p14:sldId id="273"/>
            <p14:sldId id="285"/>
            <p14:sldId id="286"/>
            <p14:sldId id="274"/>
            <p14:sldId id="275"/>
            <p14:sldId id="276"/>
            <p14:sldId id="277"/>
            <p14:sldId id="278"/>
            <p14:sldId id="279"/>
            <p14:sldId id="280"/>
            <p14:sldId id="281"/>
            <p14:sldId id="283"/>
            <p14:sldId id="284"/>
            <p14:sldId id="287"/>
            <p14:sldId id="290"/>
            <p14:sldId id="288"/>
            <p14:sldId id="291"/>
            <p14:sldId id="289"/>
            <p14:sldId id="292"/>
            <p14:sldId id="293"/>
            <p14:sldId id="295"/>
            <p14:sldId id="296"/>
            <p14:sldId id="303"/>
            <p14:sldId id="310"/>
            <p14:sldId id="312"/>
            <p14:sldId id="313"/>
            <p14:sldId id="311"/>
            <p14:sldId id="314"/>
            <p14:sldId id="315"/>
            <p14:sldId id="317"/>
            <p14:sldId id="320"/>
            <p14:sldId id="321"/>
            <p14:sldId id="322"/>
            <p14:sldId id="323"/>
            <p14:sldId id="318"/>
            <p14:sldId id="319"/>
            <p14:sldId id="324"/>
            <p14:sldId id="325"/>
            <p14:sldId id="326"/>
            <p14:sldId id="327"/>
            <p14:sldId id="328"/>
            <p14:sldId id="329"/>
            <p14:sldId id="330"/>
            <p14:sldId id="316"/>
            <p14:sldId id="305"/>
            <p14:sldId id="306"/>
            <p14:sldId id="307"/>
          </p14:sldIdLst>
        </p14:section>
        <p14:section name="Untitled Section" id="{32D192A9-C47D-4548-8091-1ECE53B6A4D5}">
          <p14:sldIdLst>
            <p14:sldId id="308"/>
            <p14:sldId id="309"/>
            <p14:sldId id="297"/>
            <p14:sldId id="298"/>
            <p14:sldId id="331"/>
            <p14:sldId id="332"/>
            <p14:sldId id="333"/>
            <p14:sldId id="334"/>
            <p14:sldId id="335"/>
            <p14:sldId id="336"/>
            <p14:sldId id="337"/>
            <p14:sldId id="338"/>
            <p14:sldId id="373"/>
            <p14:sldId id="374"/>
            <p14:sldId id="375"/>
            <p14:sldId id="376"/>
            <p14:sldId id="377"/>
            <p14:sldId id="378"/>
            <p14:sldId id="379"/>
            <p14:sldId id="380"/>
            <p14:sldId id="381"/>
            <p14:sldId id="382"/>
            <p14:sldId id="383"/>
            <p14:sldId id="386"/>
            <p14:sldId id="387"/>
            <p14:sldId id="388"/>
            <p14:sldId id="384"/>
            <p14:sldId id="389"/>
            <p14:sldId id="390"/>
            <p14:sldId id="391"/>
            <p14:sldId id="385"/>
            <p14:sldId id="392"/>
            <p14:sldId id="393"/>
            <p14:sldId id="394"/>
            <p14:sldId id="395"/>
            <p14:sldId id="397"/>
            <p14:sldId id="398"/>
            <p14:sldId id="399"/>
            <p14:sldId id="400"/>
            <p14:sldId id="401"/>
            <p14:sldId id="396"/>
            <p14:sldId id="299"/>
            <p14:sldId id="300"/>
            <p14:sldId id="402"/>
            <p14:sldId id="403"/>
            <p14:sldId id="429"/>
            <p14:sldId id="428"/>
            <p14:sldId id="439"/>
            <p14:sldId id="436"/>
            <p14:sldId id="437"/>
            <p14:sldId id="438"/>
            <p14:sldId id="425"/>
            <p14:sldId id="405"/>
            <p14:sldId id="430"/>
            <p14:sldId id="431"/>
            <p14:sldId id="432"/>
            <p14:sldId id="426"/>
            <p14:sldId id="433"/>
            <p14:sldId id="434"/>
            <p14:sldId id="406"/>
            <p14:sldId id="408"/>
            <p14:sldId id="409"/>
            <p14:sldId id="410"/>
            <p14:sldId id="411"/>
            <p14:sldId id="412"/>
            <p14:sldId id="413"/>
            <p14:sldId id="414"/>
            <p14:sldId id="415"/>
            <p14:sldId id="416"/>
            <p14:sldId id="417"/>
            <p14:sldId id="418"/>
            <p14:sldId id="419"/>
            <p14:sldId id="420"/>
            <p14:sldId id="421"/>
            <p14:sldId id="422"/>
            <p14:sldId id="423"/>
            <p14:sldId id="407"/>
            <p14:sldId id="424"/>
            <p14:sldId id="301"/>
            <p14:sldId id="302"/>
            <p14:sldId id="339"/>
            <p14:sldId id="340"/>
            <p14:sldId id="341"/>
            <p14:sldId id="342"/>
            <p14:sldId id="343"/>
            <p14:sldId id="344"/>
            <p14:sldId id="345"/>
            <p14:sldId id="346"/>
            <p14:sldId id="347"/>
            <p14:sldId id="348"/>
            <p14:sldId id="349"/>
            <p14:sldId id="350"/>
            <p14:sldId id="351"/>
            <p14:sldId id="352"/>
            <p14:sldId id="353"/>
            <p14:sldId id="354"/>
            <p14:sldId id="355"/>
            <p14:sldId id="356"/>
            <p14:sldId id="357"/>
            <p14:sldId id="358"/>
            <p14:sldId id="359"/>
            <p14:sldId id="360"/>
            <p14:sldId id="361"/>
            <p14:sldId id="362"/>
            <p14:sldId id="363"/>
            <p14:sldId id="364"/>
            <p14:sldId id="365"/>
            <p14:sldId id="366"/>
            <p14:sldId id="367"/>
            <p14:sldId id="368"/>
            <p14:sldId id="369"/>
            <p14:sldId id="370"/>
            <p14:sldId id="371"/>
            <p14:sldId id="372"/>
            <p14:sldId id="440"/>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890" autoAdjust="0"/>
    <p:restoredTop sz="94660"/>
  </p:normalViewPr>
  <p:slideViewPr>
    <p:cSldViewPr snapToGrid="0">
      <p:cViewPr varScale="1">
        <p:scale>
          <a:sx n="86" d="100"/>
          <a:sy n="86" d="100"/>
        </p:scale>
        <p:origin x="48" y="6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notesMaster" Target="notesMasters/notesMaster1.xml"/><Relationship Id="rId6" Type="http://schemas.openxmlformats.org/officeDocument/2006/relationships/slide" Target="slides/slide5.xml"/><Relationship Id="rId23" Type="http://schemas.openxmlformats.org/officeDocument/2006/relationships/slide" Target="slides/slide22.xml"/><Relationship Id="rId119" Type="http://schemas.openxmlformats.org/officeDocument/2006/relationships/slide" Target="slides/slide118.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presProps" Target="presProp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viewProps" Target="viewProps.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tableStyles" Target="tableStyles.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 Type="http://schemas.openxmlformats.org/officeDocument/2006/relationships/slideMaster" Target="slideMasters/slideMaster1.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8C824ED-3C87-4242-938F-04005F2207F3}" type="datetimeFigureOut">
              <a:rPr lang="en-IN" smtClean="0"/>
              <a:t>04-07-2021</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9EA74C4-CEC5-4FDC-9346-2383F5B8FB47}" type="slidenum">
              <a:rPr lang="en-IN" smtClean="0"/>
              <a:t>‹#›</a:t>
            </a:fld>
            <a:endParaRPr lang="en-IN"/>
          </a:p>
        </p:txBody>
      </p:sp>
    </p:spTree>
    <p:extLst>
      <p:ext uri="{BB962C8B-B14F-4D97-AF65-F5344CB8AC3E}">
        <p14:creationId xmlns:p14="http://schemas.microsoft.com/office/powerpoint/2010/main" val="415076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1"/>
        <p:cNvGrpSpPr/>
        <p:nvPr/>
      </p:nvGrpSpPr>
      <p:grpSpPr>
        <a:xfrm>
          <a:off x="0" y="0"/>
          <a:ext cx="0" cy="0"/>
          <a:chOff x="0" y="0"/>
          <a:chExt cx="0" cy="0"/>
        </a:xfrm>
      </p:grpSpPr>
      <p:sp>
        <p:nvSpPr>
          <p:cNvPr id="2202" name="Google Shape;2202;gcec4d27072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03" name="Google Shape;2203;gcec4d27072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2CD5FE-0F1C-4865-A50C-F8CDFD9A2AB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6A122DD4-158C-49D7-8F2C-C5E7286F4B0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4550B57A-CD88-4FE6-ADAA-24EDEF84F158}"/>
              </a:ext>
            </a:extLst>
          </p:cNvPr>
          <p:cNvSpPr>
            <a:spLocks noGrp="1"/>
          </p:cNvSpPr>
          <p:nvPr>
            <p:ph type="dt" sz="half" idx="10"/>
          </p:nvPr>
        </p:nvSpPr>
        <p:spPr/>
        <p:txBody>
          <a:bodyPr/>
          <a:lstStyle/>
          <a:p>
            <a:fld id="{78BA64A5-91B4-4947-BCC0-D626643B8F54}" type="datetimeFigureOut">
              <a:rPr lang="en-IN" smtClean="0"/>
              <a:t>04-07-2021</a:t>
            </a:fld>
            <a:endParaRPr lang="en-IN"/>
          </a:p>
        </p:txBody>
      </p:sp>
      <p:sp>
        <p:nvSpPr>
          <p:cNvPr id="5" name="Footer Placeholder 4">
            <a:extLst>
              <a:ext uri="{FF2B5EF4-FFF2-40B4-BE49-F238E27FC236}">
                <a16:creationId xmlns:a16="http://schemas.microsoft.com/office/drawing/2014/main" id="{4D28F838-C1A9-48C5-B6D1-7C180E4D6190}"/>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D467BD9E-759A-497D-B02F-E6D3F3E98F4A}"/>
              </a:ext>
            </a:extLst>
          </p:cNvPr>
          <p:cNvSpPr>
            <a:spLocks noGrp="1"/>
          </p:cNvSpPr>
          <p:nvPr>
            <p:ph type="sldNum" sz="quarter" idx="12"/>
          </p:nvPr>
        </p:nvSpPr>
        <p:spPr/>
        <p:txBody>
          <a:bodyPr/>
          <a:lstStyle/>
          <a:p>
            <a:fld id="{1FD3BC1E-DFB6-4819-BA51-854646E1CD32}" type="slidenum">
              <a:rPr lang="en-IN" smtClean="0"/>
              <a:t>‹#›</a:t>
            </a:fld>
            <a:endParaRPr lang="en-IN"/>
          </a:p>
        </p:txBody>
      </p:sp>
    </p:spTree>
    <p:extLst>
      <p:ext uri="{BB962C8B-B14F-4D97-AF65-F5344CB8AC3E}">
        <p14:creationId xmlns:p14="http://schemas.microsoft.com/office/powerpoint/2010/main" val="7849413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CCB240-0B9F-4590-B481-91039BBF6749}"/>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C13AC9E1-65B4-4A37-B69A-75980F2BBAD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FB6E3AAA-2D6E-45D2-9C53-9BCA7433C311}"/>
              </a:ext>
            </a:extLst>
          </p:cNvPr>
          <p:cNvSpPr>
            <a:spLocks noGrp="1"/>
          </p:cNvSpPr>
          <p:nvPr>
            <p:ph type="dt" sz="half" idx="10"/>
          </p:nvPr>
        </p:nvSpPr>
        <p:spPr/>
        <p:txBody>
          <a:bodyPr/>
          <a:lstStyle/>
          <a:p>
            <a:fld id="{78BA64A5-91B4-4947-BCC0-D626643B8F54}" type="datetimeFigureOut">
              <a:rPr lang="en-IN" smtClean="0"/>
              <a:t>04-07-2021</a:t>
            </a:fld>
            <a:endParaRPr lang="en-IN"/>
          </a:p>
        </p:txBody>
      </p:sp>
      <p:sp>
        <p:nvSpPr>
          <p:cNvPr id="5" name="Footer Placeholder 4">
            <a:extLst>
              <a:ext uri="{FF2B5EF4-FFF2-40B4-BE49-F238E27FC236}">
                <a16:creationId xmlns:a16="http://schemas.microsoft.com/office/drawing/2014/main" id="{0E16222C-A34C-470B-9280-B162DE2BFDFB}"/>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96DA5CF6-185C-41BA-9A7B-F64F8FCC1701}"/>
              </a:ext>
            </a:extLst>
          </p:cNvPr>
          <p:cNvSpPr>
            <a:spLocks noGrp="1"/>
          </p:cNvSpPr>
          <p:nvPr>
            <p:ph type="sldNum" sz="quarter" idx="12"/>
          </p:nvPr>
        </p:nvSpPr>
        <p:spPr/>
        <p:txBody>
          <a:bodyPr/>
          <a:lstStyle/>
          <a:p>
            <a:fld id="{1FD3BC1E-DFB6-4819-BA51-854646E1CD32}" type="slidenum">
              <a:rPr lang="en-IN" smtClean="0"/>
              <a:t>‹#›</a:t>
            </a:fld>
            <a:endParaRPr lang="en-IN"/>
          </a:p>
        </p:txBody>
      </p:sp>
    </p:spTree>
    <p:extLst>
      <p:ext uri="{BB962C8B-B14F-4D97-AF65-F5344CB8AC3E}">
        <p14:creationId xmlns:p14="http://schemas.microsoft.com/office/powerpoint/2010/main" val="23814692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D760A86-ECE5-41BB-828F-BCA740F0D84E}"/>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5D32F148-9F6B-4BB8-AAA0-F61AACC0AFA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5F76E645-6910-46B4-89A2-2CD001492643}"/>
              </a:ext>
            </a:extLst>
          </p:cNvPr>
          <p:cNvSpPr>
            <a:spLocks noGrp="1"/>
          </p:cNvSpPr>
          <p:nvPr>
            <p:ph type="dt" sz="half" idx="10"/>
          </p:nvPr>
        </p:nvSpPr>
        <p:spPr/>
        <p:txBody>
          <a:bodyPr/>
          <a:lstStyle/>
          <a:p>
            <a:fld id="{78BA64A5-91B4-4947-BCC0-D626643B8F54}" type="datetimeFigureOut">
              <a:rPr lang="en-IN" smtClean="0"/>
              <a:t>04-07-2021</a:t>
            </a:fld>
            <a:endParaRPr lang="en-IN"/>
          </a:p>
        </p:txBody>
      </p:sp>
      <p:sp>
        <p:nvSpPr>
          <p:cNvPr id="5" name="Footer Placeholder 4">
            <a:extLst>
              <a:ext uri="{FF2B5EF4-FFF2-40B4-BE49-F238E27FC236}">
                <a16:creationId xmlns:a16="http://schemas.microsoft.com/office/drawing/2014/main" id="{0BA1A7AA-892E-4676-9AF7-7190BAB52BFD}"/>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464F219D-DAC8-42D4-9294-4182231D798E}"/>
              </a:ext>
            </a:extLst>
          </p:cNvPr>
          <p:cNvSpPr>
            <a:spLocks noGrp="1"/>
          </p:cNvSpPr>
          <p:nvPr>
            <p:ph type="sldNum" sz="quarter" idx="12"/>
          </p:nvPr>
        </p:nvSpPr>
        <p:spPr/>
        <p:txBody>
          <a:bodyPr/>
          <a:lstStyle/>
          <a:p>
            <a:fld id="{1FD3BC1E-DFB6-4819-BA51-854646E1CD32}" type="slidenum">
              <a:rPr lang="en-IN" smtClean="0"/>
              <a:t>‹#›</a:t>
            </a:fld>
            <a:endParaRPr lang="en-IN"/>
          </a:p>
        </p:txBody>
      </p:sp>
    </p:spTree>
    <p:extLst>
      <p:ext uri="{BB962C8B-B14F-4D97-AF65-F5344CB8AC3E}">
        <p14:creationId xmlns:p14="http://schemas.microsoft.com/office/powerpoint/2010/main" val="2173337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1F285E-C73F-4A65-AC4B-70DE6F0A00EE}"/>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1CB923B3-E802-4E52-924E-D0D0738CCA1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5C705B5D-F505-4577-BCFF-93572B0036C3}"/>
              </a:ext>
            </a:extLst>
          </p:cNvPr>
          <p:cNvSpPr>
            <a:spLocks noGrp="1"/>
          </p:cNvSpPr>
          <p:nvPr>
            <p:ph type="dt" sz="half" idx="10"/>
          </p:nvPr>
        </p:nvSpPr>
        <p:spPr/>
        <p:txBody>
          <a:bodyPr/>
          <a:lstStyle/>
          <a:p>
            <a:fld id="{78BA64A5-91B4-4947-BCC0-D626643B8F54}" type="datetimeFigureOut">
              <a:rPr lang="en-IN" smtClean="0"/>
              <a:t>04-07-2021</a:t>
            </a:fld>
            <a:endParaRPr lang="en-IN"/>
          </a:p>
        </p:txBody>
      </p:sp>
      <p:sp>
        <p:nvSpPr>
          <p:cNvPr id="5" name="Footer Placeholder 4">
            <a:extLst>
              <a:ext uri="{FF2B5EF4-FFF2-40B4-BE49-F238E27FC236}">
                <a16:creationId xmlns:a16="http://schemas.microsoft.com/office/drawing/2014/main" id="{F9EC4EAA-4235-4C5E-ABCD-4FF5837545B8}"/>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C0C6C433-1125-4DFB-BDD4-04DFD207D694}"/>
              </a:ext>
            </a:extLst>
          </p:cNvPr>
          <p:cNvSpPr>
            <a:spLocks noGrp="1"/>
          </p:cNvSpPr>
          <p:nvPr>
            <p:ph type="sldNum" sz="quarter" idx="12"/>
          </p:nvPr>
        </p:nvSpPr>
        <p:spPr/>
        <p:txBody>
          <a:bodyPr/>
          <a:lstStyle/>
          <a:p>
            <a:fld id="{1FD3BC1E-DFB6-4819-BA51-854646E1CD32}" type="slidenum">
              <a:rPr lang="en-IN" smtClean="0"/>
              <a:t>‹#›</a:t>
            </a:fld>
            <a:endParaRPr lang="en-IN"/>
          </a:p>
        </p:txBody>
      </p:sp>
    </p:spTree>
    <p:extLst>
      <p:ext uri="{BB962C8B-B14F-4D97-AF65-F5344CB8AC3E}">
        <p14:creationId xmlns:p14="http://schemas.microsoft.com/office/powerpoint/2010/main" val="36034474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83B969-F3CB-49DE-8946-15F93F1F484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65CDC877-2D95-4D98-A903-7A47C2BDFBF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37B4F85-3251-4023-B62C-AE921AD4B9DC}"/>
              </a:ext>
            </a:extLst>
          </p:cNvPr>
          <p:cNvSpPr>
            <a:spLocks noGrp="1"/>
          </p:cNvSpPr>
          <p:nvPr>
            <p:ph type="dt" sz="half" idx="10"/>
          </p:nvPr>
        </p:nvSpPr>
        <p:spPr/>
        <p:txBody>
          <a:bodyPr/>
          <a:lstStyle/>
          <a:p>
            <a:fld id="{78BA64A5-91B4-4947-BCC0-D626643B8F54}" type="datetimeFigureOut">
              <a:rPr lang="en-IN" smtClean="0"/>
              <a:t>04-07-2021</a:t>
            </a:fld>
            <a:endParaRPr lang="en-IN"/>
          </a:p>
        </p:txBody>
      </p:sp>
      <p:sp>
        <p:nvSpPr>
          <p:cNvPr id="5" name="Footer Placeholder 4">
            <a:extLst>
              <a:ext uri="{FF2B5EF4-FFF2-40B4-BE49-F238E27FC236}">
                <a16:creationId xmlns:a16="http://schemas.microsoft.com/office/drawing/2014/main" id="{F2A46D4F-3120-44AB-87A5-D3BA195723BF}"/>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3BF150E8-CE80-44AE-9377-8A448F5219FF}"/>
              </a:ext>
            </a:extLst>
          </p:cNvPr>
          <p:cNvSpPr>
            <a:spLocks noGrp="1"/>
          </p:cNvSpPr>
          <p:nvPr>
            <p:ph type="sldNum" sz="quarter" idx="12"/>
          </p:nvPr>
        </p:nvSpPr>
        <p:spPr/>
        <p:txBody>
          <a:bodyPr/>
          <a:lstStyle/>
          <a:p>
            <a:fld id="{1FD3BC1E-DFB6-4819-BA51-854646E1CD32}" type="slidenum">
              <a:rPr lang="en-IN" smtClean="0"/>
              <a:t>‹#›</a:t>
            </a:fld>
            <a:endParaRPr lang="en-IN"/>
          </a:p>
        </p:txBody>
      </p:sp>
    </p:spTree>
    <p:extLst>
      <p:ext uri="{BB962C8B-B14F-4D97-AF65-F5344CB8AC3E}">
        <p14:creationId xmlns:p14="http://schemas.microsoft.com/office/powerpoint/2010/main" val="13208487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B4F752-9803-4A9F-B4B7-C7414E885E88}"/>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8CAAC3F1-C3CD-4922-9722-F869A871D38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DFCD3BA7-1C87-4F33-96FD-557AB1E7F36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7F785BE1-8C40-4D2F-9F3B-E40F1A3E60B2}"/>
              </a:ext>
            </a:extLst>
          </p:cNvPr>
          <p:cNvSpPr>
            <a:spLocks noGrp="1"/>
          </p:cNvSpPr>
          <p:nvPr>
            <p:ph type="dt" sz="half" idx="10"/>
          </p:nvPr>
        </p:nvSpPr>
        <p:spPr/>
        <p:txBody>
          <a:bodyPr/>
          <a:lstStyle/>
          <a:p>
            <a:fld id="{78BA64A5-91B4-4947-BCC0-D626643B8F54}" type="datetimeFigureOut">
              <a:rPr lang="en-IN" smtClean="0"/>
              <a:t>04-07-2021</a:t>
            </a:fld>
            <a:endParaRPr lang="en-IN"/>
          </a:p>
        </p:txBody>
      </p:sp>
      <p:sp>
        <p:nvSpPr>
          <p:cNvPr id="6" name="Footer Placeholder 5">
            <a:extLst>
              <a:ext uri="{FF2B5EF4-FFF2-40B4-BE49-F238E27FC236}">
                <a16:creationId xmlns:a16="http://schemas.microsoft.com/office/drawing/2014/main" id="{E0923BF2-36B6-4C83-9DD6-24154851C5E5}"/>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B6C87E9F-4B7E-4026-9D19-5B7119BFCF5D}"/>
              </a:ext>
            </a:extLst>
          </p:cNvPr>
          <p:cNvSpPr>
            <a:spLocks noGrp="1"/>
          </p:cNvSpPr>
          <p:nvPr>
            <p:ph type="sldNum" sz="quarter" idx="12"/>
          </p:nvPr>
        </p:nvSpPr>
        <p:spPr/>
        <p:txBody>
          <a:bodyPr/>
          <a:lstStyle/>
          <a:p>
            <a:fld id="{1FD3BC1E-DFB6-4819-BA51-854646E1CD32}" type="slidenum">
              <a:rPr lang="en-IN" smtClean="0"/>
              <a:t>‹#›</a:t>
            </a:fld>
            <a:endParaRPr lang="en-IN"/>
          </a:p>
        </p:txBody>
      </p:sp>
    </p:spTree>
    <p:extLst>
      <p:ext uri="{BB962C8B-B14F-4D97-AF65-F5344CB8AC3E}">
        <p14:creationId xmlns:p14="http://schemas.microsoft.com/office/powerpoint/2010/main" val="13644166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171CAF-5155-4582-9288-514AB60DE824}"/>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FBBA1A28-C454-40E6-832A-FB4235B7F6B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3D91070-F790-4140-90E3-37E241A0F21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002573A3-1A49-4040-BE47-75D47C72B8A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538D2CE-CDC3-4704-BAFF-C234140783B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DBFF0E01-ABBC-4181-9CD6-8FB9811331D2}"/>
              </a:ext>
            </a:extLst>
          </p:cNvPr>
          <p:cNvSpPr>
            <a:spLocks noGrp="1"/>
          </p:cNvSpPr>
          <p:nvPr>
            <p:ph type="dt" sz="half" idx="10"/>
          </p:nvPr>
        </p:nvSpPr>
        <p:spPr/>
        <p:txBody>
          <a:bodyPr/>
          <a:lstStyle/>
          <a:p>
            <a:fld id="{78BA64A5-91B4-4947-BCC0-D626643B8F54}" type="datetimeFigureOut">
              <a:rPr lang="en-IN" smtClean="0"/>
              <a:t>04-07-2021</a:t>
            </a:fld>
            <a:endParaRPr lang="en-IN"/>
          </a:p>
        </p:txBody>
      </p:sp>
      <p:sp>
        <p:nvSpPr>
          <p:cNvPr id="8" name="Footer Placeholder 7">
            <a:extLst>
              <a:ext uri="{FF2B5EF4-FFF2-40B4-BE49-F238E27FC236}">
                <a16:creationId xmlns:a16="http://schemas.microsoft.com/office/drawing/2014/main" id="{D6003C33-EA06-42E6-8BD0-A957A59DB6E1}"/>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4C21F055-0C9D-4519-BF9D-7E8B266834B5}"/>
              </a:ext>
            </a:extLst>
          </p:cNvPr>
          <p:cNvSpPr>
            <a:spLocks noGrp="1"/>
          </p:cNvSpPr>
          <p:nvPr>
            <p:ph type="sldNum" sz="quarter" idx="12"/>
          </p:nvPr>
        </p:nvSpPr>
        <p:spPr/>
        <p:txBody>
          <a:bodyPr/>
          <a:lstStyle/>
          <a:p>
            <a:fld id="{1FD3BC1E-DFB6-4819-BA51-854646E1CD32}" type="slidenum">
              <a:rPr lang="en-IN" smtClean="0"/>
              <a:t>‹#›</a:t>
            </a:fld>
            <a:endParaRPr lang="en-IN"/>
          </a:p>
        </p:txBody>
      </p:sp>
    </p:spTree>
    <p:extLst>
      <p:ext uri="{BB962C8B-B14F-4D97-AF65-F5344CB8AC3E}">
        <p14:creationId xmlns:p14="http://schemas.microsoft.com/office/powerpoint/2010/main" val="22990209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5123DE-A64C-419B-948C-C0CB83340464}"/>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DD0049E0-38DA-411A-974A-7A407DE3082D}"/>
              </a:ext>
            </a:extLst>
          </p:cNvPr>
          <p:cNvSpPr>
            <a:spLocks noGrp="1"/>
          </p:cNvSpPr>
          <p:nvPr>
            <p:ph type="dt" sz="half" idx="10"/>
          </p:nvPr>
        </p:nvSpPr>
        <p:spPr/>
        <p:txBody>
          <a:bodyPr/>
          <a:lstStyle/>
          <a:p>
            <a:fld id="{78BA64A5-91B4-4947-BCC0-D626643B8F54}" type="datetimeFigureOut">
              <a:rPr lang="en-IN" smtClean="0"/>
              <a:t>04-07-2021</a:t>
            </a:fld>
            <a:endParaRPr lang="en-IN"/>
          </a:p>
        </p:txBody>
      </p:sp>
      <p:sp>
        <p:nvSpPr>
          <p:cNvPr id="4" name="Footer Placeholder 3">
            <a:extLst>
              <a:ext uri="{FF2B5EF4-FFF2-40B4-BE49-F238E27FC236}">
                <a16:creationId xmlns:a16="http://schemas.microsoft.com/office/drawing/2014/main" id="{8CA8E42E-829B-4EBF-8CA3-C4063C5C2F64}"/>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12D9194C-3F72-48DD-A8E9-4E8913D518E9}"/>
              </a:ext>
            </a:extLst>
          </p:cNvPr>
          <p:cNvSpPr>
            <a:spLocks noGrp="1"/>
          </p:cNvSpPr>
          <p:nvPr>
            <p:ph type="sldNum" sz="quarter" idx="12"/>
          </p:nvPr>
        </p:nvSpPr>
        <p:spPr/>
        <p:txBody>
          <a:bodyPr/>
          <a:lstStyle/>
          <a:p>
            <a:fld id="{1FD3BC1E-DFB6-4819-BA51-854646E1CD32}" type="slidenum">
              <a:rPr lang="en-IN" smtClean="0"/>
              <a:t>‹#›</a:t>
            </a:fld>
            <a:endParaRPr lang="en-IN"/>
          </a:p>
        </p:txBody>
      </p:sp>
    </p:spTree>
    <p:extLst>
      <p:ext uri="{BB962C8B-B14F-4D97-AF65-F5344CB8AC3E}">
        <p14:creationId xmlns:p14="http://schemas.microsoft.com/office/powerpoint/2010/main" val="21910097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71F40D8-952A-447F-AE61-62D4B656BA95}"/>
              </a:ext>
            </a:extLst>
          </p:cNvPr>
          <p:cNvSpPr>
            <a:spLocks noGrp="1"/>
          </p:cNvSpPr>
          <p:nvPr>
            <p:ph type="dt" sz="half" idx="10"/>
          </p:nvPr>
        </p:nvSpPr>
        <p:spPr/>
        <p:txBody>
          <a:bodyPr/>
          <a:lstStyle/>
          <a:p>
            <a:fld id="{78BA64A5-91B4-4947-BCC0-D626643B8F54}" type="datetimeFigureOut">
              <a:rPr lang="en-IN" smtClean="0"/>
              <a:t>04-07-2021</a:t>
            </a:fld>
            <a:endParaRPr lang="en-IN"/>
          </a:p>
        </p:txBody>
      </p:sp>
      <p:sp>
        <p:nvSpPr>
          <p:cNvPr id="3" name="Footer Placeholder 2">
            <a:extLst>
              <a:ext uri="{FF2B5EF4-FFF2-40B4-BE49-F238E27FC236}">
                <a16:creationId xmlns:a16="http://schemas.microsoft.com/office/drawing/2014/main" id="{A554A87A-B828-43BE-975A-DBC9F13F4181}"/>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008ED159-0075-4108-B94A-75D697D6CE03}"/>
              </a:ext>
            </a:extLst>
          </p:cNvPr>
          <p:cNvSpPr>
            <a:spLocks noGrp="1"/>
          </p:cNvSpPr>
          <p:nvPr>
            <p:ph type="sldNum" sz="quarter" idx="12"/>
          </p:nvPr>
        </p:nvSpPr>
        <p:spPr/>
        <p:txBody>
          <a:bodyPr/>
          <a:lstStyle/>
          <a:p>
            <a:fld id="{1FD3BC1E-DFB6-4819-BA51-854646E1CD32}" type="slidenum">
              <a:rPr lang="en-IN" smtClean="0"/>
              <a:t>‹#›</a:t>
            </a:fld>
            <a:endParaRPr lang="en-IN"/>
          </a:p>
        </p:txBody>
      </p:sp>
    </p:spTree>
    <p:extLst>
      <p:ext uri="{BB962C8B-B14F-4D97-AF65-F5344CB8AC3E}">
        <p14:creationId xmlns:p14="http://schemas.microsoft.com/office/powerpoint/2010/main" val="19374230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7E2252-0D25-44AC-AAD1-F5DA087E0CA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1F53D7DD-039C-43A3-B62A-9EA9D080A3B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640730CD-6149-4452-8C72-CB7A83289CD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D6F2DD6-5772-4659-BF38-323F9BEF7B0A}"/>
              </a:ext>
            </a:extLst>
          </p:cNvPr>
          <p:cNvSpPr>
            <a:spLocks noGrp="1"/>
          </p:cNvSpPr>
          <p:nvPr>
            <p:ph type="dt" sz="half" idx="10"/>
          </p:nvPr>
        </p:nvSpPr>
        <p:spPr/>
        <p:txBody>
          <a:bodyPr/>
          <a:lstStyle/>
          <a:p>
            <a:fld id="{78BA64A5-91B4-4947-BCC0-D626643B8F54}" type="datetimeFigureOut">
              <a:rPr lang="en-IN" smtClean="0"/>
              <a:t>04-07-2021</a:t>
            </a:fld>
            <a:endParaRPr lang="en-IN"/>
          </a:p>
        </p:txBody>
      </p:sp>
      <p:sp>
        <p:nvSpPr>
          <p:cNvPr id="6" name="Footer Placeholder 5">
            <a:extLst>
              <a:ext uri="{FF2B5EF4-FFF2-40B4-BE49-F238E27FC236}">
                <a16:creationId xmlns:a16="http://schemas.microsoft.com/office/drawing/2014/main" id="{E37B437A-C7D8-47B7-B028-4915C24A4912}"/>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968E3BFA-E746-4442-90C5-6E60BEE2FECE}"/>
              </a:ext>
            </a:extLst>
          </p:cNvPr>
          <p:cNvSpPr>
            <a:spLocks noGrp="1"/>
          </p:cNvSpPr>
          <p:nvPr>
            <p:ph type="sldNum" sz="quarter" idx="12"/>
          </p:nvPr>
        </p:nvSpPr>
        <p:spPr/>
        <p:txBody>
          <a:bodyPr/>
          <a:lstStyle/>
          <a:p>
            <a:fld id="{1FD3BC1E-DFB6-4819-BA51-854646E1CD32}" type="slidenum">
              <a:rPr lang="en-IN" smtClean="0"/>
              <a:t>‹#›</a:t>
            </a:fld>
            <a:endParaRPr lang="en-IN"/>
          </a:p>
        </p:txBody>
      </p:sp>
    </p:spTree>
    <p:extLst>
      <p:ext uri="{BB962C8B-B14F-4D97-AF65-F5344CB8AC3E}">
        <p14:creationId xmlns:p14="http://schemas.microsoft.com/office/powerpoint/2010/main" val="20735787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4D90CC-4A3B-4959-9F00-7D237424EEB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6BE32125-80C7-4A5B-B368-26C55137A18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EBFE6F38-8237-4E18-B673-BF2ACA98DD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6728805-32A5-4C8A-BC6B-0EDD0BF59776}"/>
              </a:ext>
            </a:extLst>
          </p:cNvPr>
          <p:cNvSpPr>
            <a:spLocks noGrp="1"/>
          </p:cNvSpPr>
          <p:nvPr>
            <p:ph type="dt" sz="half" idx="10"/>
          </p:nvPr>
        </p:nvSpPr>
        <p:spPr/>
        <p:txBody>
          <a:bodyPr/>
          <a:lstStyle/>
          <a:p>
            <a:fld id="{78BA64A5-91B4-4947-BCC0-D626643B8F54}" type="datetimeFigureOut">
              <a:rPr lang="en-IN" smtClean="0"/>
              <a:t>04-07-2021</a:t>
            </a:fld>
            <a:endParaRPr lang="en-IN"/>
          </a:p>
        </p:txBody>
      </p:sp>
      <p:sp>
        <p:nvSpPr>
          <p:cNvPr id="6" name="Footer Placeholder 5">
            <a:extLst>
              <a:ext uri="{FF2B5EF4-FFF2-40B4-BE49-F238E27FC236}">
                <a16:creationId xmlns:a16="http://schemas.microsoft.com/office/drawing/2014/main" id="{88ADD564-EBAB-4CAF-ACB2-5D69730FCAAC}"/>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819DCF8B-8958-451D-8731-4113109922AB}"/>
              </a:ext>
            </a:extLst>
          </p:cNvPr>
          <p:cNvSpPr>
            <a:spLocks noGrp="1"/>
          </p:cNvSpPr>
          <p:nvPr>
            <p:ph type="sldNum" sz="quarter" idx="12"/>
          </p:nvPr>
        </p:nvSpPr>
        <p:spPr/>
        <p:txBody>
          <a:bodyPr/>
          <a:lstStyle/>
          <a:p>
            <a:fld id="{1FD3BC1E-DFB6-4819-BA51-854646E1CD32}" type="slidenum">
              <a:rPr lang="en-IN" smtClean="0"/>
              <a:t>‹#›</a:t>
            </a:fld>
            <a:endParaRPr lang="en-IN"/>
          </a:p>
        </p:txBody>
      </p:sp>
    </p:spTree>
    <p:extLst>
      <p:ext uri="{BB962C8B-B14F-4D97-AF65-F5344CB8AC3E}">
        <p14:creationId xmlns:p14="http://schemas.microsoft.com/office/powerpoint/2010/main" val="12458088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948DEFD-DDDE-43F4-ACB9-47FBC3A34E1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87EAF71D-1E9E-48CE-8267-A2050EBEF37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845A8632-D872-421D-ABD7-CCDAF26EA24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8BA64A5-91B4-4947-BCC0-D626643B8F54}" type="datetimeFigureOut">
              <a:rPr lang="en-IN" smtClean="0"/>
              <a:t>04-07-2021</a:t>
            </a:fld>
            <a:endParaRPr lang="en-IN"/>
          </a:p>
        </p:txBody>
      </p:sp>
      <p:sp>
        <p:nvSpPr>
          <p:cNvPr id="5" name="Footer Placeholder 4">
            <a:extLst>
              <a:ext uri="{FF2B5EF4-FFF2-40B4-BE49-F238E27FC236}">
                <a16:creationId xmlns:a16="http://schemas.microsoft.com/office/drawing/2014/main" id="{AADB98B2-15ED-4B89-84ED-530403A2D79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E748C882-6C6F-4E19-9BF5-C08BC6DACAD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FD3BC1E-DFB6-4819-BA51-854646E1CD32}" type="slidenum">
              <a:rPr lang="en-IN" smtClean="0"/>
              <a:t>‹#›</a:t>
            </a:fld>
            <a:endParaRPr lang="en-IN"/>
          </a:p>
        </p:txBody>
      </p:sp>
    </p:spTree>
    <p:extLst>
      <p:ext uri="{BB962C8B-B14F-4D97-AF65-F5344CB8AC3E}">
        <p14:creationId xmlns:p14="http://schemas.microsoft.com/office/powerpoint/2010/main" val="1163608067"/>
      </p:ext>
    </p:extLst>
  </p:cSld>
  <p:clrMap bg1="lt1" tx1="dk1" bg2="lt2" tx2="dk2" accent1="accent1" accent2="accent2" accent3="accent3" accent4="accent4" accent5="accent5" accent6="accent6" hlink="hlink" folHlink="folHlink"/>
  <p:sldLayoutIdLst>
    <p:sldLayoutId id="2147483783" r:id="rId1"/>
    <p:sldLayoutId id="2147483784" r:id="rId2"/>
    <p:sldLayoutId id="2147483785" r:id="rId3"/>
    <p:sldLayoutId id="2147483786" r:id="rId4"/>
    <p:sldLayoutId id="2147483787" r:id="rId5"/>
    <p:sldLayoutId id="2147483788" r:id="rId6"/>
    <p:sldLayoutId id="2147483789" r:id="rId7"/>
    <p:sldLayoutId id="2147483790" r:id="rId8"/>
    <p:sldLayoutId id="2147483791" r:id="rId9"/>
    <p:sldLayoutId id="2147483792" r:id="rId10"/>
    <p:sldLayoutId id="214748379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10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5.xml"/></Relationships>
</file>

<file path=ppt/slides/_rels/slide11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1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73.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76.png"/><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78.png"/><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80.png"/><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81.png"/><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82.png"/><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83.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84.png"/><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85.png"/><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86.png"/><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87.png"/><Relationship Id="rId1"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88.png"/><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89.png"/><Relationship Id="rId1" Type="http://schemas.openxmlformats.org/officeDocument/2006/relationships/slideLayout" Target="../slideLayouts/slideLayout7.xml"/></Relationships>
</file>

<file path=ppt/slides/_rels/slide13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0.png"/><Relationship Id="rId1" Type="http://schemas.openxmlformats.org/officeDocument/2006/relationships/slideLayout" Target="../slideLayouts/slideLayout7.xml"/></Relationships>
</file>

<file path=ppt/slides/_rels/slide13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1.png"/><Relationship Id="rId1" Type="http://schemas.openxmlformats.org/officeDocument/2006/relationships/slideLayout" Target="../slideLayouts/slideLayout7.xml"/></Relationships>
</file>

<file path=ppt/slides/_rels/slide13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2.png"/><Relationship Id="rId1" Type="http://schemas.openxmlformats.org/officeDocument/2006/relationships/slideLayout" Target="../slideLayouts/slideLayout7.xml"/></Relationships>
</file>

<file path=ppt/slides/_rels/slide13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3.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4.png"/><Relationship Id="rId1" Type="http://schemas.openxmlformats.org/officeDocument/2006/relationships/slideLayout" Target="../slideLayouts/slideLayout7.xml"/></Relationships>
</file>

<file path=ppt/slides/_rels/slide14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5.png"/><Relationship Id="rId1" Type="http://schemas.openxmlformats.org/officeDocument/2006/relationships/slideLayout" Target="../slideLayouts/slideLayout7.xml"/></Relationships>
</file>

<file path=ppt/slides/_rels/slide142.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4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14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1.png"/><Relationship Id="rId1" Type="http://schemas.openxmlformats.org/officeDocument/2006/relationships/slideLayout" Target="../slideLayouts/slideLayout4.xml"/></Relationships>
</file>

<file path=ppt/slides/_rels/slide15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5.xml"/><Relationship Id="rId6" Type="http://schemas.openxmlformats.org/officeDocument/2006/relationships/image" Target="../media/image11.png"/><Relationship Id="rId5" Type="http://schemas.openxmlformats.org/officeDocument/2006/relationships/image" Target="../media/image105.png"/><Relationship Id="rId4" Type="http://schemas.openxmlformats.org/officeDocument/2006/relationships/image" Target="../media/image104.png"/></Relationships>
</file>

<file path=ppt/slides/_rels/slide155.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png"/><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15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8.png"/><Relationship Id="rId1" Type="http://schemas.openxmlformats.org/officeDocument/2006/relationships/slideLayout" Target="../slideLayouts/slideLayout7.xml"/></Relationships>
</file>

<file path=ppt/slides/_rels/slide15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9.png"/><Relationship Id="rId1" Type="http://schemas.openxmlformats.org/officeDocument/2006/relationships/slideLayout" Target="../slideLayouts/slideLayout7.xml"/></Relationships>
</file>

<file path=ppt/slides/_rels/slide15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10.png"/><Relationship Id="rId1" Type="http://schemas.openxmlformats.org/officeDocument/2006/relationships/slideLayout" Target="../slideLayouts/slideLayout7.xml"/></Relationships>
</file>

<file path=ppt/slides/_rels/slide15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11.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12.png"/><Relationship Id="rId1" Type="http://schemas.openxmlformats.org/officeDocument/2006/relationships/slideLayout" Target="../slideLayouts/slideLayout7.xml"/></Relationships>
</file>

<file path=ppt/slides/_rels/slide16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13.png"/><Relationship Id="rId1" Type="http://schemas.openxmlformats.org/officeDocument/2006/relationships/slideLayout" Target="../slideLayouts/slideLayout7.xml"/></Relationships>
</file>

<file path=ppt/slides/_rels/slide16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14.png"/><Relationship Id="rId1" Type="http://schemas.openxmlformats.org/officeDocument/2006/relationships/slideLayout" Target="../slideLayouts/slideLayout7.xml"/></Relationships>
</file>

<file path=ppt/slides/_rels/slide16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15.png"/><Relationship Id="rId1" Type="http://schemas.openxmlformats.org/officeDocument/2006/relationships/slideLayout" Target="../slideLayouts/slideLayout7.xml"/></Relationships>
</file>

<file path=ppt/slides/_rels/slide16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16.png"/><Relationship Id="rId1" Type="http://schemas.openxmlformats.org/officeDocument/2006/relationships/slideLayout" Target="../slideLayouts/slideLayout7.xml"/></Relationships>
</file>

<file path=ppt/slides/_rels/slide16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17.png"/><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18.png"/><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19.png"/><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2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21.png"/><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22.png"/><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23.png"/><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24.png"/><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25.png"/><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26.png"/><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27.png"/><Relationship Id="rId1" Type="http://schemas.openxmlformats.org/officeDocument/2006/relationships/slideLayout" Target="../slideLayouts/slideLayout7.xml"/></Relationships>
</file>

<file path=ppt/slides/_rels/slide17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28.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png"/><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4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3.jpeg"/><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4.xml"/><Relationship Id="rId4" Type="http://schemas.openxmlformats.org/officeDocument/2006/relationships/image" Target="../media/image11.png"/></Relationships>
</file>

<file path=ppt/slides/_rels/slide6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3.png"/><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4.png"/><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9.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jpeg"/><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95.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96.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pn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57.png"/><Relationship Id="rId4" Type="http://schemas.openxmlformats.org/officeDocument/2006/relationships/image" Target="../media/image56.png"/></Relationships>
</file>

<file path=ppt/slides/_rels/slide9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204"/>
        <p:cNvGrpSpPr/>
        <p:nvPr/>
      </p:nvGrpSpPr>
      <p:grpSpPr>
        <a:xfrm>
          <a:off x="0" y="0"/>
          <a:ext cx="0" cy="0"/>
          <a:chOff x="0" y="0"/>
          <a:chExt cx="0" cy="0"/>
        </a:xfrm>
      </p:grpSpPr>
      <p:sp>
        <p:nvSpPr>
          <p:cNvPr id="2205" name="Google Shape;2205;p40"/>
          <p:cNvSpPr txBox="1">
            <a:spLocks noGrp="1"/>
          </p:cNvSpPr>
          <p:nvPr>
            <p:ph type="title"/>
          </p:nvPr>
        </p:nvSpPr>
        <p:spPr>
          <a:xfrm>
            <a:off x="4030462" y="1709739"/>
            <a:ext cx="7316987" cy="1719262"/>
          </a:xfrm>
          <a:prstGeom prst="rect">
            <a:avLst/>
          </a:prstGeom>
        </p:spPr>
        <p:txBody>
          <a:bodyPr spcFirstLastPara="1" vert="horz" wrap="square" lIns="121900" tIns="121900" rIns="121900" bIns="121900" rtlCol="0" anchor="ctr" anchorCtr="0">
            <a:noAutofit/>
          </a:bodyPr>
          <a:lstStyle/>
          <a:p>
            <a:pPr algn="l">
              <a:spcBef>
                <a:spcPts val="0"/>
              </a:spcBef>
            </a:pPr>
            <a:r>
              <a:rPr lang="en-US" sz="4000" dirty="0">
                <a:solidFill>
                  <a:srgbClr val="FF0000"/>
                </a:solidFill>
                <a:highlight>
                  <a:srgbClr val="00FF00"/>
                </a:highlight>
              </a:rPr>
              <a:t>DESIGN OF STEEL STRUCTURE</a:t>
            </a:r>
            <a:endParaRPr sz="4000" dirty="0">
              <a:solidFill>
                <a:srgbClr val="FF0000"/>
              </a:solidFill>
              <a:highlight>
                <a:srgbClr val="00FF00"/>
              </a:highlight>
            </a:endParaRPr>
          </a:p>
        </p:txBody>
      </p:sp>
      <p:sp>
        <p:nvSpPr>
          <p:cNvPr id="2206" name="Google Shape;2206;p40"/>
          <p:cNvSpPr txBox="1">
            <a:spLocks noGrp="1"/>
          </p:cNvSpPr>
          <p:nvPr>
            <p:ph type="body" idx="1"/>
          </p:nvPr>
        </p:nvSpPr>
        <p:spPr>
          <a:xfrm>
            <a:off x="4230657" y="3010401"/>
            <a:ext cx="5857464" cy="2660650"/>
          </a:xfrm>
          <a:prstGeom prst="rect">
            <a:avLst/>
          </a:prstGeom>
        </p:spPr>
        <p:txBody>
          <a:bodyPr spcFirstLastPara="1" vert="horz" wrap="square" lIns="121900" tIns="121900" rIns="121900" bIns="121900" rtlCol="0" anchor="ctr" anchorCtr="0">
            <a:noAutofit/>
          </a:bodyPr>
          <a:lstStyle/>
          <a:p>
            <a:pPr algn="ctr">
              <a:spcBef>
                <a:spcPts val="0"/>
              </a:spcBef>
            </a:pPr>
            <a:r>
              <a:rPr lang="en-US" dirty="0">
                <a:solidFill>
                  <a:schemeClr val="accent5">
                    <a:lumMod val="50000"/>
                  </a:schemeClr>
                </a:solidFill>
              </a:rPr>
              <a:t>DEPARTMENT OF CIVIL ENGINEERING                </a:t>
            </a:r>
          </a:p>
          <a:p>
            <a:pPr algn="ctr">
              <a:spcBef>
                <a:spcPts val="0"/>
              </a:spcBef>
            </a:pPr>
            <a:endParaRPr lang="en-US" dirty="0">
              <a:solidFill>
                <a:schemeClr val="accent5">
                  <a:lumMod val="50000"/>
                </a:schemeClr>
              </a:solidFill>
            </a:endParaRPr>
          </a:p>
          <a:p>
            <a:pPr algn="ctr">
              <a:spcBef>
                <a:spcPts val="0"/>
              </a:spcBef>
            </a:pPr>
            <a:endParaRPr lang="en-US" dirty="0">
              <a:solidFill>
                <a:schemeClr val="accent5">
                  <a:lumMod val="50000"/>
                </a:schemeClr>
              </a:solidFill>
            </a:endParaRPr>
          </a:p>
          <a:p>
            <a:pPr algn="ctr">
              <a:spcBef>
                <a:spcPts val="0"/>
              </a:spcBef>
            </a:pPr>
            <a:r>
              <a:rPr lang="en-US" dirty="0">
                <a:solidFill>
                  <a:schemeClr val="accent5">
                    <a:lumMod val="50000"/>
                  </a:schemeClr>
                </a:solidFill>
              </a:rPr>
              <a:t>WRITTEN BY</a:t>
            </a:r>
          </a:p>
          <a:p>
            <a:pPr algn="ctr">
              <a:spcBef>
                <a:spcPts val="0"/>
              </a:spcBef>
            </a:pPr>
            <a:endParaRPr lang="en-US" dirty="0">
              <a:solidFill>
                <a:schemeClr val="accent5">
                  <a:lumMod val="50000"/>
                </a:schemeClr>
              </a:solidFill>
            </a:endParaRPr>
          </a:p>
          <a:p>
            <a:pPr algn="ctr">
              <a:spcBef>
                <a:spcPts val="0"/>
              </a:spcBef>
            </a:pPr>
            <a:r>
              <a:rPr lang="en-US" dirty="0">
                <a:solidFill>
                  <a:schemeClr val="accent5">
                    <a:lumMod val="50000"/>
                  </a:schemeClr>
                </a:solidFill>
              </a:rPr>
              <a:t>ASST PROF. BARSHA BAISHALI JENA</a:t>
            </a:r>
          </a:p>
        </p:txBody>
      </p:sp>
      <p:pic>
        <p:nvPicPr>
          <p:cNvPr id="2207" name="Google Shape;2207;p40"/>
          <p:cNvPicPr preferRelativeResize="0"/>
          <p:nvPr/>
        </p:nvPicPr>
        <p:blipFill>
          <a:blip r:embed="rId3"/>
          <a:srcRect l="30764" r="30764"/>
          <a:stretch/>
        </p:blipFill>
        <p:spPr>
          <a:xfrm>
            <a:off x="-69275" y="46517"/>
            <a:ext cx="3517800" cy="6858000"/>
          </a:xfrm>
          <a:prstGeom prst="rect">
            <a:avLst/>
          </a:prstGeom>
          <a:noFill/>
          <a:ln>
            <a:noFill/>
          </a:ln>
        </p:spPr>
      </p:pic>
      <p:sp>
        <p:nvSpPr>
          <p:cNvPr id="2208" name="Google Shape;2208;p40"/>
          <p:cNvSpPr/>
          <p:nvPr/>
        </p:nvSpPr>
        <p:spPr>
          <a:xfrm flipH="1">
            <a:off x="961501" y="5782267"/>
            <a:ext cx="3713820" cy="3713744"/>
          </a:xfrm>
          <a:custGeom>
            <a:avLst/>
            <a:gdLst/>
            <a:ahLst/>
            <a:cxnLst/>
            <a:rect l="l" t="t" r="r" b="b"/>
            <a:pathLst>
              <a:path w="48967" h="48966" extrusionOk="0">
                <a:moveTo>
                  <a:pt x="24484" y="0"/>
                </a:moveTo>
                <a:lnTo>
                  <a:pt x="23234" y="39"/>
                </a:lnTo>
                <a:lnTo>
                  <a:pt x="21985" y="117"/>
                </a:lnTo>
                <a:lnTo>
                  <a:pt x="20774" y="274"/>
                </a:lnTo>
                <a:lnTo>
                  <a:pt x="19564" y="508"/>
                </a:lnTo>
                <a:lnTo>
                  <a:pt x="18392" y="781"/>
                </a:lnTo>
                <a:lnTo>
                  <a:pt x="17221" y="1094"/>
                </a:lnTo>
                <a:lnTo>
                  <a:pt x="16088" y="1484"/>
                </a:lnTo>
                <a:lnTo>
                  <a:pt x="14956" y="1914"/>
                </a:lnTo>
                <a:lnTo>
                  <a:pt x="13902" y="2421"/>
                </a:lnTo>
                <a:lnTo>
                  <a:pt x="12848" y="2968"/>
                </a:lnTo>
                <a:lnTo>
                  <a:pt x="11793" y="3554"/>
                </a:lnTo>
                <a:lnTo>
                  <a:pt x="10817" y="4178"/>
                </a:lnTo>
                <a:lnTo>
                  <a:pt x="9841" y="4881"/>
                </a:lnTo>
                <a:lnTo>
                  <a:pt x="8943" y="5584"/>
                </a:lnTo>
                <a:lnTo>
                  <a:pt x="8045" y="6365"/>
                </a:lnTo>
                <a:lnTo>
                  <a:pt x="7186" y="7185"/>
                </a:lnTo>
                <a:lnTo>
                  <a:pt x="6366" y="8005"/>
                </a:lnTo>
                <a:lnTo>
                  <a:pt x="5624" y="8903"/>
                </a:lnTo>
                <a:lnTo>
                  <a:pt x="4882" y="9840"/>
                </a:lnTo>
                <a:lnTo>
                  <a:pt x="4179" y="10777"/>
                </a:lnTo>
                <a:lnTo>
                  <a:pt x="3554" y="11793"/>
                </a:lnTo>
                <a:lnTo>
                  <a:pt x="2968" y="12808"/>
                </a:lnTo>
                <a:lnTo>
                  <a:pt x="2422" y="13862"/>
                </a:lnTo>
                <a:lnTo>
                  <a:pt x="1953" y="14955"/>
                </a:lnTo>
                <a:lnTo>
                  <a:pt x="1485" y="16049"/>
                </a:lnTo>
                <a:lnTo>
                  <a:pt x="1133" y="17181"/>
                </a:lnTo>
                <a:lnTo>
                  <a:pt x="782" y="18353"/>
                </a:lnTo>
                <a:lnTo>
                  <a:pt x="508" y="19563"/>
                </a:lnTo>
                <a:lnTo>
                  <a:pt x="313" y="20734"/>
                </a:lnTo>
                <a:lnTo>
                  <a:pt x="157" y="21984"/>
                </a:lnTo>
                <a:lnTo>
                  <a:pt x="40" y="23234"/>
                </a:lnTo>
                <a:lnTo>
                  <a:pt x="1" y="24483"/>
                </a:lnTo>
                <a:lnTo>
                  <a:pt x="40" y="25733"/>
                </a:lnTo>
                <a:lnTo>
                  <a:pt x="157" y="26982"/>
                </a:lnTo>
                <a:lnTo>
                  <a:pt x="313" y="28193"/>
                </a:lnTo>
                <a:lnTo>
                  <a:pt x="508" y="29403"/>
                </a:lnTo>
                <a:lnTo>
                  <a:pt x="782" y="30613"/>
                </a:lnTo>
                <a:lnTo>
                  <a:pt x="1133" y="31746"/>
                </a:lnTo>
                <a:lnTo>
                  <a:pt x="1485" y="32917"/>
                </a:lnTo>
                <a:lnTo>
                  <a:pt x="1953" y="34011"/>
                </a:lnTo>
                <a:lnTo>
                  <a:pt x="2422" y="35104"/>
                </a:lnTo>
                <a:lnTo>
                  <a:pt x="2968" y="36158"/>
                </a:lnTo>
                <a:lnTo>
                  <a:pt x="3554" y="37173"/>
                </a:lnTo>
                <a:lnTo>
                  <a:pt x="4179" y="38150"/>
                </a:lnTo>
                <a:lnTo>
                  <a:pt x="4882" y="39126"/>
                </a:lnTo>
                <a:lnTo>
                  <a:pt x="5624" y="40063"/>
                </a:lnTo>
                <a:lnTo>
                  <a:pt x="6366" y="40922"/>
                </a:lnTo>
                <a:lnTo>
                  <a:pt x="7186" y="41781"/>
                </a:lnTo>
                <a:lnTo>
                  <a:pt x="8045" y="42601"/>
                </a:lnTo>
                <a:lnTo>
                  <a:pt x="8943" y="43382"/>
                </a:lnTo>
                <a:lnTo>
                  <a:pt x="9841" y="44085"/>
                </a:lnTo>
                <a:lnTo>
                  <a:pt x="10817" y="44788"/>
                </a:lnTo>
                <a:lnTo>
                  <a:pt x="11793" y="45412"/>
                </a:lnTo>
                <a:lnTo>
                  <a:pt x="12848" y="45998"/>
                </a:lnTo>
                <a:lnTo>
                  <a:pt x="13902" y="46545"/>
                </a:lnTo>
                <a:lnTo>
                  <a:pt x="14956" y="47052"/>
                </a:lnTo>
                <a:lnTo>
                  <a:pt x="16088" y="47482"/>
                </a:lnTo>
                <a:lnTo>
                  <a:pt x="17221" y="47872"/>
                </a:lnTo>
                <a:lnTo>
                  <a:pt x="18392" y="48185"/>
                </a:lnTo>
                <a:lnTo>
                  <a:pt x="19564" y="48458"/>
                </a:lnTo>
                <a:lnTo>
                  <a:pt x="20774" y="48692"/>
                </a:lnTo>
                <a:lnTo>
                  <a:pt x="21985" y="48849"/>
                </a:lnTo>
                <a:lnTo>
                  <a:pt x="23234" y="48927"/>
                </a:lnTo>
                <a:lnTo>
                  <a:pt x="24484" y="48966"/>
                </a:lnTo>
                <a:lnTo>
                  <a:pt x="25772" y="48927"/>
                </a:lnTo>
                <a:lnTo>
                  <a:pt x="26983" y="48849"/>
                </a:lnTo>
                <a:lnTo>
                  <a:pt x="28232" y="48692"/>
                </a:lnTo>
                <a:lnTo>
                  <a:pt x="29443" y="48458"/>
                </a:lnTo>
                <a:lnTo>
                  <a:pt x="30614" y="48185"/>
                </a:lnTo>
                <a:lnTo>
                  <a:pt x="31786" y="47872"/>
                </a:lnTo>
                <a:lnTo>
                  <a:pt x="32918" y="47482"/>
                </a:lnTo>
                <a:lnTo>
                  <a:pt x="34011" y="47052"/>
                </a:lnTo>
                <a:lnTo>
                  <a:pt x="35105" y="46545"/>
                </a:lnTo>
                <a:lnTo>
                  <a:pt x="36159" y="45998"/>
                </a:lnTo>
                <a:lnTo>
                  <a:pt x="37174" y="45412"/>
                </a:lnTo>
                <a:lnTo>
                  <a:pt x="38189" y="44788"/>
                </a:lnTo>
                <a:lnTo>
                  <a:pt x="39127" y="44085"/>
                </a:lnTo>
                <a:lnTo>
                  <a:pt x="40064" y="43382"/>
                </a:lnTo>
                <a:lnTo>
                  <a:pt x="40962" y="42601"/>
                </a:lnTo>
                <a:lnTo>
                  <a:pt x="41821" y="41781"/>
                </a:lnTo>
                <a:lnTo>
                  <a:pt x="42602" y="40922"/>
                </a:lnTo>
                <a:lnTo>
                  <a:pt x="43383" y="40063"/>
                </a:lnTo>
                <a:lnTo>
                  <a:pt x="44125" y="39126"/>
                </a:lnTo>
                <a:lnTo>
                  <a:pt x="44788" y="38150"/>
                </a:lnTo>
                <a:lnTo>
                  <a:pt x="45452" y="37173"/>
                </a:lnTo>
                <a:lnTo>
                  <a:pt x="46038" y="36158"/>
                </a:lnTo>
                <a:lnTo>
                  <a:pt x="46546" y="35104"/>
                </a:lnTo>
                <a:lnTo>
                  <a:pt x="47053" y="34011"/>
                </a:lnTo>
                <a:lnTo>
                  <a:pt x="47483" y="32917"/>
                </a:lnTo>
                <a:lnTo>
                  <a:pt x="47873" y="31746"/>
                </a:lnTo>
                <a:lnTo>
                  <a:pt x="48225" y="30613"/>
                </a:lnTo>
                <a:lnTo>
                  <a:pt x="48498" y="29403"/>
                </a:lnTo>
                <a:lnTo>
                  <a:pt x="48693" y="28193"/>
                </a:lnTo>
                <a:lnTo>
                  <a:pt x="48849" y="26982"/>
                </a:lnTo>
                <a:lnTo>
                  <a:pt x="48966" y="25733"/>
                </a:lnTo>
                <a:lnTo>
                  <a:pt x="48966" y="24483"/>
                </a:lnTo>
                <a:lnTo>
                  <a:pt x="48966" y="23234"/>
                </a:lnTo>
                <a:lnTo>
                  <a:pt x="48849" y="21984"/>
                </a:lnTo>
                <a:lnTo>
                  <a:pt x="48693" y="20734"/>
                </a:lnTo>
                <a:lnTo>
                  <a:pt x="48498" y="19563"/>
                </a:lnTo>
                <a:lnTo>
                  <a:pt x="48225" y="18353"/>
                </a:lnTo>
                <a:lnTo>
                  <a:pt x="47873" y="17181"/>
                </a:lnTo>
                <a:lnTo>
                  <a:pt x="47483" y="16049"/>
                </a:lnTo>
                <a:lnTo>
                  <a:pt x="47053" y="14955"/>
                </a:lnTo>
                <a:lnTo>
                  <a:pt x="46546" y="13862"/>
                </a:lnTo>
                <a:lnTo>
                  <a:pt x="46038" y="12808"/>
                </a:lnTo>
                <a:lnTo>
                  <a:pt x="45452" y="11793"/>
                </a:lnTo>
                <a:lnTo>
                  <a:pt x="44788" y="10777"/>
                </a:lnTo>
                <a:lnTo>
                  <a:pt x="44125" y="9840"/>
                </a:lnTo>
                <a:lnTo>
                  <a:pt x="43383" y="8903"/>
                </a:lnTo>
                <a:lnTo>
                  <a:pt x="42602" y="8005"/>
                </a:lnTo>
                <a:lnTo>
                  <a:pt x="41821" y="7185"/>
                </a:lnTo>
                <a:lnTo>
                  <a:pt x="40962" y="6365"/>
                </a:lnTo>
                <a:lnTo>
                  <a:pt x="40064" y="5584"/>
                </a:lnTo>
                <a:lnTo>
                  <a:pt x="39127" y="4881"/>
                </a:lnTo>
                <a:lnTo>
                  <a:pt x="38189" y="4178"/>
                </a:lnTo>
                <a:lnTo>
                  <a:pt x="37174" y="3554"/>
                </a:lnTo>
                <a:lnTo>
                  <a:pt x="36159" y="2968"/>
                </a:lnTo>
                <a:lnTo>
                  <a:pt x="35105" y="2421"/>
                </a:lnTo>
                <a:lnTo>
                  <a:pt x="34011" y="1914"/>
                </a:lnTo>
                <a:lnTo>
                  <a:pt x="32918" y="1484"/>
                </a:lnTo>
                <a:lnTo>
                  <a:pt x="31786" y="1094"/>
                </a:lnTo>
                <a:lnTo>
                  <a:pt x="30614" y="781"/>
                </a:lnTo>
                <a:lnTo>
                  <a:pt x="29443" y="508"/>
                </a:lnTo>
                <a:lnTo>
                  <a:pt x="28232" y="274"/>
                </a:lnTo>
                <a:lnTo>
                  <a:pt x="26983" y="117"/>
                </a:lnTo>
                <a:lnTo>
                  <a:pt x="25772" y="39"/>
                </a:lnTo>
                <a:lnTo>
                  <a:pt x="24484" y="0"/>
                </a:lnTo>
                <a:close/>
              </a:path>
            </a:pathLst>
          </a:custGeom>
          <a:solidFill>
            <a:schemeClr val="dk2"/>
          </a:solidFill>
          <a:ln>
            <a:noFill/>
          </a:ln>
        </p:spPr>
        <p:txBody>
          <a:bodyPr spcFirstLastPara="1" wrap="square" lIns="121900" tIns="121900" rIns="121900" bIns="121900" anchor="ctr" anchorCtr="0">
            <a:noAutofit/>
          </a:bodyPr>
          <a:lstStyle/>
          <a:p>
            <a:endParaRPr sz="2400"/>
          </a:p>
        </p:txBody>
      </p:sp>
      <p:grpSp>
        <p:nvGrpSpPr>
          <p:cNvPr id="2209" name="Google Shape;2209;p40"/>
          <p:cNvGrpSpPr/>
          <p:nvPr/>
        </p:nvGrpSpPr>
        <p:grpSpPr>
          <a:xfrm flipH="1">
            <a:off x="-469807" y="4605868"/>
            <a:ext cx="1401699" cy="1049749"/>
            <a:chOff x="3585475" y="1537675"/>
            <a:chExt cx="649175" cy="486175"/>
          </a:xfrm>
        </p:grpSpPr>
        <p:sp>
          <p:nvSpPr>
            <p:cNvPr id="2210" name="Google Shape;2210;p40"/>
            <p:cNvSpPr/>
            <p:nvPr/>
          </p:nvSpPr>
          <p:spPr>
            <a:xfrm>
              <a:off x="3585475" y="1992575"/>
              <a:ext cx="30275" cy="31275"/>
            </a:xfrm>
            <a:custGeom>
              <a:avLst/>
              <a:gdLst/>
              <a:ahLst/>
              <a:cxnLst/>
              <a:rect l="l" t="t" r="r" b="b"/>
              <a:pathLst>
                <a:path w="1211" h="1251" extrusionOk="0">
                  <a:moveTo>
                    <a:pt x="586" y="1"/>
                  </a:moveTo>
                  <a:lnTo>
                    <a:pt x="469" y="40"/>
                  </a:lnTo>
                  <a:lnTo>
                    <a:pt x="351" y="79"/>
                  </a:lnTo>
                  <a:lnTo>
                    <a:pt x="156" y="196"/>
                  </a:lnTo>
                  <a:lnTo>
                    <a:pt x="39" y="391"/>
                  </a:lnTo>
                  <a:lnTo>
                    <a:pt x="0" y="508"/>
                  </a:lnTo>
                  <a:lnTo>
                    <a:pt x="0" y="625"/>
                  </a:lnTo>
                  <a:lnTo>
                    <a:pt x="0" y="742"/>
                  </a:lnTo>
                  <a:lnTo>
                    <a:pt x="39" y="860"/>
                  </a:lnTo>
                  <a:lnTo>
                    <a:pt x="156" y="1055"/>
                  </a:lnTo>
                  <a:lnTo>
                    <a:pt x="351" y="1172"/>
                  </a:lnTo>
                  <a:lnTo>
                    <a:pt x="469" y="1211"/>
                  </a:lnTo>
                  <a:lnTo>
                    <a:pt x="586" y="1250"/>
                  </a:lnTo>
                  <a:lnTo>
                    <a:pt x="703" y="1211"/>
                  </a:lnTo>
                  <a:lnTo>
                    <a:pt x="820" y="1172"/>
                  </a:lnTo>
                  <a:lnTo>
                    <a:pt x="1015" y="1055"/>
                  </a:lnTo>
                  <a:lnTo>
                    <a:pt x="1171" y="860"/>
                  </a:lnTo>
                  <a:lnTo>
                    <a:pt x="1211" y="742"/>
                  </a:lnTo>
                  <a:lnTo>
                    <a:pt x="1211" y="625"/>
                  </a:lnTo>
                  <a:lnTo>
                    <a:pt x="1211" y="508"/>
                  </a:lnTo>
                  <a:lnTo>
                    <a:pt x="1171" y="391"/>
                  </a:lnTo>
                  <a:lnTo>
                    <a:pt x="1015" y="196"/>
                  </a:lnTo>
                  <a:lnTo>
                    <a:pt x="820" y="79"/>
                  </a:lnTo>
                  <a:lnTo>
                    <a:pt x="703" y="40"/>
                  </a:lnTo>
                  <a:lnTo>
                    <a:pt x="586" y="1"/>
                  </a:lnTo>
                  <a:close/>
                </a:path>
              </a:pathLst>
            </a:custGeom>
            <a:solidFill>
              <a:schemeClr val="accent4"/>
            </a:solidFill>
            <a:ln>
              <a:noFill/>
            </a:ln>
          </p:spPr>
          <p:txBody>
            <a:bodyPr spcFirstLastPara="1" wrap="square" lIns="121900" tIns="121900" rIns="121900" bIns="121900" anchor="ctr" anchorCtr="0">
              <a:noAutofit/>
            </a:bodyPr>
            <a:lstStyle/>
            <a:p>
              <a:endParaRPr sz="2400"/>
            </a:p>
          </p:txBody>
        </p:sp>
        <p:sp>
          <p:nvSpPr>
            <p:cNvPr id="2211" name="Google Shape;2211;p40"/>
            <p:cNvSpPr/>
            <p:nvPr/>
          </p:nvSpPr>
          <p:spPr>
            <a:xfrm>
              <a:off x="3585475" y="1841275"/>
              <a:ext cx="30275" cy="30275"/>
            </a:xfrm>
            <a:custGeom>
              <a:avLst/>
              <a:gdLst/>
              <a:ahLst/>
              <a:cxnLst/>
              <a:rect l="l" t="t" r="r" b="b"/>
              <a:pathLst>
                <a:path w="1211" h="1211" extrusionOk="0">
                  <a:moveTo>
                    <a:pt x="469" y="0"/>
                  </a:moveTo>
                  <a:lnTo>
                    <a:pt x="351" y="39"/>
                  </a:lnTo>
                  <a:lnTo>
                    <a:pt x="156" y="156"/>
                  </a:lnTo>
                  <a:lnTo>
                    <a:pt x="39" y="352"/>
                  </a:lnTo>
                  <a:lnTo>
                    <a:pt x="0" y="469"/>
                  </a:lnTo>
                  <a:lnTo>
                    <a:pt x="0" y="586"/>
                  </a:lnTo>
                  <a:lnTo>
                    <a:pt x="0" y="742"/>
                  </a:lnTo>
                  <a:lnTo>
                    <a:pt x="39" y="820"/>
                  </a:lnTo>
                  <a:lnTo>
                    <a:pt x="156" y="1015"/>
                  </a:lnTo>
                  <a:lnTo>
                    <a:pt x="351" y="1172"/>
                  </a:lnTo>
                  <a:lnTo>
                    <a:pt x="469" y="1211"/>
                  </a:lnTo>
                  <a:lnTo>
                    <a:pt x="703" y="1211"/>
                  </a:lnTo>
                  <a:lnTo>
                    <a:pt x="820" y="1172"/>
                  </a:lnTo>
                  <a:lnTo>
                    <a:pt x="1015" y="1015"/>
                  </a:lnTo>
                  <a:lnTo>
                    <a:pt x="1171" y="820"/>
                  </a:lnTo>
                  <a:lnTo>
                    <a:pt x="1211" y="742"/>
                  </a:lnTo>
                  <a:lnTo>
                    <a:pt x="1211" y="586"/>
                  </a:lnTo>
                  <a:lnTo>
                    <a:pt x="1211" y="469"/>
                  </a:lnTo>
                  <a:lnTo>
                    <a:pt x="1171" y="352"/>
                  </a:lnTo>
                  <a:lnTo>
                    <a:pt x="1015" y="156"/>
                  </a:lnTo>
                  <a:lnTo>
                    <a:pt x="820" y="39"/>
                  </a:lnTo>
                  <a:lnTo>
                    <a:pt x="703" y="0"/>
                  </a:lnTo>
                  <a:close/>
                </a:path>
              </a:pathLst>
            </a:custGeom>
            <a:solidFill>
              <a:schemeClr val="accent4"/>
            </a:solidFill>
            <a:ln>
              <a:noFill/>
            </a:ln>
          </p:spPr>
          <p:txBody>
            <a:bodyPr spcFirstLastPara="1" wrap="square" lIns="121900" tIns="121900" rIns="121900" bIns="121900" anchor="ctr" anchorCtr="0">
              <a:noAutofit/>
            </a:bodyPr>
            <a:lstStyle/>
            <a:p>
              <a:endParaRPr sz="2400"/>
            </a:p>
          </p:txBody>
        </p:sp>
        <p:sp>
          <p:nvSpPr>
            <p:cNvPr id="2212" name="Google Shape;2212;p40"/>
            <p:cNvSpPr/>
            <p:nvPr/>
          </p:nvSpPr>
          <p:spPr>
            <a:xfrm>
              <a:off x="3585475" y="1688975"/>
              <a:ext cx="30275" cy="30300"/>
            </a:xfrm>
            <a:custGeom>
              <a:avLst/>
              <a:gdLst/>
              <a:ahLst/>
              <a:cxnLst/>
              <a:rect l="l" t="t" r="r" b="b"/>
              <a:pathLst>
                <a:path w="1211" h="1212" extrusionOk="0">
                  <a:moveTo>
                    <a:pt x="586" y="1"/>
                  </a:moveTo>
                  <a:lnTo>
                    <a:pt x="469" y="40"/>
                  </a:lnTo>
                  <a:lnTo>
                    <a:pt x="351" y="40"/>
                  </a:lnTo>
                  <a:lnTo>
                    <a:pt x="156" y="196"/>
                  </a:lnTo>
                  <a:lnTo>
                    <a:pt x="39" y="391"/>
                  </a:lnTo>
                  <a:lnTo>
                    <a:pt x="0" y="508"/>
                  </a:lnTo>
                  <a:lnTo>
                    <a:pt x="0" y="626"/>
                  </a:lnTo>
                  <a:lnTo>
                    <a:pt x="0" y="743"/>
                  </a:lnTo>
                  <a:lnTo>
                    <a:pt x="39" y="860"/>
                  </a:lnTo>
                  <a:lnTo>
                    <a:pt x="156" y="1055"/>
                  </a:lnTo>
                  <a:lnTo>
                    <a:pt x="351" y="1172"/>
                  </a:lnTo>
                  <a:lnTo>
                    <a:pt x="469" y="1211"/>
                  </a:lnTo>
                  <a:lnTo>
                    <a:pt x="703" y="1211"/>
                  </a:lnTo>
                  <a:lnTo>
                    <a:pt x="820" y="1172"/>
                  </a:lnTo>
                  <a:lnTo>
                    <a:pt x="1015" y="1055"/>
                  </a:lnTo>
                  <a:lnTo>
                    <a:pt x="1171" y="860"/>
                  </a:lnTo>
                  <a:lnTo>
                    <a:pt x="1211" y="743"/>
                  </a:lnTo>
                  <a:lnTo>
                    <a:pt x="1211" y="626"/>
                  </a:lnTo>
                  <a:lnTo>
                    <a:pt x="1211" y="508"/>
                  </a:lnTo>
                  <a:lnTo>
                    <a:pt x="1171" y="391"/>
                  </a:lnTo>
                  <a:lnTo>
                    <a:pt x="1015" y="196"/>
                  </a:lnTo>
                  <a:lnTo>
                    <a:pt x="820" y="40"/>
                  </a:lnTo>
                  <a:lnTo>
                    <a:pt x="703" y="40"/>
                  </a:lnTo>
                  <a:lnTo>
                    <a:pt x="586" y="1"/>
                  </a:lnTo>
                  <a:close/>
                </a:path>
              </a:pathLst>
            </a:custGeom>
            <a:solidFill>
              <a:schemeClr val="accent4"/>
            </a:solidFill>
            <a:ln>
              <a:noFill/>
            </a:ln>
          </p:spPr>
          <p:txBody>
            <a:bodyPr spcFirstLastPara="1" wrap="square" lIns="121900" tIns="121900" rIns="121900" bIns="121900" anchor="ctr" anchorCtr="0">
              <a:noAutofit/>
            </a:bodyPr>
            <a:lstStyle/>
            <a:p>
              <a:endParaRPr sz="2400"/>
            </a:p>
          </p:txBody>
        </p:sp>
        <p:sp>
          <p:nvSpPr>
            <p:cNvPr id="2213" name="Google Shape;2213;p40"/>
            <p:cNvSpPr/>
            <p:nvPr/>
          </p:nvSpPr>
          <p:spPr>
            <a:xfrm>
              <a:off x="3585475" y="1537675"/>
              <a:ext cx="30275" cy="30275"/>
            </a:xfrm>
            <a:custGeom>
              <a:avLst/>
              <a:gdLst/>
              <a:ahLst/>
              <a:cxnLst/>
              <a:rect l="l" t="t" r="r" b="b"/>
              <a:pathLst>
                <a:path w="1211" h="1211" extrusionOk="0">
                  <a:moveTo>
                    <a:pt x="469" y="0"/>
                  </a:moveTo>
                  <a:lnTo>
                    <a:pt x="351" y="39"/>
                  </a:lnTo>
                  <a:lnTo>
                    <a:pt x="156" y="157"/>
                  </a:lnTo>
                  <a:lnTo>
                    <a:pt x="39" y="352"/>
                  </a:lnTo>
                  <a:lnTo>
                    <a:pt x="0" y="469"/>
                  </a:lnTo>
                  <a:lnTo>
                    <a:pt x="0" y="586"/>
                  </a:lnTo>
                  <a:lnTo>
                    <a:pt x="0" y="703"/>
                  </a:lnTo>
                  <a:lnTo>
                    <a:pt x="39" y="820"/>
                  </a:lnTo>
                  <a:lnTo>
                    <a:pt x="156" y="1016"/>
                  </a:lnTo>
                  <a:lnTo>
                    <a:pt x="351" y="1172"/>
                  </a:lnTo>
                  <a:lnTo>
                    <a:pt x="469" y="1172"/>
                  </a:lnTo>
                  <a:lnTo>
                    <a:pt x="586" y="1211"/>
                  </a:lnTo>
                  <a:lnTo>
                    <a:pt x="703" y="1172"/>
                  </a:lnTo>
                  <a:lnTo>
                    <a:pt x="820" y="1172"/>
                  </a:lnTo>
                  <a:lnTo>
                    <a:pt x="1015" y="1016"/>
                  </a:lnTo>
                  <a:lnTo>
                    <a:pt x="1171" y="820"/>
                  </a:lnTo>
                  <a:lnTo>
                    <a:pt x="1211" y="703"/>
                  </a:lnTo>
                  <a:lnTo>
                    <a:pt x="1211" y="586"/>
                  </a:lnTo>
                  <a:lnTo>
                    <a:pt x="1211" y="469"/>
                  </a:lnTo>
                  <a:lnTo>
                    <a:pt x="1171" y="352"/>
                  </a:lnTo>
                  <a:lnTo>
                    <a:pt x="1015" y="157"/>
                  </a:lnTo>
                  <a:lnTo>
                    <a:pt x="820" y="39"/>
                  </a:lnTo>
                  <a:lnTo>
                    <a:pt x="703" y="0"/>
                  </a:lnTo>
                  <a:close/>
                </a:path>
              </a:pathLst>
            </a:custGeom>
            <a:solidFill>
              <a:schemeClr val="accent4"/>
            </a:solidFill>
            <a:ln>
              <a:noFill/>
            </a:ln>
          </p:spPr>
          <p:txBody>
            <a:bodyPr spcFirstLastPara="1" wrap="square" lIns="121900" tIns="121900" rIns="121900" bIns="121900" anchor="ctr" anchorCtr="0">
              <a:noAutofit/>
            </a:bodyPr>
            <a:lstStyle/>
            <a:p>
              <a:endParaRPr sz="2400"/>
            </a:p>
          </p:txBody>
        </p:sp>
        <p:sp>
          <p:nvSpPr>
            <p:cNvPr id="2214" name="Google Shape;2214;p40"/>
            <p:cNvSpPr/>
            <p:nvPr/>
          </p:nvSpPr>
          <p:spPr>
            <a:xfrm>
              <a:off x="3739700" y="1992575"/>
              <a:ext cx="30300" cy="31275"/>
            </a:xfrm>
            <a:custGeom>
              <a:avLst/>
              <a:gdLst/>
              <a:ahLst/>
              <a:cxnLst/>
              <a:rect l="l" t="t" r="r" b="b"/>
              <a:pathLst>
                <a:path w="1212" h="1251" extrusionOk="0">
                  <a:moveTo>
                    <a:pt x="625" y="1"/>
                  </a:moveTo>
                  <a:lnTo>
                    <a:pt x="508" y="40"/>
                  </a:lnTo>
                  <a:lnTo>
                    <a:pt x="391" y="79"/>
                  </a:lnTo>
                  <a:lnTo>
                    <a:pt x="196" y="196"/>
                  </a:lnTo>
                  <a:lnTo>
                    <a:pt x="79" y="391"/>
                  </a:lnTo>
                  <a:lnTo>
                    <a:pt x="40" y="508"/>
                  </a:lnTo>
                  <a:lnTo>
                    <a:pt x="1" y="625"/>
                  </a:lnTo>
                  <a:lnTo>
                    <a:pt x="40" y="742"/>
                  </a:lnTo>
                  <a:lnTo>
                    <a:pt x="79" y="860"/>
                  </a:lnTo>
                  <a:lnTo>
                    <a:pt x="196" y="1055"/>
                  </a:lnTo>
                  <a:lnTo>
                    <a:pt x="391" y="1172"/>
                  </a:lnTo>
                  <a:lnTo>
                    <a:pt x="508" y="1211"/>
                  </a:lnTo>
                  <a:lnTo>
                    <a:pt x="625" y="1250"/>
                  </a:lnTo>
                  <a:lnTo>
                    <a:pt x="742" y="1211"/>
                  </a:lnTo>
                  <a:lnTo>
                    <a:pt x="860" y="1172"/>
                  </a:lnTo>
                  <a:lnTo>
                    <a:pt x="1055" y="1055"/>
                  </a:lnTo>
                  <a:lnTo>
                    <a:pt x="1172" y="860"/>
                  </a:lnTo>
                  <a:lnTo>
                    <a:pt x="1211" y="742"/>
                  </a:lnTo>
                  <a:lnTo>
                    <a:pt x="1211" y="625"/>
                  </a:lnTo>
                  <a:lnTo>
                    <a:pt x="1211" y="508"/>
                  </a:lnTo>
                  <a:lnTo>
                    <a:pt x="1172" y="391"/>
                  </a:lnTo>
                  <a:lnTo>
                    <a:pt x="1055" y="196"/>
                  </a:lnTo>
                  <a:lnTo>
                    <a:pt x="860" y="79"/>
                  </a:lnTo>
                  <a:lnTo>
                    <a:pt x="742" y="40"/>
                  </a:lnTo>
                  <a:lnTo>
                    <a:pt x="625" y="1"/>
                  </a:lnTo>
                  <a:close/>
                </a:path>
              </a:pathLst>
            </a:custGeom>
            <a:solidFill>
              <a:schemeClr val="accent4"/>
            </a:solidFill>
            <a:ln>
              <a:noFill/>
            </a:ln>
          </p:spPr>
          <p:txBody>
            <a:bodyPr spcFirstLastPara="1" wrap="square" lIns="121900" tIns="121900" rIns="121900" bIns="121900" anchor="ctr" anchorCtr="0">
              <a:noAutofit/>
            </a:bodyPr>
            <a:lstStyle/>
            <a:p>
              <a:endParaRPr sz="2400"/>
            </a:p>
          </p:txBody>
        </p:sp>
        <p:sp>
          <p:nvSpPr>
            <p:cNvPr id="2215" name="Google Shape;2215;p40"/>
            <p:cNvSpPr/>
            <p:nvPr/>
          </p:nvSpPr>
          <p:spPr>
            <a:xfrm>
              <a:off x="3739700" y="1841275"/>
              <a:ext cx="30300" cy="30275"/>
            </a:xfrm>
            <a:custGeom>
              <a:avLst/>
              <a:gdLst/>
              <a:ahLst/>
              <a:cxnLst/>
              <a:rect l="l" t="t" r="r" b="b"/>
              <a:pathLst>
                <a:path w="1212" h="1211" extrusionOk="0">
                  <a:moveTo>
                    <a:pt x="508" y="0"/>
                  </a:moveTo>
                  <a:lnTo>
                    <a:pt x="391" y="39"/>
                  </a:lnTo>
                  <a:lnTo>
                    <a:pt x="196" y="156"/>
                  </a:lnTo>
                  <a:lnTo>
                    <a:pt x="79" y="352"/>
                  </a:lnTo>
                  <a:lnTo>
                    <a:pt x="40" y="469"/>
                  </a:lnTo>
                  <a:lnTo>
                    <a:pt x="1" y="586"/>
                  </a:lnTo>
                  <a:lnTo>
                    <a:pt x="40" y="742"/>
                  </a:lnTo>
                  <a:lnTo>
                    <a:pt x="79" y="820"/>
                  </a:lnTo>
                  <a:lnTo>
                    <a:pt x="196" y="1015"/>
                  </a:lnTo>
                  <a:lnTo>
                    <a:pt x="391" y="1172"/>
                  </a:lnTo>
                  <a:lnTo>
                    <a:pt x="508" y="1211"/>
                  </a:lnTo>
                  <a:lnTo>
                    <a:pt x="742" y="1211"/>
                  </a:lnTo>
                  <a:lnTo>
                    <a:pt x="860" y="1172"/>
                  </a:lnTo>
                  <a:lnTo>
                    <a:pt x="1055" y="1015"/>
                  </a:lnTo>
                  <a:lnTo>
                    <a:pt x="1172" y="820"/>
                  </a:lnTo>
                  <a:lnTo>
                    <a:pt x="1211" y="742"/>
                  </a:lnTo>
                  <a:lnTo>
                    <a:pt x="1211" y="586"/>
                  </a:lnTo>
                  <a:lnTo>
                    <a:pt x="1211" y="469"/>
                  </a:lnTo>
                  <a:lnTo>
                    <a:pt x="1172" y="352"/>
                  </a:lnTo>
                  <a:lnTo>
                    <a:pt x="1055" y="156"/>
                  </a:lnTo>
                  <a:lnTo>
                    <a:pt x="860" y="39"/>
                  </a:lnTo>
                  <a:lnTo>
                    <a:pt x="742" y="0"/>
                  </a:lnTo>
                  <a:close/>
                </a:path>
              </a:pathLst>
            </a:custGeom>
            <a:solidFill>
              <a:schemeClr val="accent4"/>
            </a:solidFill>
            <a:ln>
              <a:noFill/>
            </a:ln>
          </p:spPr>
          <p:txBody>
            <a:bodyPr spcFirstLastPara="1" wrap="square" lIns="121900" tIns="121900" rIns="121900" bIns="121900" anchor="ctr" anchorCtr="0">
              <a:noAutofit/>
            </a:bodyPr>
            <a:lstStyle/>
            <a:p>
              <a:endParaRPr sz="2400"/>
            </a:p>
          </p:txBody>
        </p:sp>
        <p:sp>
          <p:nvSpPr>
            <p:cNvPr id="2216" name="Google Shape;2216;p40"/>
            <p:cNvSpPr/>
            <p:nvPr/>
          </p:nvSpPr>
          <p:spPr>
            <a:xfrm>
              <a:off x="3739700" y="1688975"/>
              <a:ext cx="30300" cy="30300"/>
            </a:xfrm>
            <a:custGeom>
              <a:avLst/>
              <a:gdLst/>
              <a:ahLst/>
              <a:cxnLst/>
              <a:rect l="l" t="t" r="r" b="b"/>
              <a:pathLst>
                <a:path w="1212" h="1212" extrusionOk="0">
                  <a:moveTo>
                    <a:pt x="625" y="1"/>
                  </a:moveTo>
                  <a:lnTo>
                    <a:pt x="508" y="40"/>
                  </a:lnTo>
                  <a:lnTo>
                    <a:pt x="391" y="40"/>
                  </a:lnTo>
                  <a:lnTo>
                    <a:pt x="196" y="196"/>
                  </a:lnTo>
                  <a:lnTo>
                    <a:pt x="79" y="391"/>
                  </a:lnTo>
                  <a:lnTo>
                    <a:pt x="40" y="508"/>
                  </a:lnTo>
                  <a:lnTo>
                    <a:pt x="1" y="626"/>
                  </a:lnTo>
                  <a:lnTo>
                    <a:pt x="40" y="743"/>
                  </a:lnTo>
                  <a:lnTo>
                    <a:pt x="79" y="860"/>
                  </a:lnTo>
                  <a:lnTo>
                    <a:pt x="196" y="1055"/>
                  </a:lnTo>
                  <a:lnTo>
                    <a:pt x="391" y="1172"/>
                  </a:lnTo>
                  <a:lnTo>
                    <a:pt x="508" y="1211"/>
                  </a:lnTo>
                  <a:lnTo>
                    <a:pt x="742" y="1211"/>
                  </a:lnTo>
                  <a:lnTo>
                    <a:pt x="860" y="1172"/>
                  </a:lnTo>
                  <a:lnTo>
                    <a:pt x="1055" y="1055"/>
                  </a:lnTo>
                  <a:lnTo>
                    <a:pt x="1172" y="860"/>
                  </a:lnTo>
                  <a:lnTo>
                    <a:pt x="1211" y="743"/>
                  </a:lnTo>
                  <a:lnTo>
                    <a:pt x="1211" y="626"/>
                  </a:lnTo>
                  <a:lnTo>
                    <a:pt x="1211" y="508"/>
                  </a:lnTo>
                  <a:lnTo>
                    <a:pt x="1172" y="391"/>
                  </a:lnTo>
                  <a:lnTo>
                    <a:pt x="1055" y="196"/>
                  </a:lnTo>
                  <a:lnTo>
                    <a:pt x="860" y="40"/>
                  </a:lnTo>
                  <a:lnTo>
                    <a:pt x="742" y="40"/>
                  </a:lnTo>
                  <a:lnTo>
                    <a:pt x="625" y="1"/>
                  </a:lnTo>
                  <a:close/>
                </a:path>
              </a:pathLst>
            </a:custGeom>
            <a:solidFill>
              <a:schemeClr val="accent4"/>
            </a:solidFill>
            <a:ln>
              <a:noFill/>
            </a:ln>
          </p:spPr>
          <p:txBody>
            <a:bodyPr spcFirstLastPara="1" wrap="square" lIns="121900" tIns="121900" rIns="121900" bIns="121900" anchor="ctr" anchorCtr="0">
              <a:noAutofit/>
            </a:bodyPr>
            <a:lstStyle/>
            <a:p>
              <a:endParaRPr sz="2400"/>
            </a:p>
          </p:txBody>
        </p:sp>
        <p:sp>
          <p:nvSpPr>
            <p:cNvPr id="2217" name="Google Shape;2217;p40"/>
            <p:cNvSpPr/>
            <p:nvPr/>
          </p:nvSpPr>
          <p:spPr>
            <a:xfrm>
              <a:off x="3739700" y="1537675"/>
              <a:ext cx="30300" cy="30275"/>
            </a:xfrm>
            <a:custGeom>
              <a:avLst/>
              <a:gdLst/>
              <a:ahLst/>
              <a:cxnLst/>
              <a:rect l="l" t="t" r="r" b="b"/>
              <a:pathLst>
                <a:path w="1212" h="1211" extrusionOk="0">
                  <a:moveTo>
                    <a:pt x="508" y="0"/>
                  </a:moveTo>
                  <a:lnTo>
                    <a:pt x="391" y="39"/>
                  </a:lnTo>
                  <a:lnTo>
                    <a:pt x="196" y="157"/>
                  </a:lnTo>
                  <a:lnTo>
                    <a:pt x="79" y="352"/>
                  </a:lnTo>
                  <a:lnTo>
                    <a:pt x="40" y="469"/>
                  </a:lnTo>
                  <a:lnTo>
                    <a:pt x="1" y="586"/>
                  </a:lnTo>
                  <a:lnTo>
                    <a:pt x="40" y="703"/>
                  </a:lnTo>
                  <a:lnTo>
                    <a:pt x="79" y="820"/>
                  </a:lnTo>
                  <a:lnTo>
                    <a:pt x="196" y="1016"/>
                  </a:lnTo>
                  <a:lnTo>
                    <a:pt x="391" y="1172"/>
                  </a:lnTo>
                  <a:lnTo>
                    <a:pt x="508" y="1172"/>
                  </a:lnTo>
                  <a:lnTo>
                    <a:pt x="625" y="1211"/>
                  </a:lnTo>
                  <a:lnTo>
                    <a:pt x="742" y="1172"/>
                  </a:lnTo>
                  <a:lnTo>
                    <a:pt x="860" y="1172"/>
                  </a:lnTo>
                  <a:lnTo>
                    <a:pt x="1055" y="1016"/>
                  </a:lnTo>
                  <a:lnTo>
                    <a:pt x="1172" y="820"/>
                  </a:lnTo>
                  <a:lnTo>
                    <a:pt x="1211" y="703"/>
                  </a:lnTo>
                  <a:lnTo>
                    <a:pt x="1211" y="586"/>
                  </a:lnTo>
                  <a:lnTo>
                    <a:pt x="1211" y="469"/>
                  </a:lnTo>
                  <a:lnTo>
                    <a:pt x="1172" y="352"/>
                  </a:lnTo>
                  <a:lnTo>
                    <a:pt x="1055" y="157"/>
                  </a:lnTo>
                  <a:lnTo>
                    <a:pt x="860" y="39"/>
                  </a:lnTo>
                  <a:lnTo>
                    <a:pt x="742" y="0"/>
                  </a:lnTo>
                  <a:close/>
                </a:path>
              </a:pathLst>
            </a:custGeom>
            <a:solidFill>
              <a:schemeClr val="accent4"/>
            </a:solidFill>
            <a:ln>
              <a:noFill/>
            </a:ln>
          </p:spPr>
          <p:txBody>
            <a:bodyPr spcFirstLastPara="1" wrap="square" lIns="121900" tIns="121900" rIns="121900" bIns="121900" anchor="ctr" anchorCtr="0">
              <a:noAutofit/>
            </a:bodyPr>
            <a:lstStyle/>
            <a:p>
              <a:endParaRPr sz="2400"/>
            </a:p>
          </p:txBody>
        </p:sp>
        <p:sp>
          <p:nvSpPr>
            <p:cNvPr id="2218" name="Google Shape;2218;p40"/>
            <p:cNvSpPr/>
            <p:nvPr/>
          </p:nvSpPr>
          <p:spPr>
            <a:xfrm>
              <a:off x="3894925" y="1992575"/>
              <a:ext cx="30275" cy="31275"/>
            </a:xfrm>
            <a:custGeom>
              <a:avLst/>
              <a:gdLst/>
              <a:ahLst/>
              <a:cxnLst/>
              <a:rect l="l" t="t" r="r" b="b"/>
              <a:pathLst>
                <a:path w="1211" h="1251" extrusionOk="0">
                  <a:moveTo>
                    <a:pt x="586" y="1"/>
                  </a:moveTo>
                  <a:lnTo>
                    <a:pt x="469" y="40"/>
                  </a:lnTo>
                  <a:lnTo>
                    <a:pt x="352" y="79"/>
                  </a:lnTo>
                  <a:lnTo>
                    <a:pt x="156" y="196"/>
                  </a:lnTo>
                  <a:lnTo>
                    <a:pt x="39" y="391"/>
                  </a:lnTo>
                  <a:lnTo>
                    <a:pt x="0" y="508"/>
                  </a:lnTo>
                  <a:lnTo>
                    <a:pt x="0" y="625"/>
                  </a:lnTo>
                  <a:lnTo>
                    <a:pt x="0" y="742"/>
                  </a:lnTo>
                  <a:lnTo>
                    <a:pt x="39" y="860"/>
                  </a:lnTo>
                  <a:lnTo>
                    <a:pt x="156" y="1055"/>
                  </a:lnTo>
                  <a:lnTo>
                    <a:pt x="352" y="1172"/>
                  </a:lnTo>
                  <a:lnTo>
                    <a:pt x="469" y="1211"/>
                  </a:lnTo>
                  <a:lnTo>
                    <a:pt x="586" y="1250"/>
                  </a:lnTo>
                  <a:lnTo>
                    <a:pt x="742" y="1211"/>
                  </a:lnTo>
                  <a:lnTo>
                    <a:pt x="820" y="1172"/>
                  </a:lnTo>
                  <a:lnTo>
                    <a:pt x="1015" y="1055"/>
                  </a:lnTo>
                  <a:lnTo>
                    <a:pt x="1172" y="860"/>
                  </a:lnTo>
                  <a:lnTo>
                    <a:pt x="1211" y="742"/>
                  </a:lnTo>
                  <a:lnTo>
                    <a:pt x="1211" y="625"/>
                  </a:lnTo>
                  <a:lnTo>
                    <a:pt x="1211" y="508"/>
                  </a:lnTo>
                  <a:lnTo>
                    <a:pt x="1172" y="391"/>
                  </a:lnTo>
                  <a:lnTo>
                    <a:pt x="1015" y="196"/>
                  </a:lnTo>
                  <a:lnTo>
                    <a:pt x="820" y="79"/>
                  </a:lnTo>
                  <a:lnTo>
                    <a:pt x="742" y="40"/>
                  </a:lnTo>
                  <a:lnTo>
                    <a:pt x="586" y="1"/>
                  </a:lnTo>
                  <a:close/>
                </a:path>
              </a:pathLst>
            </a:custGeom>
            <a:solidFill>
              <a:schemeClr val="accent4"/>
            </a:solidFill>
            <a:ln>
              <a:noFill/>
            </a:ln>
          </p:spPr>
          <p:txBody>
            <a:bodyPr spcFirstLastPara="1" wrap="square" lIns="121900" tIns="121900" rIns="121900" bIns="121900" anchor="ctr" anchorCtr="0">
              <a:noAutofit/>
            </a:bodyPr>
            <a:lstStyle/>
            <a:p>
              <a:endParaRPr sz="2400"/>
            </a:p>
          </p:txBody>
        </p:sp>
        <p:sp>
          <p:nvSpPr>
            <p:cNvPr id="2219" name="Google Shape;2219;p40"/>
            <p:cNvSpPr/>
            <p:nvPr/>
          </p:nvSpPr>
          <p:spPr>
            <a:xfrm>
              <a:off x="3894925" y="1841275"/>
              <a:ext cx="30275" cy="30275"/>
            </a:xfrm>
            <a:custGeom>
              <a:avLst/>
              <a:gdLst/>
              <a:ahLst/>
              <a:cxnLst/>
              <a:rect l="l" t="t" r="r" b="b"/>
              <a:pathLst>
                <a:path w="1211" h="1211" extrusionOk="0">
                  <a:moveTo>
                    <a:pt x="469" y="0"/>
                  </a:moveTo>
                  <a:lnTo>
                    <a:pt x="352" y="39"/>
                  </a:lnTo>
                  <a:lnTo>
                    <a:pt x="156" y="156"/>
                  </a:lnTo>
                  <a:lnTo>
                    <a:pt x="39" y="352"/>
                  </a:lnTo>
                  <a:lnTo>
                    <a:pt x="0" y="469"/>
                  </a:lnTo>
                  <a:lnTo>
                    <a:pt x="0" y="586"/>
                  </a:lnTo>
                  <a:lnTo>
                    <a:pt x="0" y="742"/>
                  </a:lnTo>
                  <a:lnTo>
                    <a:pt x="39" y="820"/>
                  </a:lnTo>
                  <a:lnTo>
                    <a:pt x="156" y="1015"/>
                  </a:lnTo>
                  <a:lnTo>
                    <a:pt x="352" y="1172"/>
                  </a:lnTo>
                  <a:lnTo>
                    <a:pt x="469" y="1211"/>
                  </a:lnTo>
                  <a:lnTo>
                    <a:pt x="742" y="1211"/>
                  </a:lnTo>
                  <a:lnTo>
                    <a:pt x="820" y="1172"/>
                  </a:lnTo>
                  <a:lnTo>
                    <a:pt x="1015" y="1015"/>
                  </a:lnTo>
                  <a:lnTo>
                    <a:pt x="1172" y="820"/>
                  </a:lnTo>
                  <a:lnTo>
                    <a:pt x="1211" y="742"/>
                  </a:lnTo>
                  <a:lnTo>
                    <a:pt x="1211" y="586"/>
                  </a:lnTo>
                  <a:lnTo>
                    <a:pt x="1211" y="469"/>
                  </a:lnTo>
                  <a:lnTo>
                    <a:pt x="1172" y="352"/>
                  </a:lnTo>
                  <a:lnTo>
                    <a:pt x="1015" y="156"/>
                  </a:lnTo>
                  <a:lnTo>
                    <a:pt x="820" y="39"/>
                  </a:lnTo>
                  <a:lnTo>
                    <a:pt x="742" y="0"/>
                  </a:lnTo>
                  <a:close/>
                </a:path>
              </a:pathLst>
            </a:custGeom>
            <a:solidFill>
              <a:schemeClr val="accent4"/>
            </a:solidFill>
            <a:ln>
              <a:noFill/>
            </a:ln>
          </p:spPr>
          <p:txBody>
            <a:bodyPr spcFirstLastPara="1" wrap="square" lIns="121900" tIns="121900" rIns="121900" bIns="121900" anchor="ctr" anchorCtr="0">
              <a:noAutofit/>
            </a:bodyPr>
            <a:lstStyle/>
            <a:p>
              <a:endParaRPr sz="2400"/>
            </a:p>
          </p:txBody>
        </p:sp>
        <p:sp>
          <p:nvSpPr>
            <p:cNvPr id="2220" name="Google Shape;2220;p40"/>
            <p:cNvSpPr/>
            <p:nvPr/>
          </p:nvSpPr>
          <p:spPr>
            <a:xfrm>
              <a:off x="3894925" y="1688975"/>
              <a:ext cx="30275" cy="30300"/>
            </a:xfrm>
            <a:custGeom>
              <a:avLst/>
              <a:gdLst/>
              <a:ahLst/>
              <a:cxnLst/>
              <a:rect l="l" t="t" r="r" b="b"/>
              <a:pathLst>
                <a:path w="1211" h="1212" extrusionOk="0">
                  <a:moveTo>
                    <a:pt x="586" y="1"/>
                  </a:moveTo>
                  <a:lnTo>
                    <a:pt x="469" y="40"/>
                  </a:lnTo>
                  <a:lnTo>
                    <a:pt x="352" y="40"/>
                  </a:lnTo>
                  <a:lnTo>
                    <a:pt x="156" y="196"/>
                  </a:lnTo>
                  <a:lnTo>
                    <a:pt x="39" y="391"/>
                  </a:lnTo>
                  <a:lnTo>
                    <a:pt x="0" y="508"/>
                  </a:lnTo>
                  <a:lnTo>
                    <a:pt x="0" y="626"/>
                  </a:lnTo>
                  <a:lnTo>
                    <a:pt x="0" y="743"/>
                  </a:lnTo>
                  <a:lnTo>
                    <a:pt x="39" y="860"/>
                  </a:lnTo>
                  <a:lnTo>
                    <a:pt x="156" y="1055"/>
                  </a:lnTo>
                  <a:lnTo>
                    <a:pt x="352" y="1172"/>
                  </a:lnTo>
                  <a:lnTo>
                    <a:pt x="469" y="1211"/>
                  </a:lnTo>
                  <a:lnTo>
                    <a:pt x="742" y="1211"/>
                  </a:lnTo>
                  <a:lnTo>
                    <a:pt x="820" y="1172"/>
                  </a:lnTo>
                  <a:lnTo>
                    <a:pt x="1015" y="1055"/>
                  </a:lnTo>
                  <a:lnTo>
                    <a:pt x="1172" y="860"/>
                  </a:lnTo>
                  <a:lnTo>
                    <a:pt x="1211" y="743"/>
                  </a:lnTo>
                  <a:lnTo>
                    <a:pt x="1211" y="626"/>
                  </a:lnTo>
                  <a:lnTo>
                    <a:pt x="1211" y="508"/>
                  </a:lnTo>
                  <a:lnTo>
                    <a:pt x="1172" y="391"/>
                  </a:lnTo>
                  <a:lnTo>
                    <a:pt x="1015" y="196"/>
                  </a:lnTo>
                  <a:lnTo>
                    <a:pt x="820" y="40"/>
                  </a:lnTo>
                  <a:lnTo>
                    <a:pt x="742" y="40"/>
                  </a:lnTo>
                  <a:lnTo>
                    <a:pt x="586" y="1"/>
                  </a:lnTo>
                  <a:close/>
                </a:path>
              </a:pathLst>
            </a:custGeom>
            <a:solidFill>
              <a:schemeClr val="accent4"/>
            </a:solidFill>
            <a:ln>
              <a:noFill/>
            </a:ln>
          </p:spPr>
          <p:txBody>
            <a:bodyPr spcFirstLastPara="1" wrap="square" lIns="121900" tIns="121900" rIns="121900" bIns="121900" anchor="ctr" anchorCtr="0">
              <a:noAutofit/>
            </a:bodyPr>
            <a:lstStyle/>
            <a:p>
              <a:endParaRPr sz="2400"/>
            </a:p>
          </p:txBody>
        </p:sp>
        <p:sp>
          <p:nvSpPr>
            <p:cNvPr id="2221" name="Google Shape;2221;p40"/>
            <p:cNvSpPr/>
            <p:nvPr/>
          </p:nvSpPr>
          <p:spPr>
            <a:xfrm>
              <a:off x="3894925" y="1537675"/>
              <a:ext cx="30275" cy="30275"/>
            </a:xfrm>
            <a:custGeom>
              <a:avLst/>
              <a:gdLst/>
              <a:ahLst/>
              <a:cxnLst/>
              <a:rect l="l" t="t" r="r" b="b"/>
              <a:pathLst>
                <a:path w="1211" h="1211" extrusionOk="0">
                  <a:moveTo>
                    <a:pt x="469" y="0"/>
                  </a:moveTo>
                  <a:lnTo>
                    <a:pt x="352" y="39"/>
                  </a:lnTo>
                  <a:lnTo>
                    <a:pt x="156" y="157"/>
                  </a:lnTo>
                  <a:lnTo>
                    <a:pt x="39" y="352"/>
                  </a:lnTo>
                  <a:lnTo>
                    <a:pt x="0" y="469"/>
                  </a:lnTo>
                  <a:lnTo>
                    <a:pt x="0" y="586"/>
                  </a:lnTo>
                  <a:lnTo>
                    <a:pt x="0" y="703"/>
                  </a:lnTo>
                  <a:lnTo>
                    <a:pt x="39" y="820"/>
                  </a:lnTo>
                  <a:lnTo>
                    <a:pt x="156" y="1016"/>
                  </a:lnTo>
                  <a:lnTo>
                    <a:pt x="352" y="1172"/>
                  </a:lnTo>
                  <a:lnTo>
                    <a:pt x="469" y="1172"/>
                  </a:lnTo>
                  <a:lnTo>
                    <a:pt x="586" y="1211"/>
                  </a:lnTo>
                  <a:lnTo>
                    <a:pt x="742" y="1172"/>
                  </a:lnTo>
                  <a:lnTo>
                    <a:pt x="820" y="1172"/>
                  </a:lnTo>
                  <a:lnTo>
                    <a:pt x="1015" y="1016"/>
                  </a:lnTo>
                  <a:lnTo>
                    <a:pt x="1172" y="820"/>
                  </a:lnTo>
                  <a:lnTo>
                    <a:pt x="1211" y="703"/>
                  </a:lnTo>
                  <a:lnTo>
                    <a:pt x="1211" y="586"/>
                  </a:lnTo>
                  <a:lnTo>
                    <a:pt x="1211" y="469"/>
                  </a:lnTo>
                  <a:lnTo>
                    <a:pt x="1172" y="352"/>
                  </a:lnTo>
                  <a:lnTo>
                    <a:pt x="1015" y="157"/>
                  </a:lnTo>
                  <a:lnTo>
                    <a:pt x="820" y="39"/>
                  </a:lnTo>
                  <a:lnTo>
                    <a:pt x="742" y="0"/>
                  </a:lnTo>
                  <a:close/>
                </a:path>
              </a:pathLst>
            </a:custGeom>
            <a:solidFill>
              <a:schemeClr val="accent4"/>
            </a:solidFill>
            <a:ln>
              <a:noFill/>
            </a:ln>
          </p:spPr>
          <p:txBody>
            <a:bodyPr spcFirstLastPara="1" wrap="square" lIns="121900" tIns="121900" rIns="121900" bIns="121900" anchor="ctr" anchorCtr="0">
              <a:noAutofit/>
            </a:bodyPr>
            <a:lstStyle/>
            <a:p>
              <a:endParaRPr sz="2400"/>
            </a:p>
          </p:txBody>
        </p:sp>
        <p:sp>
          <p:nvSpPr>
            <p:cNvPr id="2222" name="Google Shape;2222;p40"/>
            <p:cNvSpPr/>
            <p:nvPr/>
          </p:nvSpPr>
          <p:spPr>
            <a:xfrm>
              <a:off x="4049150" y="1992575"/>
              <a:ext cx="31275" cy="31275"/>
            </a:xfrm>
            <a:custGeom>
              <a:avLst/>
              <a:gdLst/>
              <a:ahLst/>
              <a:cxnLst/>
              <a:rect l="l" t="t" r="r" b="b"/>
              <a:pathLst>
                <a:path w="1251" h="1251" extrusionOk="0">
                  <a:moveTo>
                    <a:pt x="625" y="1"/>
                  </a:moveTo>
                  <a:lnTo>
                    <a:pt x="508" y="40"/>
                  </a:lnTo>
                  <a:lnTo>
                    <a:pt x="391" y="79"/>
                  </a:lnTo>
                  <a:lnTo>
                    <a:pt x="196" y="196"/>
                  </a:lnTo>
                  <a:lnTo>
                    <a:pt x="79" y="391"/>
                  </a:lnTo>
                  <a:lnTo>
                    <a:pt x="40" y="508"/>
                  </a:lnTo>
                  <a:lnTo>
                    <a:pt x="1" y="625"/>
                  </a:lnTo>
                  <a:lnTo>
                    <a:pt x="40" y="742"/>
                  </a:lnTo>
                  <a:lnTo>
                    <a:pt x="79" y="860"/>
                  </a:lnTo>
                  <a:lnTo>
                    <a:pt x="196" y="1055"/>
                  </a:lnTo>
                  <a:lnTo>
                    <a:pt x="391" y="1172"/>
                  </a:lnTo>
                  <a:lnTo>
                    <a:pt x="508" y="1211"/>
                  </a:lnTo>
                  <a:lnTo>
                    <a:pt x="625" y="1250"/>
                  </a:lnTo>
                  <a:lnTo>
                    <a:pt x="743" y="1211"/>
                  </a:lnTo>
                  <a:lnTo>
                    <a:pt x="860" y="1172"/>
                  </a:lnTo>
                  <a:lnTo>
                    <a:pt x="1055" y="1055"/>
                  </a:lnTo>
                  <a:lnTo>
                    <a:pt x="1172" y="860"/>
                  </a:lnTo>
                  <a:lnTo>
                    <a:pt x="1211" y="742"/>
                  </a:lnTo>
                  <a:lnTo>
                    <a:pt x="1250" y="625"/>
                  </a:lnTo>
                  <a:lnTo>
                    <a:pt x="1211" y="508"/>
                  </a:lnTo>
                  <a:lnTo>
                    <a:pt x="1172" y="391"/>
                  </a:lnTo>
                  <a:lnTo>
                    <a:pt x="1055" y="196"/>
                  </a:lnTo>
                  <a:lnTo>
                    <a:pt x="860" y="79"/>
                  </a:lnTo>
                  <a:lnTo>
                    <a:pt x="743" y="40"/>
                  </a:lnTo>
                  <a:lnTo>
                    <a:pt x="625" y="1"/>
                  </a:lnTo>
                  <a:close/>
                </a:path>
              </a:pathLst>
            </a:custGeom>
            <a:solidFill>
              <a:schemeClr val="accent4"/>
            </a:solidFill>
            <a:ln>
              <a:noFill/>
            </a:ln>
          </p:spPr>
          <p:txBody>
            <a:bodyPr spcFirstLastPara="1" wrap="square" lIns="121900" tIns="121900" rIns="121900" bIns="121900" anchor="ctr" anchorCtr="0">
              <a:noAutofit/>
            </a:bodyPr>
            <a:lstStyle/>
            <a:p>
              <a:endParaRPr sz="2400"/>
            </a:p>
          </p:txBody>
        </p:sp>
        <p:sp>
          <p:nvSpPr>
            <p:cNvPr id="2223" name="Google Shape;2223;p40"/>
            <p:cNvSpPr/>
            <p:nvPr/>
          </p:nvSpPr>
          <p:spPr>
            <a:xfrm>
              <a:off x="4049150" y="1841275"/>
              <a:ext cx="31275" cy="30275"/>
            </a:xfrm>
            <a:custGeom>
              <a:avLst/>
              <a:gdLst/>
              <a:ahLst/>
              <a:cxnLst/>
              <a:rect l="l" t="t" r="r" b="b"/>
              <a:pathLst>
                <a:path w="1251" h="1211" extrusionOk="0">
                  <a:moveTo>
                    <a:pt x="508" y="0"/>
                  </a:moveTo>
                  <a:lnTo>
                    <a:pt x="391" y="39"/>
                  </a:lnTo>
                  <a:lnTo>
                    <a:pt x="196" y="156"/>
                  </a:lnTo>
                  <a:lnTo>
                    <a:pt x="79" y="352"/>
                  </a:lnTo>
                  <a:lnTo>
                    <a:pt x="40" y="469"/>
                  </a:lnTo>
                  <a:lnTo>
                    <a:pt x="1" y="586"/>
                  </a:lnTo>
                  <a:lnTo>
                    <a:pt x="40" y="742"/>
                  </a:lnTo>
                  <a:lnTo>
                    <a:pt x="79" y="820"/>
                  </a:lnTo>
                  <a:lnTo>
                    <a:pt x="196" y="1015"/>
                  </a:lnTo>
                  <a:lnTo>
                    <a:pt x="391" y="1172"/>
                  </a:lnTo>
                  <a:lnTo>
                    <a:pt x="508" y="1211"/>
                  </a:lnTo>
                  <a:lnTo>
                    <a:pt x="743" y="1211"/>
                  </a:lnTo>
                  <a:lnTo>
                    <a:pt x="860" y="1172"/>
                  </a:lnTo>
                  <a:lnTo>
                    <a:pt x="1055" y="1015"/>
                  </a:lnTo>
                  <a:lnTo>
                    <a:pt x="1172" y="820"/>
                  </a:lnTo>
                  <a:lnTo>
                    <a:pt x="1211" y="742"/>
                  </a:lnTo>
                  <a:lnTo>
                    <a:pt x="1250" y="586"/>
                  </a:lnTo>
                  <a:lnTo>
                    <a:pt x="1211" y="469"/>
                  </a:lnTo>
                  <a:lnTo>
                    <a:pt x="1172" y="352"/>
                  </a:lnTo>
                  <a:lnTo>
                    <a:pt x="1055" y="156"/>
                  </a:lnTo>
                  <a:lnTo>
                    <a:pt x="860" y="39"/>
                  </a:lnTo>
                  <a:lnTo>
                    <a:pt x="743" y="0"/>
                  </a:lnTo>
                  <a:close/>
                </a:path>
              </a:pathLst>
            </a:custGeom>
            <a:solidFill>
              <a:schemeClr val="accent4"/>
            </a:solidFill>
            <a:ln>
              <a:noFill/>
            </a:ln>
          </p:spPr>
          <p:txBody>
            <a:bodyPr spcFirstLastPara="1" wrap="square" lIns="121900" tIns="121900" rIns="121900" bIns="121900" anchor="ctr" anchorCtr="0">
              <a:noAutofit/>
            </a:bodyPr>
            <a:lstStyle/>
            <a:p>
              <a:endParaRPr sz="2400"/>
            </a:p>
          </p:txBody>
        </p:sp>
        <p:sp>
          <p:nvSpPr>
            <p:cNvPr id="2224" name="Google Shape;2224;p40"/>
            <p:cNvSpPr/>
            <p:nvPr/>
          </p:nvSpPr>
          <p:spPr>
            <a:xfrm>
              <a:off x="4049150" y="1688975"/>
              <a:ext cx="31275" cy="30300"/>
            </a:xfrm>
            <a:custGeom>
              <a:avLst/>
              <a:gdLst/>
              <a:ahLst/>
              <a:cxnLst/>
              <a:rect l="l" t="t" r="r" b="b"/>
              <a:pathLst>
                <a:path w="1251" h="1212" extrusionOk="0">
                  <a:moveTo>
                    <a:pt x="625" y="1"/>
                  </a:moveTo>
                  <a:lnTo>
                    <a:pt x="508" y="40"/>
                  </a:lnTo>
                  <a:lnTo>
                    <a:pt x="391" y="40"/>
                  </a:lnTo>
                  <a:lnTo>
                    <a:pt x="196" y="196"/>
                  </a:lnTo>
                  <a:lnTo>
                    <a:pt x="79" y="391"/>
                  </a:lnTo>
                  <a:lnTo>
                    <a:pt x="40" y="508"/>
                  </a:lnTo>
                  <a:lnTo>
                    <a:pt x="1" y="626"/>
                  </a:lnTo>
                  <a:lnTo>
                    <a:pt x="40" y="743"/>
                  </a:lnTo>
                  <a:lnTo>
                    <a:pt x="79" y="860"/>
                  </a:lnTo>
                  <a:lnTo>
                    <a:pt x="196" y="1055"/>
                  </a:lnTo>
                  <a:lnTo>
                    <a:pt x="391" y="1172"/>
                  </a:lnTo>
                  <a:lnTo>
                    <a:pt x="508" y="1211"/>
                  </a:lnTo>
                  <a:lnTo>
                    <a:pt x="743" y="1211"/>
                  </a:lnTo>
                  <a:lnTo>
                    <a:pt x="860" y="1172"/>
                  </a:lnTo>
                  <a:lnTo>
                    <a:pt x="1055" y="1055"/>
                  </a:lnTo>
                  <a:lnTo>
                    <a:pt x="1172" y="860"/>
                  </a:lnTo>
                  <a:lnTo>
                    <a:pt x="1211" y="743"/>
                  </a:lnTo>
                  <a:lnTo>
                    <a:pt x="1250" y="626"/>
                  </a:lnTo>
                  <a:lnTo>
                    <a:pt x="1211" y="508"/>
                  </a:lnTo>
                  <a:lnTo>
                    <a:pt x="1172" y="391"/>
                  </a:lnTo>
                  <a:lnTo>
                    <a:pt x="1055" y="196"/>
                  </a:lnTo>
                  <a:lnTo>
                    <a:pt x="860" y="40"/>
                  </a:lnTo>
                  <a:lnTo>
                    <a:pt x="743" y="40"/>
                  </a:lnTo>
                  <a:lnTo>
                    <a:pt x="625" y="1"/>
                  </a:lnTo>
                  <a:close/>
                </a:path>
              </a:pathLst>
            </a:custGeom>
            <a:solidFill>
              <a:schemeClr val="accent4"/>
            </a:solidFill>
            <a:ln>
              <a:noFill/>
            </a:ln>
          </p:spPr>
          <p:txBody>
            <a:bodyPr spcFirstLastPara="1" wrap="square" lIns="121900" tIns="121900" rIns="121900" bIns="121900" anchor="ctr" anchorCtr="0">
              <a:noAutofit/>
            </a:bodyPr>
            <a:lstStyle/>
            <a:p>
              <a:endParaRPr sz="2400"/>
            </a:p>
          </p:txBody>
        </p:sp>
        <p:sp>
          <p:nvSpPr>
            <p:cNvPr id="2225" name="Google Shape;2225;p40"/>
            <p:cNvSpPr/>
            <p:nvPr/>
          </p:nvSpPr>
          <p:spPr>
            <a:xfrm>
              <a:off x="4049150" y="1537675"/>
              <a:ext cx="31275" cy="30275"/>
            </a:xfrm>
            <a:custGeom>
              <a:avLst/>
              <a:gdLst/>
              <a:ahLst/>
              <a:cxnLst/>
              <a:rect l="l" t="t" r="r" b="b"/>
              <a:pathLst>
                <a:path w="1251" h="1211" extrusionOk="0">
                  <a:moveTo>
                    <a:pt x="508" y="0"/>
                  </a:moveTo>
                  <a:lnTo>
                    <a:pt x="391" y="39"/>
                  </a:lnTo>
                  <a:lnTo>
                    <a:pt x="196" y="157"/>
                  </a:lnTo>
                  <a:lnTo>
                    <a:pt x="79" y="352"/>
                  </a:lnTo>
                  <a:lnTo>
                    <a:pt x="40" y="469"/>
                  </a:lnTo>
                  <a:lnTo>
                    <a:pt x="1" y="586"/>
                  </a:lnTo>
                  <a:lnTo>
                    <a:pt x="40" y="703"/>
                  </a:lnTo>
                  <a:lnTo>
                    <a:pt x="79" y="820"/>
                  </a:lnTo>
                  <a:lnTo>
                    <a:pt x="196" y="1016"/>
                  </a:lnTo>
                  <a:lnTo>
                    <a:pt x="391" y="1172"/>
                  </a:lnTo>
                  <a:lnTo>
                    <a:pt x="508" y="1172"/>
                  </a:lnTo>
                  <a:lnTo>
                    <a:pt x="625" y="1211"/>
                  </a:lnTo>
                  <a:lnTo>
                    <a:pt x="743" y="1172"/>
                  </a:lnTo>
                  <a:lnTo>
                    <a:pt x="860" y="1172"/>
                  </a:lnTo>
                  <a:lnTo>
                    <a:pt x="1055" y="1016"/>
                  </a:lnTo>
                  <a:lnTo>
                    <a:pt x="1172" y="820"/>
                  </a:lnTo>
                  <a:lnTo>
                    <a:pt x="1211" y="703"/>
                  </a:lnTo>
                  <a:lnTo>
                    <a:pt x="1250" y="586"/>
                  </a:lnTo>
                  <a:lnTo>
                    <a:pt x="1211" y="469"/>
                  </a:lnTo>
                  <a:lnTo>
                    <a:pt x="1172" y="352"/>
                  </a:lnTo>
                  <a:lnTo>
                    <a:pt x="1055" y="157"/>
                  </a:lnTo>
                  <a:lnTo>
                    <a:pt x="860" y="39"/>
                  </a:lnTo>
                  <a:lnTo>
                    <a:pt x="743" y="0"/>
                  </a:lnTo>
                  <a:close/>
                </a:path>
              </a:pathLst>
            </a:custGeom>
            <a:solidFill>
              <a:schemeClr val="accent4"/>
            </a:solidFill>
            <a:ln>
              <a:noFill/>
            </a:ln>
          </p:spPr>
          <p:txBody>
            <a:bodyPr spcFirstLastPara="1" wrap="square" lIns="121900" tIns="121900" rIns="121900" bIns="121900" anchor="ctr" anchorCtr="0">
              <a:noAutofit/>
            </a:bodyPr>
            <a:lstStyle/>
            <a:p>
              <a:endParaRPr sz="2400"/>
            </a:p>
          </p:txBody>
        </p:sp>
        <p:sp>
          <p:nvSpPr>
            <p:cNvPr id="2226" name="Google Shape;2226;p40"/>
            <p:cNvSpPr/>
            <p:nvPr/>
          </p:nvSpPr>
          <p:spPr>
            <a:xfrm>
              <a:off x="4204375" y="1992575"/>
              <a:ext cx="30275" cy="31275"/>
            </a:xfrm>
            <a:custGeom>
              <a:avLst/>
              <a:gdLst/>
              <a:ahLst/>
              <a:cxnLst/>
              <a:rect l="l" t="t" r="r" b="b"/>
              <a:pathLst>
                <a:path w="1211" h="1251" extrusionOk="0">
                  <a:moveTo>
                    <a:pt x="586" y="1"/>
                  </a:moveTo>
                  <a:lnTo>
                    <a:pt x="469" y="40"/>
                  </a:lnTo>
                  <a:lnTo>
                    <a:pt x="352" y="79"/>
                  </a:lnTo>
                  <a:lnTo>
                    <a:pt x="156" y="196"/>
                  </a:lnTo>
                  <a:lnTo>
                    <a:pt x="39" y="391"/>
                  </a:lnTo>
                  <a:lnTo>
                    <a:pt x="0" y="508"/>
                  </a:lnTo>
                  <a:lnTo>
                    <a:pt x="0" y="625"/>
                  </a:lnTo>
                  <a:lnTo>
                    <a:pt x="0" y="742"/>
                  </a:lnTo>
                  <a:lnTo>
                    <a:pt x="39" y="860"/>
                  </a:lnTo>
                  <a:lnTo>
                    <a:pt x="156" y="1055"/>
                  </a:lnTo>
                  <a:lnTo>
                    <a:pt x="352" y="1172"/>
                  </a:lnTo>
                  <a:lnTo>
                    <a:pt x="469" y="1211"/>
                  </a:lnTo>
                  <a:lnTo>
                    <a:pt x="586" y="1250"/>
                  </a:lnTo>
                  <a:lnTo>
                    <a:pt x="742" y="1211"/>
                  </a:lnTo>
                  <a:lnTo>
                    <a:pt x="859" y="1172"/>
                  </a:lnTo>
                  <a:lnTo>
                    <a:pt x="1015" y="1055"/>
                  </a:lnTo>
                  <a:lnTo>
                    <a:pt x="1172" y="860"/>
                  </a:lnTo>
                  <a:lnTo>
                    <a:pt x="1211" y="742"/>
                  </a:lnTo>
                  <a:lnTo>
                    <a:pt x="1211" y="625"/>
                  </a:lnTo>
                  <a:lnTo>
                    <a:pt x="1211" y="508"/>
                  </a:lnTo>
                  <a:lnTo>
                    <a:pt x="1172" y="391"/>
                  </a:lnTo>
                  <a:lnTo>
                    <a:pt x="1015" y="196"/>
                  </a:lnTo>
                  <a:lnTo>
                    <a:pt x="859" y="79"/>
                  </a:lnTo>
                  <a:lnTo>
                    <a:pt x="742" y="40"/>
                  </a:lnTo>
                  <a:lnTo>
                    <a:pt x="586" y="1"/>
                  </a:lnTo>
                  <a:close/>
                </a:path>
              </a:pathLst>
            </a:custGeom>
            <a:solidFill>
              <a:schemeClr val="accent4"/>
            </a:solidFill>
            <a:ln>
              <a:noFill/>
            </a:ln>
          </p:spPr>
          <p:txBody>
            <a:bodyPr spcFirstLastPara="1" wrap="square" lIns="121900" tIns="121900" rIns="121900" bIns="121900" anchor="ctr" anchorCtr="0">
              <a:noAutofit/>
            </a:bodyPr>
            <a:lstStyle/>
            <a:p>
              <a:endParaRPr sz="2400"/>
            </a:p>
          </p:txBody>
        </p:sp>
        <p:sp>
          <p:nvSpPr>
            <p:cNvPr id="2227" name="Google Shape;2227;p40"/>
            <p:cNvSpPr/>
            <p:nvPr/>
          </p:nvSpPr>
          <p:spPr>
            <a:xfrm>
              <a:off x="4204375" y="1841275"/>
              <a:ext cx="30275" cy="30275"/>
            </a:xfrm>
            <a:custGeom>
              <a:avLst/>
              <a:gdLst/>
              <a:ahLst/>
              <a:cxnLst/>
              <a:rect l="l" t="t" r="r" b="b"/>
              <a:pathLst>
                <a:path w="1211" h="1211" extrusionOk="0">
                  <a:moveTo>
                    <a:pt x="469" y="0"/>
                  </a:moveTo>
                  <a:lnTo>
                    <a:pt x="352" y="39"/>
                  </a:lnTo>
                  <a:lnTo>
                    <a:pt x="156" y="156"/>
                  </a:lnTo>
                  <a:lnTo>
                    <a:pt x="39" y="352"/>
                  </a:lnTo>
                  <a:lnTo>
                    <a:pt x="0" y="469"/>
                  </a:lnTo>
                  <a:lnTo>
                    <a:pt x="0" y="586"/>
                  </a:lnTo>
                  <a:lnTo>
                    <a:pt x="0" y="742"/>
                  </a:lnTo>
                  <a:lnTo>
                    <a:pt x="39" y="820"/>
                  </a:lnTo>
                  <a:lnTo>
                    <a:pt x="156" y="1015"/>
                  </a:lnTo>
                  <a:lnTo>
                    <a:pt x="352" y="1172"/>
                  </a:lnTo>
                  <a:lnTo>
                    <a:pt x="469" y="1211"/>
                  </a:lnTo>
                  <a:lnTo>
                    <a:pt x="742" y="1211"/>
                  </a:lnTo>
                  <a:lnTo>
                    <a:pt x="859" y="1172"/>
                  </a:lnTo>
                  <a:lnTo>
                    <a:pt x="1015" y="1015"/>
                  </a:lnTo>
                  <a:lnTo>
                    <a:pt x="1172" y="820"/>
                  </a:lnTo>
                  <a:lnTo>
                    <a:pt x="1211" y="742"/>
                  </a:lnTo>
                  <a:lnTo>
                    <a:pt x="1211" y="586"/>
                  </a:lnTo>
                  <a:lnTo>
                    <a:pt x="1211" y="469"/>
                  </a:lnTo>
                  <a:lnTo>
                    <a:pt x="1172" y="352"/>
                  </a:lnTo>
                  <a:lnTo>
                    <a:pt x="1015" y="156"/>
                  </a:lnTo>
                  <a:lnTo>
                    <a:pt x="859" y="39"/>
                  </a:lnTo>
                  <a:lnTo>
                    <a:pt x="742" y="0"/>
                  </a:lnTo>
                  <a:close/>
                </a:path>
              </a:pathLst>
            </a:custGeom>
            <a:solidFill>
              <a:schemeClr val="accent4"/>
            </a:solidFill>
            <a:ln>
              <a:noFill/>
            </a:ln>
          </p:spPr>
          <p:txBody>
            <a:bodyPr spcFirstLastPara="1" wrap="square" lIns="121900" tIns="121900" rIns="121900" bIns="121900" anchor="ctr" anchorCtr="0">
              <a:noAutofit/>
            </a:bodyPr>
            <a:lstStyle/>
            <a:p>
              <a:endParaRPr sz="2400"/>
            </a:p>
          </p:txBody>
        </p:sp>
        <p:sp>
          <p:nvSpPr>
            <p:cNvPr id="2228" name="Google Shape;2228;p40"/>
            <p:cNvSpPr/>
            <p:nvPr/>
          </p:nvSpPr>
          <p:spPr>
            <a:xfrm>
              <a:off x="4204375" y="1688975"/>
              <a:ext cx="30275" cy="30300"/>
            </a:xfrm>
            <a:custGeom>
              <a:avLst/>
              <a:gdLst/>
              <a:ahLst/>
              <a:cxnLst/>
              <a:rect l="l" t="t" r="r" b="b"/>
              <a:pathLst>
                <a:path w="1211" h="1212" extrusionOk="0">
                  <a:moveTo>
                    <a:pt x="586" y="1"/>
                  </a:moveTo>
                  <a:lnTo>
                    <a:pt x="469" y="40"/>
                  </a:lnTo>
                  <a:lnTo>
                    <a:pt x="352" y="40"/>
                  </a:lnTo>
                  <a:lnTo>
                    <a:pt x="156" y="196"/>
                  </a:lnTo>
                  <a:lnTo>
                    <a:pt x="39" y="391"/>
                  </a:lnTo>
                  <a:lnTo>
                    <a:pt x="0" y="508"/>
                  </a:lnTo>
                  <a:lnTo>
                    <a:pt x="0" y="626"/>
                  </a:lnTo>
                  <a:lnTo>
                    <a:pt x="0" y="743"/>
                  </a:lnTo>
                  <a:lnTo>
                    <a:pt x="39" y="860"/>
                  </a:lnTo>
                  <a:lnTo>
                    <a:pt x="156" y="1055"/>
                  </a:lnTo>
                  <a:lnTo>
                    <a:pt x="352" y="1172"/>
                  </a:lnTo>
                  <a:lnTo>
                    <a:pt x="469" y="1211"/>
                  </a:lnTo>
                  <a:lnTo>
                    <a:pt x="742" y="1211"/>
                  </a:lnTo>
                  <a:lnTo>
                    <a:pt x="859" y="1172"/>
                  </a:lnTo>
                  <a:lnTo>
                    <a:pt x="1015" y="1055"/>
                  </a:lnTo>
                  <a:lnTo>
                    <a:pt x="1172" y="860"/>
                  </a:lnTo>
                  <a:lnTo>
                    <a:pt x="1211" y="743"/>
                  </a:lnTo>
                  <a:lnTo>
                    <a:pt x="1211" y="626"/>
                  </a:lnTo>
                  <a:lnTo>
                    <a:pt x="1211" y="508"/>
                  </a:lnTo>
                  <a:lnTo>
                    <a:pt x="1172" y="391"/>
                  </a:lnTo>
                  <a:lnTo>
                    <a:pt x="1015" y="196"/>
                  </a:lnTo>
                  <a:lnTo>
                    <a:pt x="859" y="40"/>
                  </a:lnTo>
                  <a:lnTo>
                    <a:pt x="742" y="40"/>
                  </a:lnTo>
                  <a:lnTo>
                    <a:pt x="586" y="1"/>
                  </a:lnTo>
                  <a:close/>
                </a:path>
              </a:pathLst>
            </a:custGeom>
            <a:solidFill>
              <a:schemeClr val="accent4"/>
            </a:solidFill>
            <a:ln>
              <a:noFill/>
            </a:ln>
          </p:spPr>
          <p:txBody>
            <a:bodyPr spcFirstLastPara="1" wrap="square" lIns="121900" tIns="121900" rIns="121900" bIns="121900" anchor="ctr" anchorCtr="0">
              <a:noAutofit/>
            </a:bodyPr>
            <a:lstStyle/>
            <a:p>
              <a:endParaRPr sz="2400"/>
            </a:p>
          </p:txBody>
        </p:sp>
        <p:sp>
          <p:nvSpPr>
            <p:cNvPr id="2229" name="Google Shape;2229;p40"/>
            <p:cNvSpPr/>
            <p:nvPr/>
          </p:nvSpPr>
          <p:spPr>
            <a:xfrm>
              <a:off x="4204375" y="1537675"/>
              <a:ext cx="30275" cy="30275"/>
            </a:xfrm>
            <a:custGeom>
              <a:avLst/>
              <a:gdLst/>
              <a:ahLst/>
              <a:cxnLst/>
              <a:rect l="l" t="t" r="r" b="b"/>
              <a:pathLst>
                <a:path w="1211" h="1211" extrusionOk="0">
                  <a:moveTo>
                    <a:pt x="469" y="0"/>
                  </a:moveTo>
                  <a:lnTo>
                    <a:pt x="352" y="39"/>
                  </a:lnTo>
                  <a:lnTo>
                    <a:pt x="156" y="157"/>
                  </a:lnTo>
                  <a:lnTo>
                    <a:pt x="39" y="352"/>
                  </a:lnTo>
                  <a:lnTo>
                    <a:pt x="0" y="469"/>
                  </a:lnTo>
                  <a:lnTo>
                    <a:pt x="0" y="586"/>
                  </a:lnTo>
                  <a:lnTo>
                    <a:pt x="0" y="703"/>
                  </a:lnTo>
                  <a:lnTo>
                    <a:pt x="39" y="820"/>
                  </a:lnTo>
                  <a:lnTo>
                    <a:pt x="156" y="1016"/>
                  </a:lnTo>
                  <a:lnTo>
                    <a:pt x="352" y="1172"/>
                  </a:lnTo>
                  <a:lnTo>
                    <a:pt x="469" y="1172"/>
                  </a:lnTo>
                  <a:lnTo>
                    <a:pt x="586" y="1211"/>
                  </a:lnTo>
                  <a:lnTo>
                    <a:pt x="742" y="1172"/>
                  </a:lnTo>
                  <a:lnTo>
                    <a:pt x="859" y="1172"/>
                  </a:lnTo>
                  <a:lnTo>
                    <a:pt x="1015" y="1016"/>
                  </a:lnTo>
                  <a:lnTo>
                    <a:pt x="1172" y="820"/>
                  </a:lnTo>
                  <a:lnTo>
                    <a:pt x="1211" y="703"/>
                  </a:lnTo>
                  <a:lnTo>
                    <a:pt x="1211" y="586"/>
                  </a:lnTo>
                  <a:lnTo>
                    <a:pt x="1211" y="469"/>
                  </a:lnTo>
                  <a:lnTo>
                    <a:pt x="1172" y="352"/>
                  </a:lnTo>
                  <a:lnTo>
                    <a:pt x="1015" y="157"/>
                  </a:lnTo>
                  <a:lnTo>
                    <a:pt x="859" y="39"/>
                  </a:lnTo>
                  <a:lnTo>
                    <a:pt x="742" y="0"/>
                  </a:lnTo>
                  <a:close/>
                </a:path>
              </a:pathLst>
            </a:custGeom>
            <a:solidFill>
              <a:schemeClr val="accent4"/>
            </a:solidFill>
            <a:ln>
              <a:noFill/>
            </a:ln>
          </p:spPr>
          <p:txBody>
            <a:bodyPr spcFirstLastPara="1" wrap="square" lIns="121900" tIns="121900" rIns="121900" bIns="121900" anchor="ctr" anchorCtr="0">
              <a:noAutofit/>
            </a:bodyPr>
            <a:lstStyle/>
            <a:p>
              <a:endParaRPr sz="2400"/>
            </a:p>
          </p:txBody>
        </p:sp>
      </p:grpSp>
      <p:grpSp>
        <p:nvGrpSpPr>
          <p:cNvPr id="2230" name="Google Shape;2230;p40"/>
          <p:cNvGrpSpPr/>
          <p:nvPr/>
        </p:nvGrpSpPr>
        <p:grpSpPr>
          <a:xfrm flipH="1">
            <a:off x="2947705" y="417410"/>
            <a:ext cx="874907" cy="845167"/>
            <a:chOff x="2556550" y="3309450"/>
            <a:chExt cx="545725" cy="527175"/>
          </a:xfrm>
        </p:grpSpPr>
        <p:sp>
          <p:nvSpPr>
            <p:cNvPr id="2231" name="Google Shape;2231;p40"/>
            <p:cNvSpPr/>
            <p:nvPr/>
          </p:nvSpPr>
          <p:spPr>
            <a:xfrm>
              <a:off x="2556550" y="3440250"/>
              <a:ext cx="396375" cy="396375"/>
            </a:xfrm>
            <a:custGeom>
              <a:avLst/>
              <a:gdLst/>
              <a:ahLst/>
              <a:cxnLst/>
              <a:rect l="l" t="t" r="r" b="b"/>
              <a:pathLst>
                <a:path w="15855" h="15855" extrusionOk="0">
                  <a:moveTo>
                    <a:pt x="1" y="1"/>
                  </a:moveTo>
                  <a:lnTo>
                    <a:pt x="1" y="15854"/>
                  </a:lnTo>
                  <a:lnTo>
                    <a:pt x="15854" y="15854"/>
                  </a:lnTo>
                  <a:lnTo>
                    <a:pt x="15854" y="1"/>
                  </a:ln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2232" name="Google Shape;2232;p40"/>
            <p:cNvSpPr/>
            <p:nvPr/>
          </p:nvSpPr>
          <p:spPr>
            <a:xfrm>
              <a:off x="2704950" y="3309450"/>
              <a:ext cx="397325" cy="396350"/>
            </a:xfrm>
            <a:custGeom>
              <a:avLst/>
              <a:gdLst/>
              <a:ahLst/>
              <a:cxnLst/>
              <a:rect l="l" t="t" r="r" b="b"/>
              <a:pathLst>
                <a:path w="15893" h="15854" fill="none" extrusionOk="0">
                  <a:moveTo>
                    <a:pt x="15893" y="15854"/>
                  </a:moveTo>
                  <a:lnTo>
                    <a:pt x="0" y="15854"/>
                  </a:lnTo>
                  <a:lnTo>
                    <a:pt x="0" y="0"/>
                  </a:lnTo>
                  <a:lnTo>
                    <a:pt x="15893" y="0"/>
                  </a:lnTo>
                  <a:lnTo>
                    <a:pt x="15893" y="15854"/>
                  </a:lnTo>
                  <a:close/>
                </a:path>
              </a:pathLst>
            </a:custGeom>
            <a:noFill/>
            <a:ln w="19525" cap="rnd"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grpSp>
      <p:sp>
        <p:nvSpPr>
          <p:cNvPr id="2233" name="Google Shape;2233;p40"/>
          <p:cNvSpPr/>
          <p:nvPr/>
        </p:nvSpPr>
        <p:spPr>
          <a:xfrm>
            <a:off x="8870961" y="502314"/>
            <a:ext cx="2292000" cy="634400"/>
          </a:xfrm>
          <a:prstGeom prst="rect">
            <a:avLst/>
          </a:prstGeom>
          <a:solidFill>
            <a:schemeClr val="lt2"/>
          </a:solidFill>
          <a:ln>
            <a:noFill/>
          </a:ln>
        </p:spPr>
        <p:txBody>
          <a:bodyPr spcFirstLastPara="1" wrap="square" lIns="121900" tIns="121900" rIns="121900" bIns="121900" anchor="ctr" anchorCtr="0">
            <a:noAutofit/>
          </a:bodyPr>
          <a:lstStyle/>
          <a:p>
            <a:r>
              <a:rPr lang="en" sz="2400" dirty="0">
                <a:solidFill>
                  <a:srgbClr val="FF0000"/>
                </a:solidFill>
                <a:latin typeface="Karla Regular"/>
                <a:ea typeface="Karla Regular"/>
                <a:cs typeface="Karla Regular"/>
                <a:sym typeface="Karla Regular"/>
              </a:rPr>
              <a:t>  BRANCH -CIVIL SEMESTER-6TH</a:t>
            </a:r>
            <a:endParaRPr sz="133" dirty="0">
              <a:solidFill>
                <a:srgbClr val="FF0000"/>
              </a:solidFill>
            </a:endParaRPr>
          </a:p>
        </p:txBody>
      </p:sp>
      <p:pic>
        <p:nvPicPr>
          <p:cNvPr id="3" name="Picture 2">
            <a:extLst>
              <a:ext uri="{FF2B5EF4-FFF2-40B4-BE49-F238E27FC236}">
                <a16:creationId xmlns:a16="http://schemas.microsoft.com/office/drawing/2014/main" id="{E0535FFE-6F7C-4025-95EA-1FA6DFE35E23}"/>
              </a:ext>
            </a:extLst>
          </p:cNvPr>
          <p:cNvPicPr>
            <a:picLocks noChangeAspect="1"/>
          </p:cNvPicPr>
          <p:nvPr/>
        </p:nvPicPr>
        <p:blipFill>
          <a:blip r:embed="rId4"/>
          <a:stretch>
            <a:fillRect/>
          </a:stretch>
        </p:blipFill>
        <p:spPr>
          <a:xfrm>
            <a:off x="10134261" y="5230256"/>
            <a:ext cx="2057400" cy="1674261"/>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715B69-4B6A-404A-854E-6E5930412C29}"/>
              </a:ext>
            </a:extLst>
          </p:cNvPr>
          <p:cNvSpPr>
            <a:spLocks noGrp="1"/>
          </p:cNvSpPr>
          <p:nvPr>
            <p:ph type="title"/>
          </p:nvPr>
        </p:nvSpPr>
        <p:spPr>
          <a:xfrm>
            <a:off x="838200" y="365125"/>
            <a:ext cx="10515600" cy="984281"/>
          </a:xfrm>
        </p:spPr>
        <p:txBody>
          <a:bodyPr/>
          <a:lstStyle/>
          <a:p>
            <a:r>
              <a:rPr lang="en-IN" u="sng" dirty="0">
                <a:solidFill>
                  <a:srgbClr val="FF0000"/>
                </a:solidFill>
              </a:rPr>
              <a:t>Steel Properties</a:t>
            </a:r>
          </a:p>
        </p:txBody>
      </p:sp>
      <p:sp>
        <p:nvSpPr>
          <p:cNvPr id="3" name="Content Placeholder 2">
            <a:extLst>
              <a:ext uri="{FF2B5EF4-FFF2-40B4-BE49-F238E27FC236}">
                <a16:creationId xmlns:a16="http://schemas.microsoft.com/office/drawing/2014/main" id="{A421F2F9-7482-4853-A84D-A69CB0C8AEA4}"/>
              </a:ext>
            </a:extLst>
          </p:cNvPr>
          <p:cNvSpPr>
            <a:spLocks noGrp="1"/>
          </p:cNvSpPr>
          <p:nvPr>
            <p:ph idx="1"/>
          </p:nvPr>
        </p:nvSpPr>
        <p:spPr/>
        <p:txBody>
          <a:bodyPr/>
          <a:lstStyle/>
          <a:p>
            <a:r>
              <a:rPr lang="en-US" dirty="0"/>
              <a:t>The important characteristics of steel for design purposes are: </a:t>
            </a:r>
          </a:p>
          <a:p>
            <a:r>
              <a:rPr lang="en-US" dirty="0"/>
              <a:t> yield stress (</a:t>
            </a:r>
            <a:r>
              <a:rPr lang="en-US" dirty="0" err="1"/>
              <a:t>Fy</a:t>
            </a:r>
            <a:r>
              <a:rPr lang="en-US" dirty="0"/>
              <a:t> ) </a:t>
            </a:r>
          </a:p>
          <a:p>
            <a:r>
              <a:rPr lang="en-US" dirty="0"/>
              <a:t>ultimate stress (Fu )</a:t>
            </a:r>
          </a:p>
          <a:p>
            <a:r>
              <a:rPr lang="en-US" dirty="0"/>
              <a:t> modulus of elasticity (E) </a:t>
            </a:r>
          </a:p>
          <a:p>
            <a:r>
              <a:rPr lang="en-US" dirty="0"/>
              <a:t> percent elongation (ε) </a:t>
            </a:r>
          </a:p>
          <a:p>
            <a:r>
              <a:rPr lang="en-US" dirty="0"/>
              <a:t> coefficient of thermal expansion (α)</a:t>
            </a:r>
            <a:endParaRPr lang="en-IN" dirty="0"/>
          </a:p>
        </p:txBody>
      </p:sp>
      <p:pic>
        <p:nvPicPr>
          <p:cNvPr id="4" name="Picture 3">
            <a:extLst>
              <a:ext uri="{FF2B5EF4-FFF2-40B4-BE49-F238E27FC236}">
                <a16:creationId xmlns:a16="http://schemas.microsoft.com/office/drawing/2014/main" id="{1BE4B70B-CE58-4E47-AE56-E8209ABB05C4}"/>
              </a:ext>
            </a:extLst>
          </p:cNvPr>
          <p:cNvPicPr>
            <a:picLocks noChangeAspect="1"/>
          </p:cNvPicPr>
          <p:nvPr/>
        </p:nvPicPr>
        <p:blipFill>
          <a:blip r:embed="rId2"/>
          <a:stretch>
            <a:fillRect/>
          </a:stretch>
        </p:blipFill>
        <p:spPr>
          <a:xfrm>
            <a:off x="10131373" y="18992"/>
            <a:ext cx="2060627" cy="1676545"/>
          </a:xfrm>
          <a:prstGeom prst="rect">
            <a:avLst/>
          </a:prstGeom>
        </p:spPr>
      </p:pic>
    </p:spTree>
    <p:extLst>
      <p:ext uri="{BB962C8B-B14F-4D97-AF65-F5344CB8AC3E}">
        <p14:creationId xmlns:p14="http://schemas.microsoft.com/office/powerpoint/2010/main" val="1233390029"/>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3470A9-986B-439D-B706-65345D0C6C76}"/>
              </a:ext>
            </a:extLst>
          </p:cNvPr>
          <p:cNvSpPr>
            <a:spLocks noGrp="1"/>
          </p:cNvSpPr>
          <p:nvPr>
            <p:ph type="title"/>
          </p:nvPr>
        </p:nvSpPr>
        <p:spPr>
          <a:xfrm>
            <a:off x="838200" y="365125"/>
            <a:ext cx="10515600" cy="762339"/>
          </a:xfrm>
        </p:spPr>
        <p:txBody>
          <a:bodyPr>
            <a:normAutofit fontScale="90000"/>
          </a:bodyPr>
          <a:lstStyle/>
          <a:p>
            <a:r>
              <a:rPr lang="en-IN" b="1" i="0" u="sng" cap="all" dirty="0">
                <a:solidFill>
                  <a:srgbClr val="FF0000"/>
                </a:solidFill>
                <a:effectLst/>
                <a:latin typeface="Lato"/>
              </a:rPr>
              <a:t>TYPES OF FOUNDATION BOLTS</a:t>
            </a:r>
            <a:br>
              <a:rPr lang="en-IN" b="1" i="0" u="sng" cap="all" dirty="0">
                <a:solidFill>
                  <a:srgbClr val="FF0000"/>
                </a:solidFill>
                <a:effectLst/>
                <a:latin typeface="Lato"/>
              </a:rPr>
            </a:br>
            <a:endParaRPr lang="en-IN" u="sng" dirty="0">
              <a:solidFill>
                <a:srgbClr val="FF0000"/>
              </a:solidFill>
            </a:endParaRPr>
          </a:p>
        </p:txBody>
      </p:sp>
      <p:sp>
        <p:nvSpPr>
          <p:cNvPr id="3" name="Content Placeholder 2">
            <a:extLst>
              <a:ext uri="{FF2B5EF4-FFF2-40B4-BE49-F238E27FC236}">
                <a16:creationId xmlns:a16="http://schemas.microsoft.com/office/drawing/2014/main" id="{40F253A8-697D-4D6F-894D-A928EEF2BFA5}"/>
              </a:ext>
            </a:extLst>
          </p:cNvPr>
          <p:cNvSpPr>
            <a:spLocks noGrp="1"/>
          </p:cNvSpPr>
          <p:nvPr>
            <p:ph idx="1"/>
          </p:nvPr>
        </p:nvSpPr>
        <p:spPr>
          <a:xfrm>
            <a:off x="838200" y="985421"/>
            <a:ext cx="10515600" cy="5191542"/>
          </a:xfrm>
        </p:spPr>
        <p:txBody>
          <a:bodyPr/>
          <a:lstStyle/>
          <a:p>
            <a:r>
              <a:rPr lang="en-IN" b="1" i="0" cap="all" dirty="0">
                <a:solidFill>
                  <a:srgbClr val="262A2D"/>
                </a:solidFill>
                <a:effectLst/>
                <a:latin typeface="Lato"/>
              </a:rPr>
              <a:t>EYE FOUNDATION BOLT</a:t>
            </a:r>
          </a:p>
          <a:p>
            <a:pPr marL="0" indent="0">
              <a:buNone/>
            </a:pPr>
            <a:r>
              <a:rPr lang="en-US" sz="2400" b="0" i="0" dirty="0">
                <a:solidFill>
                  <a:srgbClr val="444444"/>
                </a:solidFill>
                <a:effectLst/>
                <a:latin typeface="Open Sans" panose="020B0606030504020204" pitchFamily="34" charset="0"/>
              </a:rPr>
              <a:t>     The eye foundation bolt has one end of it forged to bend and look like an eye. The eye-end also has a cross piece fixed in it for the setting of the machine. These bolts are used to securely hold industrial grade cables which need to be able to withstand strong movements, winds and pressure</a:t>
            </a:r>
            <a:r>
              <a:rPr lang="en-US" b="0" i="0" dirty="0">
                <a:solidFill>
                  <a:srgbClr val="444444"/>
                </a:solidFill>
                <a:effectLst/>
                <a:latin typeface="Open Sans" panose="020B0606030504020204" pitchFamily="34" charset="0"/>
              </a:rPr>
              <a:t>.</a:t>
            </a:r>
          </a:p>
          <a:p>
            <a:pPr marL="0" indent="0">
              <a:buNone/>
            </a:pPr>
            <a:endParaRPr lang="en-IN" dirty="0"/>
          </a:p>
        </p:txBody>
      </p:sp>
      <p:pic>
        <p:nvPicPr>
          <p:cNvPr id="4" name="Picture 3">
            <a:extLst>
              <a:ext uri="{FF2B5EF4-FFF2-40B4-BE49-F238E27FC236}">
                <a16:creationId xmlns:a16="http://schemas.microsoft.com/office/drawing/2014/main" id="{C5F09412-DD6F-4702-9E3C-47DF4333A93D}"/>
              </a:ext>
            </a:extLst>
          </p:cNvPr>
          <p:cNvPicPr>
            <a:picLocks noChangeAspect="1"/>
          </p:cNvPicPr>
          <p:nvPr/>
        </p:nvPicPr>
        <p:blipFill>
          <a:blip r:embed="rId2"/>
          <a:stretch>
            <a:fillRect/>
          </a:stretch>
        </p:blipFill>
        <p:spPr>
          <a:xfrm>
            <a:off x="3859752" y="4205288"/>
            <a:ext cx="2324100" cy="1971675"/>
          </a:xfrm>
          <a:prstGeom prst="rect">
            <a:avLst/>
          </a:prstGeom>
        </p:spPr>
      </p:pic>
      <p:pic>
        <p:nvPicPr>
          <p:cNvPr id="5" name="Picture 4">
            <a:extLst>
              <a:ext uri="{FF2B5EF4-FFF2-40B4-BE49-F238E27FC236}">
                <a16:creationId xmlns:a16="http://schemas.microsoft.com/office/drawing/2014/main" id="{48C9FEED-E147-4A11-90C2-54039B549A1F}"/>
              </a:ext>
            </a:extLst>
          </p:cNvPr>
          <p:cNvPicPr>
            <a:picLocks noChangeAspect="1"/>
          </p:cNvPicPr>
          <p:nvPr/>
        </p:nvPicPr>
        <p:blipFill>
          <a:blip r:embed="rId3"/>
          <a:stretch>
            <a:fillRect/>
          </a:stretch>
        </p:blipFill>
        <p:spPr>
          <a:xfrm>
            <a:off x="10881246" y="0"/>
            <a:ext cx="1310754" cy="1066892"/>
          </a:xfrm>
          <a:prstGeom prst="rect">
            <a:avLst/>
          </a:prstGeom>
        </p:spPr>
      </p:pic>
    </p:spTree>
    <p:extLst>
      <p:ext uri="{BB962C8B-B14F-4D97-AF65-F5344CB8AC3E}">
        <p14:creationId xmlns:p14="http://schemas.microsoft.com/office/powerpoint/2010/main" val="3131195377"/>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266DB7-C3CB-4FC6-BB91-F5084295121B}"/>
              </a:ext>
            </a:extLst>
          </p:cNvPr>
          <p:cNvSpPr>
            <a:spLocks noGrp="1"/>
          </p:cNvSpPr>
          <p:nvPr>
            <p:ph type="title"/>
          </p:nvPr>
        </p:nvSpPr>
        <p:spPr>
          <a:xfrm>
            <a:off x="465338" y="681037"/>
            <a:ext cx="10515600" cy="669756"/>
          </a:xfrm>
        </p:spPr>
        <p:txBody>
          <a:bodyPr>
            <a:normAutofit fontScale="90000"/>
          </a:bodyPr>
          <a:lstStyle/>
          <a:p>
            <a:r>
              <a:rPr lang="en-IN" b="1" i="0" u="sng" cap="all" dirty="0">
                <a:solidFill>
                  <a:srgbClr val="262A2D"/>
                </a:solidFill>
                <a:effectLst/>
                <a:latin typeface="Lato"/>
              </a:rPr>
              <a:t>L/J FOUNDATION BOLT</a:t>
            </a:r>
            <a:br>
              <a:rPr lang="en-IN" b="1" i="0" u="sng" cap="all" dirty="0">
                <a:solidFill>
                  <a:srgbClr val="262A2D"/>
                </a:solidFill>
                <a:effectLst/>
                <a:latin typeface="Lato"/>
              </a:rPr>
            </a:br>
            <a:endParaRPr lang="en-IN" u="sng" dirty="0"/>
          </a:p>
        </p:txBody>
      </p:sp>
      <p:sp>
        <p:nvSpPr>
          <p:cNvPr id="3" name="Content Placeholder 2">
            <a:extLst>
              <a:ext uri="{FF2B5EF4-FFF2-40B4-BE49-F238E27FC236}">
                <a16:creationId xmlns:a16="http://schemas.microsoft.com/office/drawing/2014/main" id="{E68B72FB-3721-4DC7-AFDD-B518E6F57A2E}"/>
              </a:ext>
            </a:extLst>
          </p:cNvPr>
          <p:cNvSpPr>
            <a:spLocks noGrp="1"/>
          </p:cNvSpPr>
          <p:nvPr>
            <p:ph idx="1"/>
          </p:nvPr>
        </p:nvSpPr>
        <p:spPr>
          <a:xfrm>
            <a:off x="838200" y="1171852"/>
            <a:ext cx="10515600" cy="5005111"/>
          </a:xfrm>
        </p:spPr>
        <p:txBody>
          <a:bodyPr/>
          <a:lstStyle/>
          <a:p>
            <a:r>
              <a:rPr lang="en-US" b="0" i="0" dirty="0">
                <a:solidFill>
                  <a:srgbClr val="444444"/>
                </a:solidFill>
                <a:effectLst/>
                <a:latin typeface="Open Sans" panose="020B0606030504020204" pitchFamily="34" charset="0"/>
              </a:rPr>
              <a:t>These foundation bolts are used to hold together significantly heavy support structures. They mostly find their application in electrical and cell phone towers. Depending on the required tensile strength, these bolts can be manufactured in various grades of stainless steel.</a:t>
            </a:r>
          </a:p>
          <a:p>
            <a:endParaRPr lang="en-IN" dirty="0"/>
          </a:p>
        </p:txBody>
      </p:sp>
      <p:pic>
        <p:nvPicPr>
          <p:cNvPr id="4" name="Picture 3">
            <a:extLst>
              <a:ext uri="{FF2B5EF4-FFF2-40B4-BE49-F238E27FC236}">
                <a16:creationId xmlns:a16="http://schemas.microsoft.com/office/drawing/2014/main" id="{FA3A5DD4-5119-4864-9C85-1C0FEDA218BB}"/>
              </a:ext>
            </a:extLst>
          </p:cNvPr>
          <p:cNvPicPr>
            <a:picLocks noChangeAspect="1"/>
          </p:cNvPicPr>
          <p:nvPr/>
        </p:nvPicPr>
        <p:blipFill>
          <a:blip r:embed="rId2"/>
          <a:stretch>
            <a:fillRect/>
          </a:stretch>
        </p:blipFill>
        <p:spPr>
          <a:xfrm>
            <a:off x="1530842" y="3302492"/>
            <a:ext cx="5828745" cy="3301615"/>
          </a:xfrm>
          <a:prstGeom prst="rect">
            <a:avLst/>
          </a:prstGeom>
        </p:spPr>
      </p:pic>
      <p:pic>
        <p:nvPicPr>
          <p:cNvPr id="5" name="Picture 4">
            <a:extLst>
              <a:ext uri="{FF2B5EF4-FFF2-40B4-BE49-F238E27FC236}">
                <a16:creationId xmlns:a16="http://schemas.microsoft.com/office/drawing/2014/main" id="{623A1223-A461-4273-983D-ADFECF87B341}"/>
              </a:ext>
            </a:extLst>
          </p:cNvPr>
          <p:cNvPicPr>
            <a:picLocks noChangeAspect="1"/>
          </p:cNvPicPr>
          <p:nvPr/>
        </p:nvPicPr>
        <p:blipFill>
          <a:blip r:embed="rId3"/>
          <a:stretch>
            <a:fillRect/>
          </a:stretch>
        </p:blipFill>
        <p:spPr>
          <a:xfrm>
            <a:off x="10881246" y="0"/>
            <a:ext cx="1310754" cy="1066892"/>
          </a:xfrm>
          <a:prstGeom prst="rect">
            <a:avLst/>
          </a:prstGeom>
        </p:spPr>
      </p:pic>
    </p:spTree>
    <p:extLst>
      <p:ext uri="{BB962C8B-B14F-4D97-AF65-F5344CB8AC3E}">
        <p14:creationId xmlns:p14="http://schemas.microsoft.com/office/powerpoint/2010/main" val="981847534"/>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6E2FAE-6F43-49D3-BA9E-059C5E42FC9C}"/>
              </a:ext>
            </a:extLst>
          </p:cNvPr>
          <p:cNvSpPr>
            <a:spLocks noGrp="1"/>
          </p:cNvSpPr>
          <p:nvPr>
            <p:ph type="title"/>
          </p:nvPr>
        </p:nvSpPr>
        <p:spPr/>
        <p:txBody>
          <a:bodyPr/>
          <a:lstStyle/>
          <a:p>
            <a:r>
              <a:rPr lang="en-IN" b="1" i="0" u="sng" cap="all" dirty="0">
                <a:solidFill>
                  <a:srgbClr val="262A2D"/>
                </a:solidFill>
                <a:effectLst/>
                <a:latin typeface="Lato"/>
              </a:rPr>
              <a:t>BENT FOUNDATION BOLT</a:t>
            </a:r>
            <a:br>
              <a:rPr lang="en-IN" b="1" i="0" u="sng" cap="all" dirty="0">
                <a:solidFill>
                  <a:srgbClr val="262A2D"/>
                </a:solidFill>
                <a:effectLst/>
                <a:latin typeface="Lato"/>
              </a:rPr>
            </a:br>
            <a:endParaRPr lang="en-IN" u="sng" dirty="0"/>
          </a:p>
        </p:txBody>
      </p:sp>
      <p:sp>
        <p:nvSpPr>
          <p:cNvPr id="3" name="Content Placeholder 2">
            <a:extLst>
              <a:ext uri="{FF2B5EF4-FFF2-40B4-BE49-F238E27FC236}">
                <a16:creationId xmlns:a16="http://schemas.microsoft.com/office/drawing/2014/main" id="{81BE10C8-7B01-4CC8-9DD1-5F696C4E0289}"/>
              </a:ext>
            </a:extLst>
          </p:cNvPr>
          <p:cNvSpPr>
            <a:spLocks noGrp="1"/>
          </p:cNvSpPr>
          <p:nvPr>
            <p:ph idx="1"/>
          </p:nvPr>
        </p:nvSpPr>
        <p:spPr>
          <a:xfrm>
            <a:off x="838200" y="1171852"/>
            <a:ext cx="10515600" cy="5005111"/>
          </a:xfrm>
        </p:spPr>
        <p:txBody>
          <a:bodyPr>
            <a:normAutofit/>
          </a:bodyPr>
          <a:lstStyle/>
          <a:p>
            <a:r>
              <a:rPr lang="en-US" sz="2000" b="0" i="0" dirty="0">
                <a:solidFill>
                  <a:srgbClr val="444444"/>
                </a:solidFill>
                <a:effectLst/>
                <a:latin typeface="Open Sans" panose="020B0606030504020204" pitchFamily="34" charset="0"/>
              </a:rPr>
              <a:t>These bolts feature a signature bend on one end and can be set in either concrete or stone beds. The bolts are initially set in lead and then the whole assembly is set in concrete for improved hold. To secure the base of the machines in place, an industry-grade screw is used. The bend on the lower end results in a firmer grip.</a:t>
            </a:r>
          </a:p>
          <a:p>
            <a:endParaRPr lang="en-IN" sz="2000" dirty="0"/>
          </a:p>
        </p:txBody>
      </p:sp>
      <p:pic>
        <p:nvPicPr>
          <p:cNvPr id="4" name="Picture 3">
            <a:extLst>
              <a:ext uri="{FF2B5EF4-FFF2-40B4-BE49-F238E27FC236}">
                <a16:creationId xmlns:a16="http://schemas.microsoft.com/office/drawing/2014/main" id="{B54DFA15-88D6-41CD-8580-5343A8205381}"/>
              </a:ext>
            </a:extLst>
          </p:cNvPr>
          <p:cNvPicPr>
            <a:picLocks noChangeAspect="1"/>
          </p:cNvPicPr>
          <p:nvPr/>
        </p:nvPicPr>
        <p:blipFill>
          <a:blip r:embed="rId2"/>
          <a:stretch>
            <a:fillRect/>
          </a:stretch>
        </p:blipFill>
        <p:spPr>
          <a:xfrm>
            <a:off x="3620055" y="2701925"/>
            <a:ext cx="2324100" cy="3790950"/>
          </a:xfrm>
          <a:prstGeom prst="rect">
            <a:avLst/>
          </a:prstGeom>
        </p:spPr>
      </p:pic>
      <p:pic>
        <p:nvPicPr>
          <p:cNvPr id="5" name="Picture 4">
            <a:extLst>
              <a:ext uri="{FF2B5EF4-FFF2-40B4-BE49-F238E27FC236}">
                <a16:creationId xmlns:a16="http://schemas.microsoft.com/office/drawing/2014/main" id="{42CABD17-A1A7-4B33-9574-E85445DCA322}"/>
              </a:ext>
            </a:extLst>
          </p:cNvPr>
          <p:cNvPicPr>
            <a:picLocks noChangeAspect="1"/>
          </p:cNvPicPr>
          <p:nvPr/>
        </p:nvPicPr>
        <p:blipFill>
          <a:blip r:embed="rId3"/>
          <a:stretch>
            <a:fillRect/>
          </a:stretch>
        </p:blipFill>
        <p:spPr>
          <a:xfrm>
            <a:off x="10881246" y="0"/>
            <a:ext cx="1310754" cy="1066892"/>
          </a:xfrm>
          <a:prstGeom prst="rect">
            <a:avLst/>
          </a:prstGeom>
        </p:spPr>
      </p:pic>
    </p:spTree>
    <p:extLst>
      <p:ext uri="{BB962C8B-B14F-4D97-AF65-F5344CB8AC3E}">
        <p14:creationId xmlns:p14="http://schemas.microsoft.com/office/powerpoint/2010/main" val="1024583918"/>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A45617-908E-4136-A813-FFB1C3BCA8CB}"/>
              </a:ext>
            </a:extLst>
          </p:cNvPr>
          <p:cNvSpPr>
            <a:spLocks noGrp="1"/>
          </p:cNvSpPr>
          <p:nvPr>
            <p:ph type="title"/>
          </p:nvPr>
        </p:nvSpPr>
        <p:spPr>
          <a:xfrm>
            <a:off x="838200" y="365125"/>
            <a:ext cx="10515600" cy="646929"/>
          </a:xfrm>
        </p:spPr>
        <p:txBody>
          <a:bodyPr>
            <a:normAutofit fontScale="90000"/>
          </a:bodyPr>
          <a:lstStyle/>
          <a:p>
            <a:r>
              <a:rPr lang="en-IN" b="1" i="0" u="sng" cap="all" dirty="0">
                <a:solidFill>
                  <a:srgbClr val="262A2D"/>
                </a:solidFill>
                <a:effectLst/>
                <a:latin typeface="Lato"/>
              </a:rPr>
              <a:t>RAG FOUNDATION BOLT</a:t>
            </a:r>
            <a:br>
              <a:rPr lang="en-IN" b="1" i="0" u="sng" cap="all" dirty="0">
                <a:solidFill>
                  <a:srgbClr val="262A2D"/>
                </a:solidFill>
                <a:effectLst/>
                <a:latin typeface="Lato"/>
              </a:rPr>
            </a:br>
            <a:endParaRPr lang="en-IN" u="sng" dirty="0"/>
          </a:p>
        </p:txBody>
      </p:sp>
      <p:sp>
        <p:nvSpPr>
          <p:cNvPr id="3" name="Content Placeholder 2">
            <a:extLst>
              <a:ext uri="{FF2B5EF4-FFF2-40B4-BE49-F238E27FC236}">
                <a16:creationId xmlns:a16="http://schemas.microsoft.com/office/drawing/2014/main" id="{DE2A33A8-DA3D-4DE1-86F3-A9794522732C}"/>
              </a:ext>
            </a:extLst>
          </p:cNvPr>
          <p:cNvSpPr>
            <a:spLocks noGrp="1"/>
          </p:cNvSpPr>
          <p:nvPr>
            <p:ph idx="1"/>
          </p:nvPr>
        </p:nvSpPr>
        <p:spPr>
          <a:xfrm>
            <a:off x="838200" y="932155"/>
            <a:ext cx="10515600" cy="5244808"/>
          </a:xfrm>
        </p:spPr>
        <p:txBody>
          <a:bodyPr>
            <a:normAutofit/>
          </a:bodyPr>
          <a:lstStyle/>
          <a:p>
            <a:r>
              <a:rPr lang="en-US" sz="2000" b="0" i="0" dirty="0">
                <a:solidFill>
                  <a:srgbClr val="444444"/>
                </a:solidFill>
                <a:effectLst/>
                <a:latin typeface="Open Sans" panose="020B0606030504020204" pitchFamily="34" charset="0"/>
              </a:rPr>
              <a:t>This unique foundation bolt has a tapered body which comes with grooves on all sides of its body and a square or rectangular cross-section. Similar to the bent foundation bolt, it is mandatory to first allow the rag bolts to set in lead before allowing the whole assembly to set in concrete.</a:t>
            </a:r>
            <a:endParaRPr lang="en-IN" sz="2000" dirty="0"/>
          </a:p>
        </p:txBody>
      </p:sp>
      <p:pic>
        <p:nvPicPr>
          <p:cNvPr id="4" name="Picture 3">
            <a:extLst>
              <a:ext uri="{FF2B5EF4-FFF2-40B4-BE49-F238E27FC236}">
                <a16:creationId xmlns:a16="http://schemas.microsoft.com/office/drawing/2014/main" id="{D3CF2BB5-E1E2-41BC-A47D-3222011F2AA7}"/>
              </a:ext>
            </a:extLst>
          </p:cNvPr>
          <p:cNvPicPr>
            <a:picLocks noChangeAspect="1"/>
          </p:cNvPicPr>
          <p:nvPr/>
        </p:nvPicPr>
        <p:blipFill>
          <a:blip r:embed="rId2"/>
          <a:stretch>
            <a:fillRect/>
          </a:stretch>
        </p:blipFill>
        <p:spPr>
          <a:xfrm>
            <a:off x="2558480" y="2352582"/>
            <a:ext cx="5067438" cy="4057095"/>
          </a:xfrm>
          <a:prstGeom prst="rect">
            <a:avLst/>
          </a:prstGeom>
        </p:spPr>
      </p:pic>
      <p:pic>
        <p:nvPicPr>
          <p:cNvPr id="5" name="Picture 4">
            <a:extLst>
              <a:ext uri="{FF2B5EF4-FFF2-40B4-BE49-F238E27FC236}">
                <a16:creationId xmlns:a16="http://schemas.microsoft.com/office/drawing/2014/main" id="{E99ABDB3-6D5F-4D2D-A28D-FE45925D8C9C}"/>
              </a:ext>
            </a:extLst>
          </p:cNvPr>
          <p:cNvPicPr>
            <a:picLocks noChangeAspect="1"/>
          </p:cNvPicPr>
          <p:nvPr/>
        </p:nvPicPr>
        <p:blipFill>
          <a:blip r:embed="rId3"/>
          <a:stretch>
            <a:fillRect/>
          </a:stretch>
        </p:blipFill>
        <p:spPr>
          <a:xfrm>
            <a:off x="10881246" y="0"/>
            <a:ext cx="1310754" cy="1066892"/>
          </a:xfrm>
          <a:prstGeom prst="rect">
            <a:avLst/>
          </a:prstGeom>
        </p:spPr>
      </p:pic>
    </p:spTree>
    <p:extLst>
      <p:ext uri="{BB962C8B-B14F-4D97-AF65-F5344CB8AC3E}">
        <p14:creationId xmlns:p14="http://schemas.microsoft.com/office/powerpoint/2010/main" val="39501429"/>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9DC6F3-3B06-4364-B366-B91FFC37A7A6}"/>
              </a:ext>
            </a:extLst>
          </p:cNvPr>
          <p:cNvSpPr>
            <a:spLocks noGrp="1"/>
          </p:cNvSpPr>
          <p:nvPr>
            <p:ph type="title"/>
          </p:nvPr>
        </p:nvSpPr>
        <p:spPr>
          <a:xfrm>
            <a:off x="838200" y="365125"/>
            <a:ext cx="10515600" cy="558153"/>
          </a:xfrm>
        </p:spPr>
        <p:txBody>
          <a:bodyPr>
            <a:normAutofit fontScale="90000"/>
          </a:bodyPr>
          <a:lstStyle/>
          <a:p>
            <a:r>
              <a:rPr lang="en-IN" b="1" i="0" u="sng" cap="all" dirty="0">
                <a:solidFill>
                  <a:srgbClr val="262A2D"/>
                </a:solidFill>
                <a:effectLst/>
                <a:latin typeface="Lato"/>
              </a:rPr>
              <a:t>LEWIS FOUNDATION BOLT</a:t>
            </a:r>
            <a:br>
              <a:rPr lang="en-IN" b="1" i="0" u="sng" cap="all" dirty="0">
                <a:solidFill>
                  <a:srgbClr val="262A2D"/>
                </a:solidFill>
                <a:effectLst/>
                <a:latin typeface="Lato"/>
              </a:rPr>
            </a:br>
            <a:endParaRPr lang="en-IN" u="sng" dirty="0"/>
          </a:p>
        </p:txBody>
      </p:sp>
      <p:sp>
        <p:nvSpPr>
          <p:cNvPr id="3" name="Content Placeholder 2">
            <a:extLst>
              <a:ext uri="{FF2B5EF4-FFF2-40B4-BE49-F238E27FC236}">
                <a16:creationId xmlns:a16="http://schemas.microsoft.com/office/drawing/2014/main" id="{45E41D6B-C430-48D1-9200-1CCFD4014F50}"/>
              </a:ext>
            </a:extLst>
          </p:cNvPr>
          <p:cNvSpPr>
            <a:spLocks noGrp="1"/>
          </p:cNvSpPr>
          <p:nvPr>
            <p:ph idx="1"/>
          </p:nvPr>
        </p:nvSpPr>
        <p:spPr>
          <a:xfrm>
            <a:off x="838200" y="994299"/>
            <a:ext cx="10515600" cy="5182664"/>
          </a:xfrm>
        </p:spPr>
        <p:txBody>
          <a:bodyPr>
            <a:normAutofit/>
          </a:bodyPr>
          <a:lstStyle/>
          <a:p>
            <a:r>
              <a:rPr lang="en-US" sz="2000" b="0" i="0" dirty="0">
                <a:solidFill>
                  <a:srgbClr val="444444"/>
                </a:solidFill>
                <a:effectLst/>
                <a:latin typeface="Open Sans" panose="020B0606030504020204" pitchFamily="34" charset="0"/>
              </a:rPr>
              <a:t>Lewis foundation bolts are tapered in width on one side and come with keys which allow it to be removed with ease. Therefore, these bolts are used predominantly for lifting and moving huge blocks of stones instead of fastening machines to a foundation.</a:t>
            </a:r>
          </a:p>
          <a:p>
            <a:endParaRPr lang="en-US" sz="2000" b="0" i="0" dirty="0">
              <a:solidFill>
                <a:srgbClr val="444444"/>
              </a:solidFill>
              <a:effectLst/>
              <a:latin typeface="Open Sans" panose="020B0606030504020204" pitchFamily="34" charset="0"/>
            </a:endParaRPr>
          </a:p>
          <a:p>
            <a:endParaRPr lang="en-US" sz="2000" dirty="0">
              <a:solidFill>
                <a:srgbClr val="444444"/>
              </a:solidFill>
              <a:latin typeface="Open Sans" panose="020B0606030504020204" pitchFamily="34" charset="0"/>
            </a:endParaRPr>
          </a:p>
          <a:p>
            <a:r>
              <a:rPr lang="en-US" sz="2000" b="0" i="0" dirty="0">
                <a:solidFill>
                  <a:srgbClr val="444444"/>
                </a:solidFill>
                <a:effectLst/>
                <a:latin typeface="Open Sans" panose="020B0606030504020204" pitchFamily="34" charset="0"/>
              </a:rPr>
              <a:t>To use this bolt, a foundation block is used to create a pit in cement concrete. Once the concrete sets in, the Lewis foundation bolt is placed inside it with the tapered side of the bolt facing the tapered face of the pit. On the straight faces of the bolt and the pit, a key is inserted to enable the removing of the bolt.</a:t>
            </a:r>
            <a:endParaRPr lang="en-IN" sz="2000" dirty="0"/>
          </a:p>
        </p:txBody>
      </p:sp>
      <p:pic>
        <p:nvPicPr>
          <p:cNvPr id="4" name="Picture 3">
            <a:extLst>
              <a:ext uri="{FF2B5EF4-FFF2-40B4-BE49-F238E27FC236}">
                <a16:creationId xmlns:a16="http://schemas.microsoft.com/office/drawing/2014/main" id="{283CA818-297E-49C1-A205-B422C12E7B4B}"/>
              </a:ext>
            </a:extLst>
          </p:cNvPr>
          <p:cNvPicPr>
            <a:picLocks noChangeAspect="1"/>
          </p:cNvPicPr>
          <p:nvPr/>
        </p:nvPicPr>
        <p:blipFill>
          <a:blip r:embed="rId2"/>
          <a:stretch>
            <a:fillRect/>
          </a:stretch>
        </p:blipFill>
        <p:spPr>
          <a:xfrm>
            <a:off x="10881246" y="0"/>
            <a:ext cx="1310754" cy="1066892"/>
          </a:xfrm>
          <a:prstGeom prst="rect">
            <a:avLst/>
          </a:prstGeom>
        </p:spPr>
      </p:pic>
    </p:spTree>
    <p:extLst>
      <p:ext uri="{BB962C8B-B14F-4D97-AF65-F5344CB8AC3E}">
        <p14:creationId xmlns:p14="http://schemas.microsoft.com/office/powerpoint/2010/main" val="1691912115"/>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DD65CF-5004-41E0-ABD8-1CF8708C8791}"/>
              </a:ext>
            </a:extLst>
          </p:cNvPr>
          <p:cNvSpPr>
            <a:spLocks noGrp="1"/>
          </p:cNvSpPr>
          <p:nvPr>
            <p:ph type="title"/>
          </p:nvPr>
        </p:nvSpPr>
        <p:spPr>
          <a:xfrm>
            <a:off x="838200" y="365126"/>
            <a:ext cx="10515600" cy="842238"/>
          </a:xfrm>
        </p:spPr>
        <p:txBody>
          <a:bodyPr>
            <a:normAutofit fontScale="90000"/>
          </a:bodyPr>
          <a:lstStyle/>
          <a:p>
            <a:r>
              <a:rPr lang="en-IN" b="1" i="0" u="sng" cap="all" dirty="0">
                <a:solidFill>
                  <a:srgbClr val="262A2D"/>
                </a:solidFill>
                <a:effectLst/>
                <a:latin typeface="Lato"/>
              </a:rPr>
              <a:t>COTTER FOUNDATION BOLT</a:t>
            </a:r>
            <a:br>
              <a:rPr lang="en-IN" b="1" i="0" u="sng" cap="all" dirty="0">
                <a:solidFill>
                  <a:srgbClr val="262A2D"/>
                </a:solidFill>
                <a:effectLst/>
                <a:latin typeface="Lato"/>
              </a:rPr>
            </a:br>
            <a:endParaRPr lang="en-IN" u="sng" dirty="0"/>
          </a:p>
        </p:txBody>
      </p:sp>
      <p:sp>
        <p:nvSpPr>
          <p:cNvPr id="3" name="Content Placeholder 2">
            <a:extLst>
              <a:ext uri="{FF2B5EF4-FFF2-40B4-BE49-F238E27FC236}">
                <a16:creationId xmlns:a16="http://schemas.microsoft.com/office/drawing/2014/main" id="{F55C83D8-3AF5-4AB1-80BA-E2ACB08C1B3F}"/>
              </a:ext>
            </a:extLst>
          </p:cNvPr>
          <p:cNvSpPr>
            <a:spLocks noGrp="1"/>
          </p:cNvSpPr>
          <p:nvPr>
            <p:ph idx="1"/>
          </p:nvPr>
        </p:nvSpPr>
        <p:spPr>
          <a:xfrm>
            <a:off x="838200" y="1207364"/>
            <a:ext cx="10515600" cy="4969599"/>
          </a:xfrm>
        </p:spPr>
        <p:txBody>
          <a:bodyPr/>
          <a:lstStyle/>
          <a:p>
            <a:r>
              <a:rPr lang="en-US" b="0" i="0" dirty="0">
                <a:solidFill>
                  <a:srgbClr val="444444"/>
                </a:solidFill>
                <a:effectLst/>
                <a:latin typeface="Open Sans" panose="020B0606030504020204" pitchFamily="34" charset="0"/>
              </a:rPr>
              <a:t>These bolts are used specifically for installing heavy machinery in place. The bolt has a rectangular slot in the bottom to facilitate the insertion of the cotters. Please note that a washer has to be used to act as the bearing surface for the cotter.</a:t>
            </a:r>
          </a:p>
          <a:p>
            <a:endParaRPr lang="en-IN" dirty="0"/>
          </a:p>
        </p:txBody>
      </p:sp>
      <p:pic>
        <p:nvPicPr>
          <p:cNvPr id="4" name="Picture 3">
            <a:extLst>
              <a:ext uri="{FF2B5EF4-FFF2-40B4-BE49-F238E27FC236}">
                <a16:creationId xmlns:a16="http://schemas.microsoft.com/office/drawing/2014/main" id="{275A2280-EC90-43F4-BB7B-24041B54D2BE}"/>
              </a:ext>
            </a:extLst>
          </p:cNvPr>
          <p:cNvPicPr>
            <a:picLocks noChangeAspect="1"/>
          </p:cNvPicPr>
          <p:nvPr/>
        </p:nvPicPr>
        <p:blipFill>
          <a:blip r:embed="rId2"/>
          <a:stretch>
            <a:fillRect/>
          </a:stretch>
        </p:blipFill>
        <p:spPr>
          <a:xfrm>
            <a:off x="1961965" y="3498236"/>
            <a:ext cx="6551719" cy="2902563"/>
          </a:xfrm>
          <a:prstGeom prst="rect">
            <a:avLst/>
          </a:prstGeom>
        </p:spPr>
      </p:pic>
      <p:pic>
        <p:nvPicPr>
          <p:cNvPr id="5" name="Picture 4">
            <a:extLst>
              <a:ext uri="{FF2B5EF4-FFF2-40B4-BE49-F238E27FC236}">
                <a16:creationId xmlns:a16="http://schemas.microsoft.com/office/drawing/2014/main" id="{3339073B-918A-4BDB-8753-A7B7692E5F87}"/>
              </a:ext>
            </a:extLst>
          </p:cNvPr>
          <p:cNvPicPr>
            <a:picLocks noChangeAspect="1"/>
          </p:cNvPicPr>
          <p:nvPr/>
        </p:nvPicPr>
        <p:blipFill>
          <a:blip r:embed="rId3"/>
          <a:stretch>
            <a:fillRect/>
          </a:stretch>
        </p:blipFill>
        <p:spPr>
          <a:xfrm>
            <a:off x="10881246" y="0"/>
            <a:ext cx="1310754" cy="1066892"/>
          </a:xfrm>
          <a:prstGeom prst="rect">
            <a:avLst/>
          </a:prstGeom>
        </p:spPr>
      </p:pic>
    </p:spTree>
    <p:extLst>
      <p:ext uri="{BB962C8B-B14F-4D97-AF65-F5344CB8AC3E}">
        <p14:creationId xmlns:p14="http://schemas.microsoft.com/office/powerpoint/2010/main" val="162547304"/>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168BF5-7B02-4C30-8775-6C42466B9217}"/>
              </a:ext>
            </a:extLst>
          </p:cNvPr>
          <p:cNvSpPr>
            <a:spLocks noGrp="1"/>
          </p:cNvSpPr>
          <p:nvPr>
            <p:ph type="title"/>
          </p:nvPr>
        </p:nvSpPr>
        <p:spPr>
          <a:xfrm>
            <a:off x="687280" y="773499"/>
            <a:ext cx="10515600" cy="584786"/>
          </a:xfrm>
        </p:spPr>
        <p:txBody>
          <a:bodyPr>
            <a:normAutofit fontScale="90000"/>
          </a:bodyPr>
          <a:lstStyle/>
          <a:p>
            <a:r>
              <a:rPr lang="en-IN" b="1" i="0" u="sng" cap="all" dirty="0">
                <a:solidFill>
                  <a:srgbClr val="262A2D"/>
                </a:solidFill>
                <a:effectLst/>
                <a:latin typeface="Lato"/>
              </a:rPr>
              <a:t>PLATE TYPE FOUNDATION BOLT</a:t>
            </a:r>
            <a:br>
              <a:rPr lang="en-IN" b="1" i="0" u="sng" cap="all" dirty="0">
                <a:solidFill>
                  <a:srgbClr val="262A2D"/>
                </a:solidFill>
                <a:effectLst/>
                <a:latin typeface="Lato"/>
              </a:rPr>
            </a:br>
            <a:br>
              <a:rPr lang="en-IN" u="sng" dirty="0"/>
            </a:br>
            <a:endParaRPr lang="en-IN" u="sng" dirty="0"/>
          </a:p>
        </p:txBody>
      </p:sp>
      <p:sp>
        <p:nvSpPr>
          <p:cNvPr id="3" name="Content Placeholder 2">
            <a:extLst>
              <a:ext uri="{FF2B5EF4-FFF2-40B4-BE49-F238E27FC236}">
                <a16:creationId xmlns:a16="http://schemas.microsoft.com/office/drawing/2014/main" id="{5ECB627A-5B50-40AC-91B4-66C6421308D1}"/>
              </a:ext>
            </a:extLst>
          </p:cNvPr>
          <p:cNvSpPr>
            <a:spLocks noGrp="1"/>
          </p:cNvSpPr>
          <p:nvPr>
            <p:ph idx="1"/>
          </p:nvPr>
        </p:nvSpPr>
        <p:spPr>
          <a:xfrm>
            <a:off x="838200" y="914400"/>
            <a:ext cx="10515600" cy="5262563"/>
          </a:xfrm>
        </p:spPr>
        <p:txBody>
          <a:bodyPr>
            <a:normAutofit/>
          </a:bodyPr>
          <a:lstStyle/>
          <a:p>
            <a:r>
              <a:rPr lang="en-US" sz="2400" b="0" i="0" dirty="0">
                <a:solidFill>
                  <a:srgbClr val="444444"/>
                </a:solidFill>
                <a:effectLst/>
                <a:latin typeface="Open Sans" panose="020B0606030504020204" pitchFamily="34" charset="0"/>
              </a:rPr>
              <a:t>A very popular bolts types of foundation bolts, the plate type foundation bolt comes with a housing plate on one end and heavy-duty </a:t>
            </a:r>
            <a:r>
              <a:rPr lang="en-US" sz="2400" b="0" i="0" dirty="0" err="1">
                <a:solidFill>
                  <a:srgbClr val="444444"/>
                </a:solidFill>
                <a:effectLst/>
                <a:latin typeface="Open Sans" panose="020B0606030504020204" pitchFamily="34" charset="0"/>
              </a:rPr>
              <a:t>threadings</a:t>
            </a:r>
            <a:r>
              <a:rPr lang="en-US" sz="2400" b="0" i="0" dirty="0">
                <a:solidFill>
                  <a:srgbClr val="444444"/>
                </a:solidFill>
                <a:effectLst/>
                <a:latin typeface="Open Sans" panose="020B0606030504020204" pitchFamily="34" charset="0"/>
              </a:rPr>
              <a:t> on the other end. This is popularly used in the construction industry.</a:t>
            </a:r>
          </a:p>
          <a:p>
            <a:endParaRPr lang="en-IN" sz="2400" dirty="0"/>
          </a:p>
        </p:txBody>
      </p:sp>
      <p:pic>
        <p:nvPicPr>
          <p:cNvPr id="4" name="Picture 3">
            <a:extLst>
              <a:ext uri="{FF2B5EF4-FFF2-40B4-BE49-F238E27FC236}">
                <a16:creationId xmlns:a16="http://schemas.microsoft.com/office/drawing/2014/main" id="{32A073BB-9DD1-4015-9EBC-FF92DB547802}"/>
              </a:ext>
            </a:extLst>
          </p:cNvPr>
          <p:cNvPicPr>
            <a:picLocks noChangeAspect="1"/>
          </p:cNvPicPr>
          <p:nvPr/>
        </p:nvPicPr>
        <p:blipFill>
          <a:blip r:embed="rId2"/>
          <a:stretch>
            <a:fillRect/>
          </a:stretch>
        </p:blipFill>
        <p:spPr>
          <a:xfrm>
            <a:off x="3199845" y="2629393"/>
            <a:ext cx="3991068" cy="3919229"/>
          </a:xfrm>
          <a:prstGeom prst="rect">
            <a:avLst/>
          </a:prstGeom>
        </p:spPr>
      </p:pic>
      <p:pic>
        <p:nvPicPr>
          <p:cNvPr id="5" name="Picture 4">
            <a:extLst>
              <a:ext uri="{FF2B5EF4-FFF2-40B4-BE49-F238E27FC236}">
                <a16:creationId xmlns:a16="http://schemas.microsoft.com/office/drawing/2014/main" id="{5977B0B8-DA2F-4258-BF51-E7D67DC66E4A}"/>
              </a:ext>
            </a:extLst>
          </p:cNvPr>
          <p:cNvPicPr>
            <a:picLocks noChangeAspect="1"/>
          </p:cNvPicPr>
          <p:nvPr/>
        </p:nvPicPr>
        <p:blipFill>
          <a:blip r:embed="rId3"/>
          <a:stretch>
            <a:fillRect/>
          </a:stretch>
        </p:blipFill>
        <p:spPr>
          <a:xfrm>
            <a:off x="10881246" y="0"/>
            <a:ext cx="1310754" cy="1066892"/>
          </a:xfrm>
          <a:prstGeom prst="rect">
            <a:avLst/>
          </a:prstGeom>
        </p:spPr>
      </p:pic>
    </p:spTree>
    <p:extLst>
      <p:ext uri="{BB962C8B-B14F-4D97-AF65-F5344CB8AC3E}">
        <p14:creationId xmlns:p14="http://schemas.microsoft.com/office/powerpoint/2010/main" val="2592153289"/>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F04398-CFB4-454E-9D22-7EC6AF062312}"/>
              </a:ext>
            </a:extLst>
          </p:cNvPr>
          <p:cNvSpPr>
            <a:spLocks noGrp="1"/>
          </p:cNvSpPr>
          <p:nvPr>
            <p:ph type="ctrTitle"/>
          </p:nvPr>
        </p:nvSpPr>
        <p:spPr/>
        <p:txBody>
          <a:bodyPr/>
          <a:lstStyle/>
          <a:p>
            <a:pPr algn="l"/>
            <a:r>
              <a:rPr lang="en-US" dirty="0"/>
              <a:t>UNIT-4</a:t>
            </a:r>
            <a:endParaRPr lang="en-IN" dirty="0"/>
          </a:p>
        </p:txBody>
      </p:sp>
      <p:sp>
        <p:nvSpPr>
          <p:cNvPr id="3" name="Subtitle 2">
            <a:extLst>
              <a:ext uri="{FF2B5EF4-FFF2-40B4-BE49-F238E27FC236}">
                <a16:creationId xmlns:a16="http://schemas.microsoft.com/office/drawing/2014/main" id="{10AA0F4D-BB68-407C-A3B0-7E8D24525422}"/>
              </a:ext>
            </a:extLst>
          </p:cNvPr>
          <p:cNvSpPr>
            <a:spLocks noGrp="1"/>
          </p:cNvSpPr>
          <p:nvPr>
            <p:ph type="subTitle" idx="1"/>
          </p:nvPr>
        </p:nvSpPr>
        <p:spPr/>
        <p:txBody>
          <a:bodyPr/>
          <a:lstStyle/>
          <a:p>
            <a:pPr algn="l"/>
            <a:r>
              <a:rPr lang="en-US" dirty="0">
                <a:solidFill>
                  <a:srgbClr val="FF0000"/>
                </a:solidFill>
              </a:rPr>
              <a:t>DESIGN OF BEAMS</a:t>
            </a:r>
            <a:endParaRPr lang="en-IN" dirty="0">
              <a:solidFill>
                <a:srgbClr val="FF0000"/>
              </a:solidFill>
            </a:endParaRPr>
          </a:p>
        </p:txBody>
      </p:sp>
      <p:pic>
        <p:nvPicPr>
          <p:cNvPr id="4" name="Picture 3">
            <a:extLst>
              <a:ext uri="{FF2B5EF4-FFF2-40B4-BE49-F238E27FC236}">
                <a16:creationId xmlns:a16="http://schemas.microsoft.com/office/drawing/2014/main" id="{2B8E1F2B-4432-4D9F-9169-4AF4544D0FA7}"/>
              </a:ext>
            </a:extLst>
          </p:cNvPr>
          <p:cNvPicPr>
            <a:picLocks noChangeAspect="1"/>
          </p:cNvPicPr>
          <p:nvPr/>
        </p:nvPicPr>
        <p:blipFill>
          <a:blip r:embed="rId2"/>
          <a:stretch>
            <a:fillRect/>
          </a:stretch>
        </p:blipFill>
        <p:spPr>
          <a:xfrm>
            <a:off x="10881246" y="0"/>
            <a:ext cx="1310754" cy="1066892"/>
          </a:xfrm>
          <a:prstGeom prst="rect">
            <a:avLst/>
          </a:prstGeom>
        </p:spPr>
      </p:pic>
    </p:spTree>
    <p:extLst>
      <p:ext uri="{BB962C8B-B14F-4D97-AF65-F5344CB8AC3E}">
        <p14:creationId xmlns:p14="http://schemas.microsoft.com/office/powerpoint/2010/main" val="4229191986"/>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D6FFFF-9689-4B4E-ABD6-BEA3B60A5A2D}"/>
              </a:ext>
            </a:extLst>
          </p:cNvPr>
          <p:cNvSpPr>
            <a:spLocks noGrp="1"/>
          </p:cNvSpPr>
          <p:nvPr>
            <p:ph type="title"/>
          </p:nvPr>
        </p:nvSpPr>
        <p:spPr/>
        <p:txBody>
          <a:bodyPr/>
          <a:lstStyle/>
          <a:p>
            <a:r>
              <a:rPr lang="en-US" u="sng" dirty="0">
                <a:solidFill>
                  <a:srgbClr val="FF0000"/>
                </a:solidFill>
              </a:rPr>
              <a:t>CONTENT</a:t>
            </a:r>
            <a:endParaRPr lang="en-IN" u="sng" dirty="0">
              <a:solidFill>
                <a:srgbClr val="FF0000"/>
              </a:solidFill>
            </a:endParaRPr>
          </a:p>
        </p:txBody>
      </p:sp>
      <p:sp>
        <p:nvSpPr>
          <p:cNvPr id="3" name="Content Placeholder 2">
            <a:extLst>
              <a:ext uri="{FF2B5EF4-FFF2-40B4-BE49-F238E27FC236}">
                <a16:creationId xmlns:a16="http://schemas.microsoft.com/office/drawing/2014/main" id="{0325CA66-D9EE-4B02-9BA9-5E37AF39816E}"/>
              </a:ext>
            </a:extLst>
          </p:cNvPr>
          <p:cNvSpPr>
            <a:spLocks noGrp="1"/>
          </p:cNvSpPr>
          <p:nvPr>
            <p:ph idx="1"/>
          </p:nvPr>
        </p:nvSpPr>
        <p:spPr/>
        <p:txBody>
          <a:bodyPr>
            <a:normAutofit lnSpcReduction="10000"/>
          </a:bodyPr>
          <a:lstStyle/>
          <a:p>
            <a:r>
              <a:rPr lang="en-US" dirty="0"/>
              <a:t>Design of beams</a:t>
            </a:r>
          </a:p>
          <a:p>
            <a:r>
              <a:rPr lang="en-US" dirty="0"/>
              <a:t>Types of cross section</a:t>
            </a:r>
          </a:p>
          <a:p>
            <a:r>
              <a:rPr lang="en-US" dirty="0"/>
              <a:t>Lateral stability of beams</a:t>
            </a:r>
          </a:p>
          <a:p>
            <a:r>
              <a:rPr lang="en-US" dirty="0"/>
              <a:t>Lateral torsional buckling</a:t>
            </a:r>
          </a:p>
          <a:p>
            <a:r>
              <a:rPr lang="en-US" dirty="0"/>
              <a:t>Bending and shear strength</a:t>
            </a:r>
          </a:p>
          <a:p>
            <a:r>
              <a:rPr lang="en-US" dirty="0"/>
              <a:t>Web buckling</a:t>
            </a:r>
          </a:p>
          <a:p>
            <a:r>
              <a:rPr lang="en-US" dirty="0"/>
              <a:t>Web crippling</a:t>
            </a:r>
          </a:p>
          <a:p>
            <a:r>
              <a:rPr lang="en-US" dirty="0"/>
              <a:t>Deflection </a:t>
            </a:r>
          </a:p>
          <a:p>
            <a:r>
              <a:rPr lang="en-US" dirty="0"/>
              <a:t>Design procedure</a:t>
            </a:r>
            <a:endParaRPr lang="en-IN" dirty="0"/>
          </a:p>
        </p:txBody>
      </p:sp>
      <p:pic>
        <p:nvPicPr>
          <p:cNvPr id="4" name="Picture 3">
            <a:extLst>
              <a:ext uri="{FF2B5EF4-FFF2-40B4-BE49-F238E27FC236}">
                <a16:creationId xmlns:a16="http://schemas.microsoft.com/office/drawing/2014/main" id="{281E759A-2678-4FD3-8D58-7DE5021E290A}"/>
              </a:ext>
            </a:extLst>
          </p:cNvPr>
          <p:cNvPicPr>
            <a:picLocks noChangeAspect="1"/>
          </p:cNvPicPr>
          <p:nvPr/>
        </p:nvPicPr>
        <p:blipFill>
          <a:blip r:embed="rId2"/>
          <a:stretch>
            <a:fillRect/>
          </a:stretch>
        </p:blipFill>
        <p:spPr>
          <a:xfrm>
            <a:off x="10881246" y="0"/>
            <a:ext cx="1310754" cy="1066892"/>
          </a:xfrm>
          <a:prstGeom prst="rect">
            <a:avLst/>
          </a:prstGeom>
        </p:spPr>
      </p:pic>
    </p:spTree>
    <p:extLst>
      <p:ext uri="{BB962C8B-B14F-4D97-AF65-F5344CB8AC3E}">
        <p14:creationId xmlns:p14="http://schemas.microsoft.com/office/powerpoint/2010/main" val="3472820402"/>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11D419-7B8B-4782-8B86-613AFE2A89C6}"/>
              </a:ext>
            </a:extLst>
          </p:cNvPr>
          <p:cNvSpPr>
            <a:spLocks noGrp="1"/>
          </p:cNvSpPr>
          <p:nvPr>
            <p:ph type="title"/>
          </p:nvPr>
        </p:nvSpPr>
        <p:spPr>
          <a:xfrm>
            <a:off x="838200" y="338492"/>
            <a:ext cx="10515600" cy="1325563"/>
          </a:xfrm>
        </p:spPr>
        <p:txBody>
          <a:bodyPr/>
          <a:lstStyle/>
          <a:p>
            <a:r>
              <a:rPr lang="en-US" u="sng" dirty="0">
                <a:solidFill>
                  <a:srgbClr val="FF0000"/>
                </a:solidFill>
              </a:rPr>
              <a:t>Design of beams</a:t>
            </a:r>
            <a:br>
              <a:rPr lang="en-US" u="sng" dirty="0"/>
            </a:br>
            <a:endParaRPr lang="en-IN" u="sng" dirty="0"/>
          </a:p>
        </p:txBody>
      </p:sp>
      <p:pic>
        <p:nvPicPr>
          <p:cNvPr id="4" name="Content Placeholder 3">
            <a:extLst>
              <a:ext uri="{FF2B5EF4-FFF2-40B4-BE49-F238E27FC236}">
                <a16:creationId xmlns:a16="http://schemas.microsoft.com/office/drawing/2014/main" id="{6C9AC129-08A1-4684-8D42-278CFE7FAB13}"/>
              </a:ext>
            </a:extLst>
          </p:cNvPr>
          <p:cNvPicPr>
            <a:picLocks noGrp="1" noChangeAspect="1"/>
          </p:cNvPicPr>
          <p:nvPr>
            <p:ph idx="1"/>
          </p:nvPr>
        </p:nvPicPr>
        <p:blipFill rotWithShape="1">
          <a:blip r:embed="rId2"/>
          <a:srcRect r="8087"/>
          <a:stretch/>
        </p:blipFill>
        <p:spPr>
          <a:xfrm>
            <a:off x="1100832" y="1277621"/>
            <a:ext cx="9081856" cy="5099844"/>
          </a:xfrm>
          <a:prstGeom prst="rect">
            <a:avLst/>
          </a:prstGeom>
        </p:spPr>
      </p:pic>
      <p:pic>
        <p:nvPicPr>
          <p:cNvPr id="5" name="Picture 4">
            <a:extLst>
              <a:ext uri="{FF2B5EF4-FFF2-40B4-BE49-F238E27FC236}">
                <a16:creationId xmlns:a16="http://schemas.microsoft.com/office/drawing/2014/main" id="{5BF4D1D9-6EBD-4FE8-B6BD-F8ACA7227D11}"/>
              </a:ext>
            </a:extLst>
          </p:cNvPr>
          <p:cNvPicPr>
            <a:picLocks noChangeAspect="1"/>
          </p:cNvPicPr>
          <p:nvPr/>
        </p:nvPicPr>
        <p:blipFill>
          <a:blip r:embed="rId3"/>
          <a:stretch>
            <a:fillRect/>
          </a:stretch>
        </p:blipFill>
        <p:spPr>
          <a:xfrm>
            <a:off x="10881246" y="0"/>
            <a:ext cx="1310754" cy="1066892"/>
          </a:xfrm>
          <a:prstGeom prst="rect">
            <a:avLst/>
          </a:prstGeom>
        </p:spPr>
      </p:pic>
    </p:spTree>
    <p:extLst>
      <p:ext uri="{BB962C8B-B14F-4D97-AF65-F5344CB8AC3E}">
        <p14:creationId xmlns:p14="http://schemas.microsoft.com/office/powerpoint/2010/main" val="3753929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782BFA-9AED-4FF1-919E-74DD09FC9C44}"/>
              </a:ext>
            </a:extLst>
          </p:cNvPr>
          <p:cNvSpPr>
            <a:spLocks noGrp="1"/>
          </p:cNvSpPr>
          <p:nvPr>
            <p:ph type="title"/>
          </p:nvPr>
        </p:nvSpPr>
        <p:spPr/>
        <p:txBody>
          <a:bodyPr>
            <a:normAutofit/>
          </a:bodyPr>
          <a:lstStyle/>
          <a:p>
            <a:r>
              <a:rPr lang="en-US" u="sng" dirty="0">
                <a:solidFill>
                  <a:srgbClr val="FF0000"/>
                </a:solidFill>
              </a:rPr>
              <a:t>MECHANICAL PROPERTIES OF STEEL</a:t>
            </a:r>
            <a:endParaRPr lang="en-IN" u="sng" dirty="0">
              <a:solidFill>
                <a:srgbClr val="FF0000"/>
              </a:solidFill>
            </a:endParaRPr>
          </a:p>
        </p:txBody>
      </p:sp>
      <p:sp>
        <p:nvSpPr>
          <p:cNvPr id="3" name="Content Placeholder 2">
            <a:extLst>
              <a:ext uri="{FF2B5EF4-FFF2-40B4-BE49-F238E27FC236}">
                <a16:creationId xmlns:a16="http://schemas.microsoft.com/office/drawing/2014/main" id="{DBA48D21-1830-4235-8046-98EB293D33B6}"/>
              </a:ext>
            </a:extLst>
          </p:cNvPr>
          <p:cNvSpPr>
            <a:spLocks noGrp="1"/>
          </p:cNvSpPr>
          <p:nvPr>
            <p:ph idx="1"/>
          </p:nvPr>
        </p:nvSpPr>
        <p:spPr/>
        <p:txBody>
          <a:bodyPr/>
          <a:lstStyle/>
          <a:p>
            <a:pPr marL="0" indent="0">
              <a:buNone/>
            </a:pPr>
            <a:r>
              <a:rPr lang="en-US" dirty="0"/>
              <a:t>1. Yield stress of steel (</a:t>
            </a:r>
            <a:r>
              <a:rPr lang="en-US" dirty="0" err="1"/>
              <a:t>fy</a:t>
            </a:r>
            <a:r>
              <a:rPr lang="en-US" dirty="0"/>
              <a:t>) = range from 220 to 540 </a:t>
            </a:r>
            <a:r>
              <a:rPr lang="en-US" dirty="0" err="1"/>
              <a:t>Mpa</a:t>
            </a:r>
            <a:endParaRPr lang="en-US" dirty="0"/>
          </a:p>
          <a:p>
            <a:pPr marL="0" indent="0">
              <a:buNone/>
            </a:pPr>
            <a:r>
              <a:rPr lang="en-US" dirty="0"/>
              <a:t>2. Ultimate tensile strength = 1.2 </a:t>
            </a:r>
            <a:r>
              <a:rPr lang="en-US" dirty="0" err="1"/>
              <a:t>fy</a:t>
            </a:r>
            <a:r>
              <a:rPr lang="en-US" dirty="0"/>
              <a:t> </a:t>
            </a:r>
          </a:p>
          <a:p>
            <a:pPr marL="0" indent="0">
              <a:buNone/>
            </a:pPr>
            <a:r>
              <a:rPr lang="en-US" dirty="0"/>
              <a:t>3. Modulus of Elasticity (Es) = 2 x 105 N / mm2 </a:t>
            </a:r>
          </a:p>
          <a:p>
            <a:pPr marL="0" indent="0">
              <a:buNone/>
            </a:pPr>
            <a:r>
              <a:rPr lang="en-US" dirty="0"/>
              <a:t>4. Shear Modulus of steel = 0.4 E </a:t>
            </a:r>
          </a:p>
          <a:p>
            <a:pPr marL="0" indent="0">
              <a:buNone/>
            </a:pPr>
            <a:r>
              <a:rPr lang="en-US" dirty="0"/>
              <a:t>5. </a:t>
            </a:r>
            <a:r>
              <a:rPr lang="en-US" dirty="0" err="1"/>
              <a:t>Poissons</a:t>
            </a:r>
            <a:r>
              <a:rPr lang="en-US" dirty="0"/>
              <a:t> Ratio (</a:t>
            </a:r>
            <a:r>
              <a:rPr lang="en-US" dirty="0" err="1"/>
              <a:t>i</a:t>
            </a:r>
            <a:r>
              <a:rPr lang="en-US" dirty="0"/>
              <a:t>) Elastic Range = 0.3 (ii) Plastic Range = 0.5</a:t>
            </a:r>
            <a:endParaRPr lang="en-IN" dirty="0"/>
          </a:p>
        </p:txBody>
      </p:sp>
      <p:pic>
        <p:nvPicPr>
          <p:cNvPr id="4" name="Picture 3">
            <a:extLst>
              <a:ext uri="{FF2B5EF4-FFF2-40B4-BE49-F238E27FC236}">
                <a16:creationId xmlns:a16="http://schemas.microsoft.com/office/drawing/2014/main" id="{ED6CC2CA-356D-42BB-A6C7-A02A9DFF1261}"/>
              </a:ext>
            </a:extLst>
          </p:cNvPr>
          <p:cNvPicPr>
            <a:picLocks noChangeAspect="1"/>
          </p:cNvPicPr>
          <p:nvPr/>
        </p:nvPicPr>
        <p:blipFill>
          <a:blip r:embed="rId2"/>
          <a:stretch>
            <a:fillRect/>
          </a:stretch>
        </p:blipFill>
        <p:spPr>
          <a:xfrm>
            <a:off x="10131373" y="0"/>
            <a:ext cx="2060627" cy="1676545"/>
          </a:xfrm>
          <a:prstGeom prst="rect">
            <a:avLst/>
          </a:prstGeom>
        </p:spPr>
      </p:pic>
    </p:spTree>
    <p:extLst>
      <p:ext uri="{BB962C8B-B14F-4D97-AF65-F5344CB8AC3E}">
        <p14:creationId xmlns:p14="http://schemas.microsoft.com/office/powerpoint/2010/main" val="2416002356"/>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The main uses of beams are to support floors and columns,&#10;carry roof sheeting as purlins and side cladding as sheeting&#10;rai...">
            <a:extLst>
              <a:ext uri="{FF2B5EF4-FFF2-40B4-BE49-F238E27FC236}">
                <a16:creationId xmlns:a16="http://schemas.microsoft.com/office/drawing/2014/main" id="{DF77D8A5-0671-43D4-9124-C1EF75D6862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7791"/>
          <a:stretch/>
        </p:blipFill>
        <p:spPr bwMode="auto">
          <a:xfrm>
            <a:off x="896646" y="406570"/>
            <a:ext cx="9561250" cy="604485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48D9B3BC-022E-4268-95E8-6F127132A0DB}"/>
              </a:ext>
            </a:extLst>
          </p:cNvPr>
          <p:cNvPicPr>
            <a:picLocks noChangeAspect="1"/>
          </p:cNvPicPr>
          <p:nvPr/>
        </p:nvPicPr>
        <p:blipFill>
          <a:blip r:embed="rId3"/>
          <a:stretch>
            <a:fillRect/>
          </a:stretch>
        </p:blipFill>
        <p:spPr>
          <a:xfrm>
            <a:off x="10890124" y="0"/>
            <a:ext cx="1310754" cy="1066892"/>
          </a:xfrm>
          <a:prstGeom prst="rect">
            <a:avLst/>
          </a:prstGeom>
        </p:spPr>
      </p:pic>
    </p:spTree>
    <p:extLst>
      <p:ext uri="{BB962C8B-B14F-4D97-AF65-F5344CB8AC3E}">
        <p14:creationId xmlns:p14="http://schemas.microsoft.com/office/powerpoint/2010/main" val="3715106657"/>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36A46C-7D36-42B3-B823-6487D0441856}"/>
              </a:ext>
            </a:extLst>
          </p:cNvPr>
          <p:cNvSpPr>
            <a:spLocks noGrp="1"/>
          </p:cNvSpPr>
          <p:nvPr>
            <p:ph type="title"/>
          </p:nvPr>
        </p:nvSpPr>
        <p:spPr/>
        <p:txBody>
          <a:bodyPr/>
          <a:lstStyle/>
          <a:p>
            <a:r>
              <a:rPr lang="en-US" u="sng" dirty="0">
                <a:solidFill>
                  <a:srgbClr val="FF0000"/>
                </a:solidFill>
              </a:rPr>
              <a:t>Types of cross section</a:t>
            </a:r>
            <a:br>
              <a:rPr lang="en-US" u="sng" dirty="0"/>
            </a:br>
            <a:endParaRPr lang="en-IN" u="sng" dirty="0"/>
          </a:p>
        </p:txBody>
      </p:sp>
      <p:pic>
        <p:nvPicPr>
          <p:cNvPr id="4" name="Content Placeholder 3">
            <a:extLst>
              <a:ext uri="{FF2B5EF4-FFF2-40B4-BE49-F238E27FC236}">
                <a16:creationId xmlns:a16="http://schemas.microsoft.com/office/drawing/2014/main" id="{E2C4E386-3422-408A-9D71-6A16AB3DD4BE}"/>
              </a:ext>
            </a:extLst>
          </p:cNvPr>
          <p:cNvPicPr>
            <a:picLocks noGrp="1" noChangeAspect="1"/>
          </p:cNvPicPr>
          <p:nvPr>
            <p:ph idx="1"/>
          </p:nvPr>
        </p:nvPicPr>
        <p:blipFill>
          <a:blip r:embed="rId2"/>
          <a:stretch>
            <a:fillRect/>
          </a:stretch>
        </p:blipFill>
        <p:spPr>
          <a:xfrm>
            <a:off x="1447548" y="1320973"/>
            <a:ext cx="8983714" cy="4882622"/>
          </a:xfrm>
          <a:prstGeom prst="rect">
            <a:avLst/>
          </a:prstGeom>
        </p:spPr>
      </p:pic>
      <p:pic>
        <p:nvPicPr>
          <p:cNvPr id="5" name="Picture 4">
            <a:extLst>
              <a:ext uri="{FF2B5EF4-FFF2-40B4-BE49-F238E27FC236}">
                <a16:creationId xmlns:a16="http://schemas.microsoft.com/office/drawing/2014/main" id="{A96F8DE7-DA53-4839-AE4D-3BAAF8D62458}"/>
              </a:ext>
            </a:extLst>
          </p:cNvPr>
          <p:cNvPicPr>
            <a:picLocks noChangeAspect="1"/>
          </p:cNvPicPr>
          <p:nvPr/>
        </p:nvPicPr>
        <p:blipFill>
          <a:blip r:embed="rId3"/>
          <a:stretch>
            <a:fillRect/>
          </a:stretch>
        </p:blipFill>
        <p:spPr>
          <a:xfrm>
            <a:off x="10881246" y="0"/>
            <a:ext cx="1310754" cy="1066892"/>
          </a:xfrm>
          <a:prstGeom prst="rect">
            <a:avLst/>
          </a:prstGeom>
        </p:spPr>
      </p:pic>
    </p:spTree>
    <p:extLst>
      <p:ext uri="{BB962C8B-B14F-4D97-AF65-F5344CB8AC3E}">
        <p14:creationId xmlns:p14="http://schemas.microsoft.com/office/powerpoint/2010/main" val="256285240"/>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042289-8242-4B16-8050-02763BEB61CD}"/>
              </a:ext>
            </a:extLst>
          </p:cNvPr>
          <p:cNvSpPr>
            <a:spLocks noGrp="1"/>
          </p:cNvSpPr>
          <p:nvPr>
            <p:ph type="title"/>
          </p:nvPr>
        </p:nvSpPr>
        <p:spPr/>
        <p:txBody>
          <a:bodyPr/>
          <a:lstStyle/>
          <a:p>
            <a:r>
              <a:rPr lang="en-US" u="sng" dirty="0">
                <a:solidFill>
                  <a:srgbClr val="FF0000"/>
                </a:solidFill>
              </a:rPr>
              <a:t>Lateral torsional buckling</a:t>
            </a:r>
            <a:br>
              <a:rPr lang="en-US" dirty="0"/>
            </a:br>
            <a:endParaRPr lang="en-IN" dirty="0"/>
          </a:p>
        </p:txBody>
      </p:sp>
      <p:sp>
        <p:nvSpPr>
          <p:cNvPr id="3" name="Content Placeholder 2">
            <a:extLst>
              <a:ext uri="{FF2B5EF4-FFF2-40B4-BE49-F238E27FC236}">
                <a16:creationId xmlns:a16="http://schemas.microsoft.com/office/drawing/2014/main" id="{FA712691-D8E7-459A-AE9E-B4C979AF445C}"/>
              </a:ext>
            </a:extLst>
          </p:cNvPr>
          <p:cNvSpPr>
            <a:spLocks noGrp="1"/>
          </p:cNvSpPr>
          <p:nvPr>
            <p:ph idx="1"/>
          </p:nvPr>
        </p:nvSpPr>
        <p:spPr/>
        <p:txBody>
          <a:bodyPr/>
          <a:lstStyle/>
          <a:p>
            <a:r>
              <a:rPr lang="en-US" b="0" i="0" dirty="0">
                <a:solidFill>
                  <a:srgbClr val="444444"/>
                </a:solidFill>
                <a:effectLst/>
                <a:latin typeface="Open Sans" panose="020B0606030504020204" pitchFamily="34" charset="0"/>
              </a:rPr>
              <a:t>Stability of Beams</a:t>
            </a:r>
          </a:p>
          <a:p>
            <a:r>
              <a:rPr lang="en-US" b="0" i="0" dirty="0">
                <a:solidFill>
                  <a:srgbClr val="444444"/>
                </a:solidFill>
                <a:effectLst/>
                <a:latin typeface="Open Sans" panose="020B0606030504020204" pitchFamily="34" charset="0"/>
              </a:rPr>
              <a:t>Laterally Unrestrained Beams</a:t>
            </a:r>
          </a:p>
          <a:p>
            <a:r>
              <a:rPr lang="en-US" b="0" i="0" dirty="0">
                <a:solidFill>
                  <a:srgbClr val="444444"/>
                </a:solidFill>
                <a:effectLst/>
                <a:latin typeface="Open Sans" panose="020B0606030504020204" pitchFamily="34" charset="0"/>
              </a:rPr>
              <a:t>Laterally Restrained Beams</a:t>
            </a:r>
          </a:p>
          <a:p>
            <a:r>
              <a:rPr lang="en-US" b="0" i="0" dirty="0">
                <a:solidFill>
                  <a:srgbClr val="444444"/>
                </a:solidFill>
                <a:effectLst/>
                <a:latin typeface="Open Sans" panose="020B0606030504020204" pitchFamily="34" charset="0"/>
              </a:rPr>
              <a:t>Lateral-torsional Buckling in Beams</a:t>
            </a:r>
            <a:endParaRPr lang="en-IN" dirty="0"/>
          </a:p>
        </p:txBody>
      </p:sp>
      <p:pic>
        <p:nvPicPr>
          <p:cNvPr id="4" name="Picture 3">
            <a:extLst>
              <a:ext uri="{FF2B5EF4-FFF2-40B4-BE49-F238E27FC236}">
                <a16:creationId xmlns:a16="http://schemas.microsoft.com/office/drawing/2014/main" id="{F4E25CBD-9A85-4F96-84D2-315B2212DE6F}"/>
              </a:ext>
            </a:extLst>
          </p:cNvPr>
          <p:cNvPicPr>
            <a:picLocks noChangeAspect="1"/>
          </p:cNvPicPr>
          <p:nvPr/>
        </p:nvPicPr>
        <p:blipFill>
          <a:blip r:embed="rId2"/>
          <a:stretch>
            <a:fillRect/>
          </a:stretch>
        </p:blipFill>
        <p:spPr>
          <a:xfrm>
            <a:off x="10881246" y="0"/>
            <a:ext cx="1310754" cy="1066892"/>
          </a:xfrm>
          <a:prstGeom prst="rect">
            <a:avLst/>
          </a:prstGeom>
        </p:spPr>
      </p:pic>
    </p:spTree>
    <p:extLst>
      <p:ext uri="{BB962C8B-B14F-4D97-AF65-F5344CB8AC3E}">
        <p14:creationId xmlns:p14="http://schemas.microsoft.com/office/powerpoint/2010/main" val="1822783011"/>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2A6CDBE-49E0-44F6-B966-F8FF687B57CC}"/>
              </a:ext>
            </a:extLst>
          </p:cNvPr>
          <p:cNvPicPr>
            <a:picLocks noChangeAspect="1"/>
          </p:cNvPicPr>
          <p:nvPr/>
        </p:nvPicPr>
        <p:blipFill>
          <a:blip r:embed="rId2"/>
          <a:stretch>
            <a:fillRect/>
          </a:stretch>
        </p:blipFill>
        <p:spPr>
          <a:xfrm>
            <a:off x="1358283" y="460052"/>
            <a:ext cx="8602463" cy="5802543"/>
          </a:xfrm>
          <a:prstGeom prst="rect">
            <a:avLst/>
          </a:prstGeom>
        </p:spPr>
      </p:pic>
      <p:pic>
        <p:nvPicPr>
          <p:cNvPr id="3" name="Picture 2">
            <a:extLst>
              <a:ext uri="{FF2B5EF4-FFF2-40B4-BE49-F238E27FC236}">
                <a16:creationId xmlns:a16="http://schemas.microsoft.com/office/drawing/2014/main" id="{CED8293A-E38D-4B82-91A9-06454F434BEE}"/>
              </a:ext>
            </a:extLst>
          </p:cNvPr>
          <p:cNvPicPr>
            <a:picLocks noChangeAspect="1"/>
          </p:cNvPicPr>
          <p:nvPr/>
        </p:nvPicPr>
        <p:blipFill>
          <a:blip r:embed="rId3"/>
          <a:stretch>
            <a:fillRect/>
          </a:stretch>
        </p:blipFill>
        <p:spPr>
          <a:xfrm>
            <a:off x="10881246" y="0"/>
            <a:ext cx="1310754" cy="1066892"/>
          </a:xfrm>
          <a:prstGeom prst="rect">
            <a:avLst/>
          </a:prstGeom>
        </p:spPr>
      </p:pic>
    </p:spTree>
    <p:extLst>
      <p:ext uri="{BB962C8B-B14F-4D97-AF65-F5344CB8AC3E}">
        <p14:creationId xmlns:p14="http://schemas.microsoft.com/office/powerpoint/2010/main" val="3831745465"/>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8A2398E-9F6B-4284-901C-FAB051B13942}"/>
              </a:ext>
            </a:extLst>
          </p:cNvPr>
          <p:cNvPicPr>
            <a:picLocks noChangeAspect="1"/>
          </p:cNvPicPr>
          <p:nvPr/>
        </p:nvPicPr>
        <p:blipFill>
          <a:blip r:embed="rId2"/>
          <a:stretch>
            <a:fillRect/>
          </a:stretch>
        </p:blipFill>
        <p:spPr>
          <a:xfrm>
            <a:off x="763479" y="314047"/>
            <a:ext cx="8306540" cy="6229905"/>
          </a:xfrm>
          <a:prstGeom prst="rect">
            <a:avLst/>
          </a:prstGeom>
        </p:spPr>
      </p:pic>
      <p:pic>
        <p:nvPicPr>
          <p:cNvPr id="3" name="Picture 2">
            <a:extLst>
              <a:ext uri="{FF2B5EF4-FFF2-40B4-BE49-F238E27FC236}">
                <a16:creationId xmlns:a16="http://schemas.microsoft.com/office/drawing/2014/main" id="{5012B083-ED07-43D1-9B9F-FFC6D5E9EA2C}"/>
              </a:ext>
            </a:extLst>
          </p:cNvPr>
          <p:cNvPicPr>
            <a:picLocks noChangeAspect="1"/>
          </p:cNvPicPr>
          <p:nvPr/>
        </p:nvPicPr>
        <p:blipFill>
          <a:blip r:embed="rId3"/>
          <a:stretch>
            <a:fillRect/>
          </a:stretch>
        </p:blipFill>
        <p:spPr>
          <a:xfrm>
            <a:off x="10881246" y="0"/>
            <a:ext cx="1310754" cy="1066892"/>
          </a:xfrm>
          <a:prstGeom prst="rect">
            <a:avLst/>
          </a:prstGeom>
        </p:spPr>
      </p:pic>
    </p:spTree>
    <p:extLst>
      <p:ext uri="{BB962C8B-B14F-4D97-AF65-F5344CB8AC3E}">
        <p14:creationId xmlns:p14="http://schemas.microsoft.com/office/powerpoint/2010/main" val="4198812916"/>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255473A-259F-4592-A679-5B7EFBCAE8FF}"/>
              </a:ext>
            </a:extLst>
          </p:cNvPr>
          <p:cNvPicPr>
            <a:picLocks noChangeAspect="1"/>
          </p:cNvPicPr>
          <p:nvPr/>
        </p:nvPicPr>
        <p:blipFill>
          <a:blip r:embed="rId2"/>
          <a:stretch>
            <a:fillRect/>
          </a:stretch>
        </p:blipFill>
        <p:spPr>
          <a:xfrm>
            <a:off x="914400" y="944974"/>
            <a:ext cx="8415384" cy="4735302"/>
          </a:xfrm>
          <a:prstGeom prst="rect">
            <a:avLst/>
          </a:prstGeom>
        </p:spPr>
      </p:pic>
      <p:pic>
        <p:nvPicPr>
          <p:cNvPr id="3" name="Picture 2">
            <a:extLst>
              <a:ext uri="{FF2B5EF4-FFF2-40B4-BE49-F238E27FC236}">
                <a16:creationId xmlns:a16="http://schemas.microsoft.com/office/drawing/2014/main" id="{BAD2635D-8A86-49B5-B8F0-36C995B1374B}"/>
              </a:ext>
            </a:extLst>
          </p:cNvPr>
          <p:cNvPicPr>
            <a:picLocks noChangeAspect="1"/>
          </p:cNvPicPr>
          <p:nvPr/>
        </p:nvPicPr>
        <p:blipFill>
          <a:blip r:embed="rId3"/>
          <a:stretch>
            <a:fillRect/>
          </a:stretch>
        </p:blipFill>
        <p:spPr>
          <a:xfrm>
            <a:off x="10881246" y="0"/>
            <a:ext cx="1310754" cy="1066892"/>
          </a:xfrm>
          <a:prstGeom prst="rect">
            <a:avLst/>
          </a:prstGeom>
        </p:spPr>
      </p:pic>
    </p:spTree>
    <p:extLst>
      <p:ext uri="{BB962C8B-B14F-4D97-AF65-F5344CB8AC3E}">
        <p14:creationId xmlns:p14="http://schemas.microsoft.com/office/powerpoint/2010/main" val="2673899588"/>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61FE6B3-B82B-42ED-8AEF-6D5BDE2B38A9}"/>
              </a:ext>
            </a:extLst>
          </p:cNvPr>
          <p:cNvPicPr>
            <a:picLocks noChangeAspect="1"/>
          </p:cNvPicPr>
          <p:nvPr/>
        </p:nvPicPr>
        <p:blipFill>
          <a:blip r:embed="rId2"/>
          <a:stretch>
            <a:fillRect/>
          </a:stretch>
        </p:blipFill>
        <p:spPr>
          <a:xfrm>
            <a:off x="967666" y="965038"/>
            <a:ext cx="9013353" cy="5071777"/>
          </a:xfrm>
          <a:prstGeom prst="rect">
            <a:avLst/>
          </a:prstGeom>
        </p:spPr>
      </p:pic>
      <p:pic>
        <p:nvPicPr>
          <p:cNvPr id="3" name="Picture 2">
            <a:extLst>
              <a:ext uri="{FF2B5EF4-FFF2-40B4-BE49-F238E27FC236}">
                <a16:creationId xmlns:a16="http://schemas.microsoft.com/office/drawing/2014/main" id="{4AFD20F6-E46F-4103-8378-9AD974D525A3}"/>
              </a:ext>
            </a:extLst>
          </p:cNvPr>
          <p:cNvPicPr>
            <a:picLocks noChangeAspect="1"/>
          </p:cNvPicPr>
          <p:nvPr/>
        </p:nvPicPr>
        <p:blipFill>
          <a:blip r:embed="rId3"/>
          <a:stretch>
            <a:fillRect/>
          </a:stretch>
        </p:blipFill>
        <p:spPr>
          <a:xfrm>
            <a:off x="10881246" y="0"/>
            <a:ext cx="1310754" cy="1066892"/>
          </a:xfrm>
          <a:prstGeom prst="rect">
            <a:avLst/>
          </a:prstGeom>
        </p:spPr>
      </p:pic>
    </p:spTree>
    <p:extLst>
      <p:ext uri="{BB962C8B-B14F-4D97-AF65-F5344CB8AC3E}">
        <p14:creationId xmlns:p14="http://schemas.microsoft.com/office/powerpoint/2010/main" val="94142048"/>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860F6D-1A00-4384-BF08-6F7FB8B3F4CE}"/>
              </a:ext>
            </a:extLst>
          </p:cNvPr>
          <p:cNvSpPr>
            <a:spLocks noGrp="1"/>
          </p:cNvSpPr>
          <p:nvPr>
            <p:ph type="title"/>
          </p:nvPr>
        </p:nvSpPr>
        <p:spPr/>
        <p:txBody>
          <a:bodyPr>
            <a:normAutofit fontScale="90000"/>
          </a:bodyPr>
          <a:lstStyle/>
          <a:p>
            <a:r>
              <a:rPr lang="en-US" b="1" i="0" u="none" strike="noStrike" dirty="0">
                <a:effectLst/>
                <a:latin typeface="Muli"/>
              </a:rPr>
              <a:t>Difference between Bending stress and shear stress </a:t>
            </a:r>
            <a:br>
              <a:rPr lang="en-US" b="1" i="0" u="none" strike="noStrike" dirty="0">
                <a:effectLst/>
                <a:latin typeface="Muli"/>
              </a:rPr>
            </a:br>
            <a:endParaRPr lang="en-IN" dirty="0"/>
          </a:p>
        </p:txBody>
      </p:sp>
      <p:sp>
        <p:nvSpPr>
          <p:cNvPr id="12" name="Text Placeholder 11">
            <a:extLst>
              <a:ext uri="{FF2B5EF4-FFF2-40B4-BE49-F238E27FC236}">
                <a16:creationId xmlns:a16="http://schemas.microsoft.com/office/drawing/2014/main" id="{E00BB0F2-94F0-4EE4-805E-542946944366}"/>
              </a:ext>
            </a:extLst>
          </p:cNvPr>
          <p:cNvSpPr>
            <a:spLocks noGrp="1"/>
          </p:cNvSpPr>
          <p:nvPr>
            <p:ph type="body" idx="1"/>
          </p:nvPr>
        </p:nvSpPr>
        <p:spPr>
          <a:xfrm>
            <a:off x="733256" y="1278732"/>
            <a:ext cx="5157787" cy="823912"/>
          </a:xfrm>
        </p:spPr>
        <p:txBody>
          <a:bodyPr/>
          <a:lstStyle/>
          <a:p>
            <a:r>
              <a:rPr lang="en-US" u="sng" dirty="0"/>
              <a:t>BENDING STRESS</a:t>
            </a:r>
            <a:endParaRPr lang="en-IN" u="sng" dirty="0"/>
          </a:p>
        </p:txBody>
      </p:sp>
      <p:sp>
        <p:nvSpPr>
          <p:cNvPr id="13" name="Content Placeholder 12">
            <a:extLst>
              <a:ext uri="{FF2B5EF4-FFF2-40B4-BE49-F238E27FC236}">
                <a16:creationId xmlns:a16="http://schemas.microsoft.com/office/drawing/2014/main" id="{F0A63F34-95F6-488B-A5B1-A02DE5771B0A}"/>
              </a:ext>
            </a:extLst>
          </p:cNvPr>
          <p:cNvSpPr>
            <a:spLocks noGrp="1"/>
          </p:cNvSpPr>
          <p:nvPr>
            <p:ph sz="half" idx="2"/>
          </p:nvPr>
        </p:nvSpPr>
        <p:spPr>
          <a:xfrm>
            <a:off x="733255" y="2175029"/>
            <a:ext cx="3288329" cy="4014634"/>
          </a:xfrm>
        </p:spPr>
        <p:txBody>
          <a:bodyPr>
            <a:noAutofit/>
          </a:bodyPr>
          <a:lstStyle/>
          <a:p>
            <a:r>
              <a:rPr lang="en-US" sz="1600" b="0" i="0" u="none" strike="noStrike" dirty="0">
                <a:solidFill>
                  <a:srgbClr val="77777A"/>
                </a:solidFill>
                <a:effectLst/>
                <a:latin typeface="Muli"/>
              </a:rPr>
              <a:t>Bending stress is act on</a:t>
            </a:r>
            <a:br>
              <a:rPr lang="en-US" sz="1600" dirty="0"/>
            </a:br>
            <a:r>
              <a:rPr lang="en-US" sz="1600" b="0" i="0" u="none" strike="noStrike" dirty="0">
                <a:solidFill>
                  <a:srgbClr val="77777A"/>
                </a:solidFill>
                <a:effectLst/>
                <a:latin typeface="Muli"/>
              </a:rPr>
              <a:t>perpendicular to the </a:t>
            </a:r>
            <a:br>
              <a:rPr lang="en-US" sz="1600" dirty="0"/>
            </a:br>
            <a:r>
              <a:rPr lang="en-US" sz="1600" b="0" i="0" u="none" strike="noStrike" dirty="0">
                <a:solidFill>
                  <a:srgbClr val="77777A"/>
                </a:solidFill>
                <a:effectLst/>
                <a:latin typeface="Muli"/>
              </a:rPr>
              <a:t>Plane of cross.</a:t>
            </a:r>
          </a:p>
          <a:p>
            <a:r>
              <a:rPr lang="en-US" sz="1600" b="0" i="0" u="none" strike="noStrike" dirty="0">
                <a:solidFill>
                  <a:srgbClr val="77777A"/>
                </a:solidFill>
                <a:effectLst/>
                <a:latin typeface="Muli"/>
              </a:rPr>
              <a:t>Bending stress is varies </a:t>
            </a:r>
            <a:br>
              <a:rPr lang="en-US" sz="1600" dirty="0"/>
            </a:br>
            <a:r>
              <a:rPr lang="en-US" sz="1600" b="0" i="0" u="none" strike="noStrike" dirty="0">
                <a:solidFill>
                  <a:srgbClr val="77777A"/>
                </a:solidFill>
                <a:effectLst/>
                <a:latin typeface="Muli"/>
              </a:rPr>
              <a:t>Linearly over the depth</a:t>
            </a:r>
            <a:br>
              <a:rPr lang="en-US" sz="1600" dirty="0"/>
            </a:br>
            <a:r>
              <a:rPr lang="en-US" sz="1600" b="0" i="0" u="none" strike="noStrike" dirty="0">
                <a:solidFill>
                  <a:srgbClr val="77777A"/>
                </a:solidFill>
                <a:effectLst/>
                <a:latin typeface="Muli"/>
              </a:rPr>
              <a:t>Of beam.</a:t>
            </a:r>
            <a:endParaRPr lang="en-US" sz="1600" dirty="0">
              <a:solidFill>
                <a:srgbClr val="77777A"/>
              </a:solidFill>
              <a:latin typeface="Muli"/>
            </a:endParaRPr>
          </a:p>
          <a:p>
            <a:r>
              <a:rPr lang="en-IN" sz="1600" b="0" i="0" u="none" strike="noStrike" dirty="0">
                <a:solidFill>
                  <a:srgbClr val="77777A"/>
                </a:solidFill>
                <a:effectLst/>
                <a:latin typeface="Muli"/>
              </a:rPr>
              <a:t>Bending stress is zero</a:t>
            </a:r>
            <a:br>
              <a:rPr lang="en-IN" sz="1600" dirty="0"/>
            </a:br>
            <a:r>
              <a:rPr lang="en-IN" sz="1600" b="0" i="0" u="none" strike="noStrike" dirty="0">
                <a:solidFill>
                  <a:srgbClr val="77777A"/>
                </a:solidFill>
                <a:effectLst/>
                <a:latin typeface="Muli"/>
              </a:rPr>
              <a:t>On neutral axis.</a:t>
            </a:r>
            <a:endParaRPr lang="en-US" sz="1600" b="0" i="0" u="none" strike="noStrike" dirty="0">
              <a:solidFill>
                <a:srgbClr val="77777A"/>
              </a:solidFill>
              <a:effectLst/>
              <a:latin typeface="Muli"/>
            </a:endParaRPr>
          </a:p>
          <a:p>
            <a:r>
              <a:rPr lang="en-US" sz="1600" b="0" i="0" dirty="0">
                <a:solidFill>
                  <a:srgbClr val="77777A"/>
                </a:solidFill>
                <a:effectLst/>
                <a:latin typeface="Muli"/>
              </a:rPr>
              <a:t>Bending stress is</a:t>
            </a:r>
            <a:br>
              <a:rPr lang="en-US" sz="1600" dirty="0"/>
            </a:br>
            <a:r>
              <a:rPr lang="en-US" sz="1600" b="0" i="0" dirty="0">
                <a:solidFill>
                  <a:srgbClr val="77777A"/>
                </a:solidFill>
                <a:effectLst/>
                <a:latin typeface="Muli"/>
              </a:rPr>
              <a:t>maximum at extreme</a:t>
            </a:r>
            <a:br>
              <a:rPr lang="en-US" sz="1600" dirty="0"/>
            </a:br>
            <a:r>
              <a:rPr lang="en-US" sz="1600" b="0" i="0" dirty="0">
                <a:solidFill>
                  <a:srgbClr val="77777A"/>
                </a:solidFill>
                <a:effectLst/>
                <a:latin typeface="Muli"/>
              </a:rPr>
              <a:t>fiber .</a:t>
            </a:r>
          </a:p>
          <a:p>
            <a:r>
              <a:rPr lang="en-IN" sz="1600" b="0" i="0" dirty="0">
                <a:solidFill>
                  <a:srgbClr val="77777A"/>
                </a:solidFill>
                <a:effectLst/>
                <a:latin typeface="Muli"/>
              </a:rPr>
              <a:t>Stress </a:t>
            </a:r>
            <a:r>
              <a:rPr lang="en-IN" sz="1600" b="0" i="0" dirty="0" err="1">
                <a:solidFill>
                  <a:srgbClr val="77777A"/>
                </a:solidFill>
                <a:effectLst/>
                <a:latin typeface="Muli"/>
              </a:rPr>
              <a:t>si</a:t>
            </a:r>
            <a:r>
              <a:rPr lang="en-IN" sz="1600" b="0" i="0" dirty="0">
                <a:solidFill>
                  <a:srgbClr val="77777A"/>
                </a:solidFill>
                <a:effectLst/>
                <a:latin typeface="Muli"/>
              </a:rPr>
              <a:t> unit is N/ mm²</a:t>
            </a:r>
          </a:p>
          <a:p>
            <a:r>
              <a:rPr lang="en-US" sz="1600" b="0" i="0" u="none" strike="noStrike" dirty="0">
                <a:solidFill>
                  <a:srgbClr val="77777A"/>
                </a:solidFill>
                <a:effectLst/>
                <a:latin typeface="Muli"/>
              </a:rPr>
              <a:t>Bending stress is </a:t>
            </a:r>
            <a:br>
              <a:rPr lang="en-US" sz="1600" dirty="0"/>
            </a:br>
            <a:r>
              <a:rPr lang="en-US" sz="1600" b="0" i="0" u="none" strike="noStrike" dirty="0">
                <a:solidFill>
                  <a:srgbClr val="77777A"/>
                </a:solidFill>
                <a:effectLst/>
                <a:latin typeface="Muli"/>
              </a:rPr>
              <a:t>depend on bending </a:t>
            </a:r>
            <a:br>
              <a:rPr lang="en-US" sz="1600" dirty="0"/>
            </a:br>
            <a:r>
              <a:rPr lang="en-US" sz="1600" b="0" i="0" u="none" strike="noStrike" dirty="0">
                <a:solidFill>
                  <a:srgbClr val="77777A"/>
                </a:solidFill>
                <a:effectLst/>
                <a:latin typeface="Muli"/>
              </a:rPr>
              <a:t>moments </a:t>
            </a:r>
            <a:endParaRPr lang="en-IN" sz="1600" b="0" i="0" dirty="0">
              <a:solidFill>
                <a:srgbClr val="77777A"/>
              </a:solidFill>
              <a:effectLst/>
              <a:latin typeface="Muli"/>
            </a:endParaRPr>
          </a:p>
          <a:p>
            <a:endParaRPr lang="en-IN" sz="1600" dirty="0"/>
          </a:p>
        </p:txBody>
      </p:sp>
      <p:sp>
        <p:nvSpPr>
          <p:cNvPr id="14" name="Text Placeholder 13">
            <a:extLst>
              <a:ext uri="{FF2B5EF4-FFF2-40B4-BE49-F238E27FC236}">
                <a16:creationId xmlns:a16="http://schemas.microsoft.com/office/drawing/2014/main" id="{86BCECE8-65E7-4D1B-A24E-AAC1491D5308}"/>
              </a:ext>
            </a:extLst>
          </p:cNvPr>
          <p:cNvSpPr>
            <a:spLocks noGrp="1"/>
          </p:cNvSpPr>
          <p:nvPr>
            <p:ph type="body" sz="quarter" idx="3"/>
          </p:nvPr>
        </p:nvSpPr>
        <p:spPr>
          <a:xfrm>
            <a:off x="5997575" y="1278732"/>
            <a:ext cx="5183188" cy="823912"/>
          </a:xfrm>
        </p:spPr>
        <p:txBody>
          <a:bodyPr/>
          <a:lstStyle/>
          <a:p>
            <a:r>
              <a:rPr lang="en-US" u="sng" dirty="0"/>
              <a:t>SHEAR STRESS</a:t>
            </a:r>
            <a:endParaRPr lang="en-IN" u="sng" dirty="0"/>
          </a:p>
        </p:txBody>
      </p:sp>
      <p:sp>
        <p:nvSpPr>
          <p:cNvPr id="15" name="Content Placeholder 14">
            <a:extLst>
              <a:ext uri="{FF2B5EF4-FFF2-40B4-BE49-F238E27FC236}">
                <a16:creationId xmlns:a16="http://schemas.microsoft.com/office/drawing/2014/main" id="{1229FD40-AB0A-49A9-BF7B-B7B88EA756E2}"/>
              </a:ext>
            </a:extLst>
          </p:cNvPr>
          <p:cNvSpPr>
            <a:spLocks noGrp="1"/>
          </p:cNvSpPr>
          <p:nvPr>
            <p:ph sz="quarter" idx="4"/>
          </p:nvPr>
        </p:nvSpPr>
        <p:spPr>
          <a:xfrm>
            <a:off x="6172200" y="2102644"/>
            <a:ext cx="3288329" cy="4087019"/>
          </a:xfrm>
        </p:spPr>
        <p:txBody>
          <a:bodyPr>
            <a:normAutofit fontScale="62500" lnSpcReduction="20000"/>
          </a:bodyPr>
          <a:lstStyle/>
          <a:p>
            <a:r>
              <a:rPr lang="en-US" b="0" i="0" u="none" strike="noStrike" dirty="0">
                <a:solidFill>
                  <a:srgbClr val="77777A"/>
                </a:solidFill>
                <a:effectLst/>
                <a:latin typeface="Muli"/>
              </a:rPr>
              <a:t>Shear stress is act on</a:t>
            </a:r>
            <a:br>
              <a:rPr lang="en-US" dirty="0"/>
            </a:br>
            <a:r>
              <a:rPr lang="en-US" b="0" i="0" u="none" strike="noStrike" dirty="0">
                <a:solidFill>
                  <a:srgbClr val="77777A"/>
                </a:solidFill>
                <a:effectLst/>
                <a:latin typeface="Muli"/>
              </a:rPr>
              <a:t>Parallel to the plane of</a:t>
            </a:r>
            <a:br>
              <a:rPr lang="en-US" dirty="0"/>
            </a:br>
            <a:r>
              <a:rPr lang="en-US" b="0" i="0" u="none" strike="noStrike" dirty="0">
                <a:solidFill>
                  <a:srgbClr val="77777A"/>
                </a:solidFill>
                <a:effectLst/>
                <a:latin typeface="Muli"/>
              </a:rPr>
              <a:t>cross section of beam.</a:t>
            </a:r>
          </a:p>
          <a:p>
            <a:r>
              <a:rPr lang="en-US" b="0" i="0" u="none" strike="noStrike" dirty="0">
                <a:solidFill>
                  <a:srgbClr val="77777A"/>
                </a:solidFill>
                <a:effectLst/>
                <a:latin typeface="Muli"/>
              </a:rPr>
              <a:t>Shear stress is varies </a:t>
            </a:r>
            <a:br>
              <a:rPr lang="en-US" dirty="0"/>
            </a:br>
            <a:r>
              <a:rPr lang="en-US" b="0" i="0" u="none" strike="noStrike" dirty="0">
                <a:solidFill>
                  <a:srgbClr val="77777A"/>
                </a:solidFill>
                <a:effectLst/>
                <a:latin typeface="Muli"/>
              </a:rPr>
              <a:t>parabolically over the </a:t>
            </a:r>
            <a:br>
              <a:rPr lang="en-US" dirty="0"/>
            </a:br>
            <a:r>
              <a:rPr lang="en-US" b="0" i="0" u="none" strike="noStrike" dirty="0">
                <a:solidFill>
                  <a:srgbClr val="77777A"/>
                </a:solidFill>
                <a:effectLst/>
                <a:latin typeface="Muli"/>
              </a:rPr>
              <a:t>depth of beam.</a:t>
            </a:r>
            <a:endParaRPr lang="en-US" dirty="0">
              <a:solidFill>
                <a:srgbClr val="77777A"/>
              </a:solidFill>
              <a:latin typeface="Muli"/>
            </a:endParaRPr>
          </a:p>
          <a:p>
            <a:r>
              <a:rPr lang="en-US" b="0" i="0" u="none" strike="noStrike" dirty="0">
                <a:solidFill>
                  <a:srgbClr val="77777A"/>
                </a:solidFill>
                <a:effectLst/>
                <a:latin typeface="Muli"/>
              </a:rPr>
              <a:t>Shear stress have value</a:t>
            </a:r>
            <a:br>
              <a:rPr lang="en-US" dirty="0"/>
            </a:br>
            <a:r>
              <a:rPr lang="en-US" b="0" i="0" u="none" strike="noStrike" dirty="0">
                <a:solidFill>
                  <a:srgbClr val="77777A"/>
                </a:solidFill>
                <a:effectLst/>
                <a:latin typeface="Muli"/>
              </a:rPr>
              <a:t>On neutral axis. Shear</a:t>
            </a:r>
            <a:br>
              <a:rPr lang="en-US" dirty="0"/>
            </a:br>
            <a:r>
              <a:rPr lang="en-US" b="0" i="0" u="none" strike="noStrike" dirty="0">
                <a:solidFill>
                  <a:srgbClr val="77777A"/>
                </a:solidFill>
                <a:effectLst/>
                <a:latin typeface="Muli"/>
              </a:rPr>
              <a:t>Stress is not zero on </a:t>
            </a:r>
            <a:br>
              <a:rPr lang="en-US" dirty="0"/>
            </a:br>
            <a:r>
              <a:rPr lang="en-US" b="0" i="0" u="none" strike="noStrike" dirty="0">
                <a:solidFill>
                  <a:srgbClr val="77777A"/>
                </a:solidFill>
                <a:effectLst/>
                <a:latin typeface="Muli"/>
              </a:rPr>
              <a:t>neutral axis.</a:t>
            </a:r>
          </a:p>
          <a:p>
            <a:r>
              <a:rPr lang="en-US" b="0" i="0" u="none" strike="noStrike" dirty="0">
                <a:solidFill>
                  <a:srgbClr val="77777A"/>
                </a:solidFill>
                <a:effectLst/>
                <a:latin typeface="Muli"/>
              </a:rPr>
              <a:t>Shear stress is zero on </a:t>
            </a:r>
            <a:br>
              <a:rPr lang="en-US" dirty="0"/>
            </a:br>
            <a:r>
              <a:rPr lang="en-US" b="0" i="0" u="none" strike="noStrike" dirty="0">
                <a:solidFill>
                  <a:srgbClr val="77777A"/>
                </a:solidFill>
                <a:effectLst/>
                <a:latin typeface="Muli"/>
              </a:rPr>
              <a:t>extreme fiber. </a:t>
            </a:r>
          </a:p>
          <a:p>
            <a:r>
              <a:rPr lang="en-IN" b="0" i="0" dirty="0">
                <a:solidFill>
                  <a:srgbClr val="77777A"/>
                </a:solidFill>
                <a:effectLst/>
                <a:latin typeface="Muli"/>
              </a:rPr>
              <a:t>Strain has no unit </a:t>
            </a:r>
          </a:p>
          <a:p>
            <a:r>
              <a:rPr lang="en-US" b="0" i="0" u="none" strike="noStrike" dirty="0">
                <a:solidFill>
                  <a:srgbClr val="77777A"/>
                </a:solidFill>
                <a:effectLst/>
                <a:latin typeface="Muli"/>
              </a:rPr>
              <a:t>Shear stress is depend</a:t>
            </a:r>
            <a:br>
              <a:rPr lang="en-US" dirty="0"/>
            </a:br>
            <a:r>
              <a:rPr lang="en-US" b="0" i="0" u="none" strike="noStrike" dirty="0">
                <a:solidFill>
                  <a:srgbClr val="77777A"/>
                </a:solidFill>
                <a:effectLst/>
                <a:latin typeface="Muli"/>
              </a:rPr>
              <a:t>On shear force or</a:t>
            </a:r>
            <a:br>
              <a:rPr lang="en-US" dirty="0"/>
            </a:br>
            <a:r>
              <a:rPr lang="en-US" b="0" i="0" u="none" strike="noStrike" dirty="0">
                <a:solidFill>
                  <a:srgbClr val="77777A"/>
                </a:solidFill>
                <a:effectLst/>
                <a:latin typeface="Muli"/>
              </a:rPr>
              <a:t>Parallel force. </a:t>
            </a:r>
            <a:endParaRPr lang="en-IN" dirty="0"/>
          </a:p>
        </p:txBody>
      </p:sp>
      <p:pic>
        <p:nvPicPr>
          <p:cNvPr id="7" name="Picture 6">
            <a:extLst>
              <a:ext uri="{FF2B5EF4-FFF2-40B4-BE49-F238E27FC236}">
                <a16:creationId xmlns:a16="http://schemas.microsoft.com/office/drawing/2014/main" id="{2048724E-28AC-4E21-B94D-0B2E36552923}"/>
              </a:ext>
            </a:extLst>
          </p:cNvPr>
          <p:cNvPicPr>
            <a:picLocks noChangeAspect="1"/>
          </p:cNvPicPr>
          <p:nvPr/>
        </p:nvPicPr>
        <p:blipFill>
          <a:blip r:embed="rId2"/>
          <a:stretch>
            <a:fillRect/>
          </a:stretch>
        </p:blipFill>
        <p:spPr>
          <a:xfrm>
            <a:off x="10890124" y="0"/>
            <a:ext cx="1310754" cy="1066892"/>
          </a:xfrm>
          <a:prstGeom prst="rect">
            <a:avLst/>
          </a:prstGeom>
        </p:spPr>
      </p:pic>
    </p:spTree>
    <p:extLst>
      <p:ext uri="{BB962C8B-B14F-4D97-AF65-F5344CB8AC3E}">
        <p14:creationId xmlns:p14="http://schemas.microsoft.com/office/powerpoint/2010/main" val="303085138"/>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7451C6-5B29-4C1F-8B67-5CC21B7D81B0}"/>
              </a:ext>
            </a:extLst>
          </p:cNvPr>
          <p:cNvSpPr>
            <a:spLocks noGrp="1"/>
          </p:cNvSpPr>
          <p:nvPr>
            <p:ph type="title" idx="4294967295"/>
          </p:nvPr>
        </p:nvSpPr>
        <p:spPr>
          <a:xfrm>
            <a:off x="0" y="365125"/>
            <a:ext cx="10515600" cy="1325563"/>
          </a:xfrm>
        </p:spPr>
        <p:txBody>
          <a:bodyPr/>
          <a:lstStyle/>
          <a:p>
            <a:r>
              <a:rPr lang="en-US" dirty="0"/>
              <a:t> </a:t>
            </a:r>
            <a:br>
              <a:rPr lang="en-US" dirty="0"/>
            </a:br>
            <a:endParaRPr lang="en-IN" dirty="0"/>
          </a:p>
        </p:txBody>
      </p:sp>
      <p:pic>
        <p:nvPicPr>
          <p:cNvPr id="4" name="Picture 3">
            <a:extLst>
              <a:ext uri="{FF2B5EF4-FFF2-40B4-BE49-F238E27FC236}">
                <a16:creationId xmlns:a16="http://schemas.microsoft.com/office/drawing/2014/main" id="{CF164C6D-EC10-4EDA-93BA-83F139CC93BD}"/>
              </a:ext>
            </a:extLst>
          </p:cNvPr>
          <p:cNvPicPr>
            <a:picLocks noChangeAspect="1"/>
          </p:cNvPicPr>
          <p:nvPr/>
        </p:nvPicPr>
        <p:blipFill>
          <a:blip r:embed="rId2"/>
          <a:stretch>
            <a:fillRect/>
          </a:stretch>
        </p:blipFill>
        <p:spPr>
          <a:xfrm>
            <a:off x="683580" y="225424"/>
            <a:ext cx="7918882" cy="4223938"/>
          </a:xfrm>
          <a:prstGeom prst="rect">
            <a:avLst/>
          </a:prstGeom>
        </p:spPr>
      </p:pic>
      <p:pic>
        <p:nvPicPr>
          <p:cNvPr id="5" name="Picture 4">
            <a:extLst>
              <a:ext uri="{FF2B5EF4-FFF2-40B4-BE49-F238E27FC236}">
                <a16:creationId xmlns:a16="http://schemas.microsoft.com/office/drawing/2014/main" id="{E424CF2F-1A89-487E-9CD8-12EE6020691B}"/>
              </a:ext>
            </a:extLst>
          </p:cNvPr>
          <p:cNvPicPr>
            <a:picLocks noChangeAspect="1"/>
          </p:cNvPicPr>
          <p:nvPr/>
        </p:nvPicPr>
        <p:blipFill rotWithShape="1">
          <a:blip r:embed="rId3"/>
          <a:srcRect t="32383" b="10994"/>
          <a:stretch/>
        </p:blipFill>
        <p:spPr>
          <a:xfrm>
            <a:off x="798990" y="4027164"/>
            <a:ext cx="7563775" cy="2583402"/>
          </a:xfrm>
          <a:prstGeom prst="rect">
            <a:avLst/>
          </a:prstGeom>
        </p:spPr>
      </p:pic>
      <p:pic>
        <p:nvPicPr>
          <p:cNvPr id="6" name="Picture 5">
            <a:extLst>
              <a:ext uri="{FF2B5EF4-FFF2-40B4-BE49-F238E27FC236}">
                <a16:creationId xmlns:a16="http://schemas.microsoft.com/office/drawing/2014/main" id="{2E610578-2956-4A90-8414-C812CF3327F8}"/>
              </a:ext>
            </a:extLst>
          </p:cNvPr>
          <p:cNvPicPr>
            <a:picLocks noChangeAspect="1"/>
          </p:cNvPicPr>
          <p:nvPr/>
        </p:nvPicPr>
        <p:blipFill>
          <a:blip r:embed="rId4"/>
          <a:stretch>
            <a:fillRect/>
          </a:stretch>
        </p:blipFill>
        <p:spPr>
          <a:xfrm>
            <a:off x="10881246" y="0"/>
            <a:ext cx="1310754" cy="1066892"/>
          </a:xfrm>
          <a:prstGeom prst="rect">
            <a:avLst/>
          </a:prstGeom>
        </p:spPr>
      </p:pic>
    </p:spTree>
    <p:extLst>
      <p:ext uri="{BB962C8B-B14F-4D97-AF65-F5344CB8AC3E}">
        <p14:creationId xmlns:p14="http://schemas.microsoft.com/office/powerpoint/2010/main" val="1168527430"/>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esign for bending&#10;M ≤ Mu&#10;Maximum moment on beam ≤ moment capacity of&#10;the section&#10;The moment capacity of the beam is affec...">
            <a:extLst>
              <a:ext uri="{FF2B5EF4-FFF2-40B4-BE49-F238E27FC236}">
                <a16:creationId xmlns:a16="http://schemas.microsoft.com/office/drawing/2014/main" id="{226F9669-59A5-4DED-BCC2-A67F4D2511B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6443" y="826615"/>
            <a:ext cx="7438840" cy="558496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EAEEAF84-B115-48E3-A44B-1B69D8AACDB9}"/>
              </a:ext>
            </a:extLst>
          </p:cNvPr>
          <p:cNvPicPr>
            <a:picLocks noChangeAspect="1"/>
          </p:cNvPicPr>
          <p:nvPr/>
        </p:nvPicPr>
        <p:blipFill>
          <a:blip r:embed="rId3"/>
          <a:stretch>
            <a:fillRect/>
          </a:stretch>
        </p:blipFill>
        <p:spPr>
          <a:xfrm>
            <a:off x="10881246" y="0"/>
            <a:ext cx="1310754" cy="1066892"/>
          </a:xfrm>
          <a:prstGeom prst="rect">
            <a:avLst/>
          </a:prstGeom>
        </p:spPr>
      </p:pic>
    </p:spTree>
    <p:extLst>
      <p:ext uri="{BB962C8B-B14F-4D97-AF65-F5344CB8AC3E}">
        <p14:creationId xmlns:p14="http://schemas.microsoft.com/office/powerpoint/2010/main" val="28918973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70057D-0332-457E-92FC-E1479A6BB843}"/>
              </a:ext>
            </a:extLst>
          </p:cNvPr>
          <p:cNvSpPr>
            <a:spLocks noGrp="1"/>
          </p:cNvSpPr>
          <p:nvPr>
            <p:ph type="title"/>
          </p:nvPr>
        </p:nvSpPr>
        <p:spPr/>
        <p:txBody>
          <a:bodyPr/>
          <a:lstStyle/>
          <a:p>
            <a:r>
              <a:rPr lang="en-IN" u="sng" dirty="0">
                <a:solidFill>
                  <a:srgbClr val="FF0000"/>
                </a:solidFill>
              </a:rPr>
              <a:t>Design Philosophies</a:t>
            </a:r>
          </a:p>
        </p:txBody>
      </p:sp>
      <p:sp>
        <p:nvSpPr>
          <p:cNvPr id="3" name="Content Placeholder 2">
            <a:extLst>
              <a:ext uri="{FF2B5EF4-FFF2-40B4-BE49-F238E27FC236}">
                <a16:creationId xmlns:a16="http://schemas.microsoft.com/office/drawing/2014/main" id="{73BFD648-62ED-40CC-BF14-688B3A06EB13}"/>
              </a:ext>
            </a:extLst>
          </p:cNvPr>
          <p:cNvSpPr>
            <a:spLocks noGrp="1"/>
          </p:cNvSpPr>
          <p:nvPr>
            <p:ph idx="1"/>
          </p:nvPr>
        </p:nvSpPr>
        <p:spPr/>
        <p:txBody>
          <a:bodyPr/>
          <a:lstStyle/>
          <a:p>
            <a:pPr marL="0" indent="0">
              <a:buNone/>
            </a:pPr>
            <a:r>
              <a:rPr lang="en-US" dirty="0"/>
              <a:t>• Allowable Stress Design Method (ASD)</a:t>
            </a:r>
          </a:p>
          <a:p>
            <a:pPr marL="0" indent="0">
              <a:buNone/>
            </a:pPr>
            <a:r>
              <a:rPr lang="en-US" dirty="0"/>
              <a:t> • Load and Resistance Factor Design (LRFD)</a:t>
            </a:r>
            <a:endParaRPr lang="en-IN" dirty="0"/>
          </a:p>
        </p:txBody>
      </p:sp>
      <p:pic>
        <p:nvPicPr>
          <p:cNvPr id="4" name="Picture 3">
            <a:extLst>
              <a:ext uri="{FF2B5EF4-FFF2-40B4-BE49-F238E27FC236}">
                <a16:creationId xmlns:a16="http://schemas.microsoft.com/office/drawing/2014/main" id="{A450D423-CE36-45B4-AE11-97D1F7BD07B4}"/>
              </a:ext>
            </a:extLst>
          </p:cNvPr>
          <p:cNvPicPr>
            <a:picLocks noChangeAspect="1"/>
          </p:cNvPicPr>
          <p:nvPr/>
        </p:nvPicPr>
        <p:blipFill>
          <a:blip r:embed="rId2"/>
          <a:stretch>
            <a:fillRect/>
          </a:stretch>
        </p:blipFill>
        <p:spPr>
          <a:xfrm>
            <a:off x="10131373" y="0"/>
            <a:ext cx="2060627" cy="1676545"/>
          </a:xfrm>
          <a:prstGeom prst="rect">
            <a:avLst/>
          </a:prstGeom>
        </p:spPr>
      </p:pic>
    </p:spTree>
    <p:extLst>
      <p:ext uri="{BB962C8B-B14F-4D97-AF65-F5344CB8AC3E}">
        <p14:creationId xmlns:p14="http://schemas.microsoft.com/office/powerpoint/2010/main" val="1227793970"/>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402BF16-8C0A-494F-BC82-F2F000261FA9}"/>
              </a:ext>
            </a:extLst>
          </p:cNvPr>
          <p:cNvPicPr>
            <a:picLocks noChangeAspect="1"/>
          </p:cNvPicPr>
          <p:nvPr/>
        </p:nvPicPr>
        <p:blipFill>
          <a:blip r:embed="rId2"/>
          <a:stretch>
            <a:fillRect/>
          </a:stretch>
        </p:blipFill>
        <p:spPr>
          <a:xfrm>
            <a:off x="497149" y="964499"/>
            <a:ext cx="8530793" cy="4929002"/>
          </a:xfrm>
          <a:prstGeom prst="rect">
            <a:avLst/>
          </a:prstGeom>
        </p:spPr>
      </p:pic>
      <p:pic>
        <p:nvPicPr>
          <p:cNvPr id="3" name="Picture 2">
            <a:extLst>
              <a:ext uri="{FF2B5EF4-FFF2-40B4-BE49-F238E27FC236}">
                <a16:creationId xmlns:a16="http://schemas.microsoft.com/office/drawing/2014/main" id="{204A2C25-E478-4A92-939E-16C2A4CBCEC9}"/>
              </a:ext>
            </a:extLst>
          </p:cNvPr>
          <p:cNvPicPr>
            <a:picLocks noChangeAspect="1"/>
          </p:cNvPicPr>
          <p:nvPr/>
        </p:nvPicPr>
        <p:blipFill>
          <a:blip r:embed="rId3"/>
          <a:stretch>
            <a:fillRect/>
          </a:stretch>
        </p:blipFill>
        <p:spPr>
          <a:xfrm>
            <a:off x="10881246" y="0"/>
            <a:ext cx="1310754" cy="1066892"/>
          </a:xfrm>
          <a:prstGeom prst="rect">
            <a:avLst/>
          </a:prstGeom>
        </p:spPr>
      </p:pic>
    </p:spTree>
    <p:extLst>
      <p:ext uri="{BB962C8B-B14F-4D97-AF65-F5344CB8AC3E}">
        <p14:creationId xmlns:p14="http://schemas.microsoft.com/office/powerpoint/2010/main" val="2824726823"/>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13956C8-A0E3-45F4-B5F9-97D9F3E128F1}"/>
              </a:ext>
            </a:extLst>
          </p:cNvPr>
          <p:cNvPicPr>
            <a:picLocks noChangeAspect="1"/>
          </p:cNvPicPr>
          <p:nvPr/>
        </p:nvPicPr>
        <p:blipFill>
          <a:blip r:embed="rId2"/>
          <a:stretch>
            <a:fillRect/>
          </a:stretch>
        </p:blipFill>
        <p:spPr>
          <a:xfrm>
            <a:off x="1180730" y="942305"/>
            <a:ext cx="7527617" cy="4973390"/>
          </a:xfrm>
          <a:prstGeom prst="rect">
            <a:avLst/>
          </a:prstGeom>
        </p:spPr>
      </p:pic>
      <p:pic>
        <p:nvPicPr>
          <p:cNvPr id="3" name="Picture 2">
            <a:extLst>
              <a:ext uri="{FF2B5EF4-FFF2-40B4-BE49-F238E27FC236}">
                <a16:creationId xmlns:a16="http://schemas.microsoft.com/office/drawing/2014/main" id="{81EA9D78-9CC0-4E31-A957-76D3EC9DEC86}"/>
              </a:ext>
            </a:extLst>
          </p:cNvPr>
          <p:cNvPicPr>
            <a:picLocks noChangeAspect="1"/>
          </p:cNvPicPr>
          <p:nvPr/>
        </p:nvPicPr>
        <p:blipFill>
          <a:blip r:embed="rId3"/>
          <a:stretch>
            <a:fillRect/>
          </a:stretch>
        </p:blipFill>
        <p:spPr>
          <a:xfrm>
            <a:off x="10881246" y="0"/>
            <a:ext cx="1310754" cy="1066892"/>
          </a:xfrm>
          <a:prstGeom prst="rect">
            <a:avLst/>
          </a:prstGeom>
        </p:spPr>
      </p:pic>
    </p:spTree>
    <p:extLst>
      <p:ext uri="{BB962C8B-B14F-4D97-AF65-F5344CB8AC3E}">
        <p14:creationId xmlns:p14="http://schemas.microsoft.com/office/powerpoint/2010/main" val="1858822195"/>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218A070-83F0-4E31-B1E9-5F9A151EC185}"/>
              </a:ext>
            </a:extLst>
          </p:cNvPr>
          <p:cNvPicPr>
            <a:picLocks noChangeAspect="1"/>
          </p:cNvPicPr>
          <p:nvPr/>
        </p:nvPicPr>
        <p:blipFill>
          <a:blip r:embed="rId2"/>
          <a:stretch>
            <a:fillRect/>
          </a:stretch>
        </p:blipFill>
        <p:spPr>
          <a:xfrm>
            <a:off x="1003176" y="429053"/>
            <a:ext cx="7802825" cy="5858234"/>
          </a:xfrm>
          <a:prstGeom prst="rect">
            <a:avLst/>
          </a:prstGeom>
        </p:spPr>
      </p:pic>
      <p:pic>
        <p:nvPicPr>
          <p:cNvPr id="5" name="Picture 4">
            <a:extLst>
              <a:ext uri="{FF2B5EF4-FFF2-40B4-BE49-F238E27FC236}">
                <a16:creationId xmlns:a16="http://schemas.microsoft.com/office/drawing/2014/main" id="{102969D9-FCD9-4443-87D4-ED3A312AE508}"/>
              </a:ext>
            </a:extLst>
          </p:cNvPr>
          <p:cNvPicPr>
            <a:picLocks noChangeAspect="1"/>
          </p:cNvPicPr>
          <p:nvPr/>
        </p:nvPicPr>
        <p:blipFill>
          <a:blip r:embed="rId3"/>
          <a:stretch>
            <a:fillRect/>
          </a:stretch>
        </p:blipFill>
        <p:spPr>
          <a:xfrm>
            <a:off x="10881246" y="0"/>
            <a:ext cx="1310754" cy="1066892"/>
          </a:xfrm>
          <a:prstGeom prst="rect">
            <a:avLst/>
          </a:prstGeom>
        </p:spPr>
      </p:pic>
    </p:spTree>
    <p:extLst>
      <p:ext uri="{BB962C8B-B14F-4D97-AF65-F5344CB8AC3E}">
        <p14:creationId xmlns:p14="http://schemas.microsoft.com/office/powerpoint/2010/main" val="2869383446"/>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4C6B7F4-F213-4611-B054-41939ACE6A41}"/>
              </a:ext>
            </a:extLst>
          </p:cNvPr>
          <p:cNvPicPr>
            <a:picLocks noChangeAspect="1"/>
          </p:cNvPicPr>
          <p:nvPr/>
        </p:nvPicPr>
        <p:blipFill>
          <a:blip r:embed="rId2"/>
          <a:stretch>
            <a:fillRect/>
          </a:stretch>
        </p:blipFill>
        <p:spPr>
          <a:xfrm>
            <a:off x="674702" y="343251"/>
            <a:ext cx="8220075" cy="6171498"/>
          </a:xfrm>
          <a:prstGeom prst="rect">
            <a:avLst/>
          </a:prstGeom>
        </p:spPr>
      </p:pic>
      <p:pic>
        <p:nvPicPr>
          <p:cNvPr id="3" name="Picture 2">
            <a:extLst>
              <a:ext uri="{FF2B5EF4-FFF2-40B4-BE49-F238E27FC236}">
                <a16:creationId xmlns:a16="http://schemas.microsoft.com/office/drawing/2014/main" id="{1647E5A2-E86D-4F94-A9F4-82FC0E72BD1C}"/>
              </a:ext>
            </a:extLst>
          </p:cNvPr>
          <p:cNvPicPr>
            <a:picLocks noChangeAspect="1"/>
          </p:cNvPicPr>
          <p:nvPr/>
        </p:nvPicPr>
        <p:blipFill>
          <a:blip r:embed="rId3"/>
          <a:stretch>
            <a:fillRect/>
          </a:stretch>
        </p:blipFill>
        <p:spPr>
          <a:xfrm>
            <a:off x="10881246" y="0"/>
            <a:ext cx="1310754" cy="1066892"/>
          </a:xfrm>
          <a:prstGeom prst="rect">
            <a:avLst/>
          </a:prstGeom>
        </p:spPr>
      </p:pic>
    </p:spTree>
    <p:extLst>
      <p:ext uri="{BB962C8B-B14F-4D97-AF65-F5344CB8AC3E}">
        <p14:creationId xmlns:p14="http://schemas.microsoft.com/office/powerpoint/2010/main" val="1054874190"/>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DF6D813-09BA-4D4C-BA64-E6C35D37D438}"/>
              </a:ext>
            </a:extLst>
          </p:cNvPr>
          <p:cNvPicPr>
            <a:picLocks noChangeAspect="1"/>
          </p:cNvPicPr>
          <p:nvPr/>
        </p:nvPicPr>
        <p:blipFill>
          <a:blip r:embed="rId2"/>
          <a:stretch>
            <a:fillRect/>
          </a:stretch>
        </p:blipFill>
        <p:spPr>
          <a:xfrm>
            <a:off x="1411549" y="753435"/>
            <a:ext cx="7358941" cy="5524973"/>
          </a:xfrm>
          <a:prstGeom prst="rect">
            <a:avLst/>
          </a:prstGeom>
        </p:spPr>
      </p:pic>
      <p:pic>
        <p:nvPicPr>
          <p:cNvPr id="3" name="Picture 2">
            <a:extLst>
              <a:ext uri="{FF2B5EF4-FFF2-40B4-BE49-F238E27FC236}">
                <a16:creationId xmlns:a16="http://schemas.microsoft.com/office/drawing/2014/main" id="{9BC7E51D-ECFF-4E68-B0B6-F4ABF7C8A053}"/>
              </a:ext>
            </a:extLst>
          </p:cNvPr>
          <p:cNvPicPr>
            <a:picLocks noChangeAspect="1"/>
          </p:cNvPicPr>
          <p:nvPr/>
        </p:nvPicPr>
        <p:blipFill>
          <a:blip r:embed="rId3"/>
          <a:stretch>
            <a:fillRect/>
          </a:stretch>
        </p:blipFill>
        <p:spPr>
          <a:xfrm>
            <a:off x="10881246" y="0"/>
            <a:ext cx="1310754" cy="1066892"/>
          </a:xfrm>
          <a:prstGeom prst="rect">
            <a:avLst/>
          </a:prstGeom>
        </p:spPr>
      </p:pic>
    </p:spTree>
    <p:extLst>
      <p:ext uri="{BB962C8B-B14F-4D97-AF65-F5344CB8AC3E}">
        <p14:creationId xmlns:p14="http://schemas.microsoft.com/office/powerpoint/2010/main" val="2788589249"/>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3D20C3-49A6-48A3-83B8-21687FFFB0A3}"/>
              </a:ext>
            </a:extLst>
          </p:cNvPr>
          <p:cNvSpPr>
            <a:spLocks noGrp="1"/>
          </p:cNvSpPr>
          <p:nvPr>
            <p:ph type="title" idx="4294967295"/>
          </p:nvPr>
        </p:nvSpPr>
        <p:spPr>
          <a:xfrm>
            <a:off x="0" y="365125"/>
            <a:ext cx="10515600" cy="1325563"/>
          </a:xfrm>
        </p:spPr>
        <p:txBody>
          <a:bodyPr/>
          <a:lstStyle/>
          <a:p>
            <a:br>
              <a:rPr lang="en-US" dirty="0"/>
            </a:br>
            <a:endParaRPr lang="en-IN" dirty="0"/>
          </a:p>
        </p:txBody>
      </p:sp>
      <p:pic>
        <p:nvPicPr>
          <p:cNvPr id="4" name="Content Placeholder 3">
            <a:extLst>
              <a:ext uri="{FF2B5EF4-FFF2-40B4-BE49-F238E27FC236}">
                <a16:creationId xmlns:a16="http://schemas.microsoft.com/office/drawing/2014/main" id="{8C6C3E49-9158-477A-A4FF-A00FB6D80CE4}"/>
              </a:ext>
            </a:extLst>
          </p:cNvPr>
          <p:cNvPicPr>
            <a:picLocks noGrp="1" noChangeAspect="1"/>
          </p:cNvPicPr>
          <p:nvPr>
            <p:ph idx="4294967295"/>
          </p:nvPr>
        </p:nvPicPr>
        <p:blipFill rotWithShape="1">
          <a:blip r:embed="rId2"/>
          <a:srcRect r="8380"/>
          <a:stretch/>
        </p:blipFill>
        <p:spPr>
          <a:xfrm>
            <a:off x="1121068" y="635231"/>
            <a:ext cx="9259887" cy="5711825"/>
          </a:xfrm>
          <a:prstGeom prst="rect">
            <a:avLst/>
          </a:prstGeom>
        </p:spPr>
      </p:pic>
      <p:pic>
        <p:nvPicPr>
          <p:cNvPr id="5" name="Picture 4">
            <a:extLst>
              <a:ext uri="{FF2B5EF4-FFF2-40B4-BE49-F238E27FC236}">
                <a16:creationId xmlns:a16="http://schemas.microsoft.com/office/drawing/2014/main" id="{CCA99F60-8DD7-44C4-8837-A2301E5CB069}"/>
              </a:ext>
            </a:extLst>
          </p:cNvPr>
          <p:cNvPicPr>
            <a:picLocks noChangeAspect="1"/>
          </p:cNvPicPr>
          <p:nvPr/>
        </p:nvPicPr>
        <p:blipFill>
          <a:blip r:embed="rId3"/>
          <a:stretch>
            <a:fillRect/>
          </a:stretch>
        </p:blipFill>
        <p:spPr>
          <a:xfrm>
            <a:off x="10881246" y="0"/>
            <a:ext cx="1310754" cy="1066892"/>
          </a:xfrm>
          <a:prstGeom prst="rect">
            <a:avLst/>
          </a:prstGeom>
        </p:spPr>
      </p:pic>
    </p:spTree>
    <p:extLst>
      <p:ext uri="{BB962C8B-B14F-4D97-AF65-F5344CB8AC3E}">
        <p14:creationId xmlns:p14="http://schemas.microsoft.com/office/powerpoint/2010/main" val="2784748767"/>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C09D046-C46F-4D04-9528-29D620BC7D07}"/>
              </a:ext>
            </a:extLst>
          </p:cNvPr>
          <p:cNvPicPr>
            <a:picLocks noChangeAspect="1"/>
          </p:cNvPicPr>
          <p:nvPr/>
        </p:nvPicPr>
        <p:blipFill rotWithShape="1">
          <a:blip r:embed="rId2"/>
          <a:srcRect r="8609"/>
          <a:stretch/>
        </p:blipFill>
        <p:spPr>
          <a:xfrm>
            <a:off x="1322773" y="871283"/>
            <a:ext cx="9410330" cy="5115433"/>
          </a:xfrm>
          <a:prstGeom prst="rect">
            <a:avLst/>
          </a:prstGeom>
        </p:spPr>
      </p:pic>
      <p:pic>
        <p:nvPicPr>
          <p:cNvPr id="3" name="Picture 2">
            <a:extLst>
              <a:ext uri="{FF2B5EF4-FFF2-40B4-BE49-F238E27FC236}">
                <a16:creationId xmlns:a16="http://schemas.microsoft.com/office/drawing/2014/main" id="{31648015-CED6-41CE-BBB9-A59B717FC9B2}"/>
              </a:ext>
            </a:extLst>
          </p:cNvPr>
          <p:cNvPicPr>
            <a:picLocks noChangeAspect="1"/>
          </p:cNvPicPr>
          <p:nvPr/>
        </p:nvPicPr>
        <p:blipFill>
          <a:blip r:embed="rId3"/>
          <a:stretch>
            <a:fillRect/>
          </a:stretch>
        </p:blipFill>
        <p:spPr>
          <a:xfrm>
            <a:off x="10881246" y="0"/>
            <a:ext cx="1310754" cy="1066892"/>
          </a:xfrm>
          <a:prstGeom prst="rect">
            <a:avLst/>
          </a:prstGeom>
        </p:spPr>
      </p:pic>
    </p:spTree>
    <p:extLst>
      <p:ext uri="{BB962C8B-B14F-4D97-AF65-F5344CB8AC3E}">
        <p14:creationId xmlns:p14="http://schemas.microsoft.com/office/powerpoint/2010/main" val="537229910"/>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C594361-758A-4EB1-B78E-6B20F91C35DE}"/>
              </a:ext>
            </a:extLst>
          </p:cNvPr>
          <p:cNvPicPr>
            <a:picLocks noChangeAspect="1"/>
          </p:cNvPicPr>
          <p:nvPr/>
        </p:nvPicPr>
        <p:blipFill rotWithShape="1">
          <a:blip r:embed="rId2"/>
          <a:srcRect r="8171"/>
          <a:stretch/>
        </p:blipFill>
        <p:spPr>
          <a:xfrm>
            <a:off x="1438182" y="864624"/>
            <a:ext cx="8788893" cy="5128751"/>
          </a:xfrm>
          <a:prstGeom prst="rect">
            <a:avLst/>
          </a:prstGeom>
        </p:spPr>
      </p:pic>
      <p:pic>
        <p:nvPicPr>
          <p:cNvPr id="3" name="Picture 2">
            <a:extLst>
              <a:ext uri="{FF2B5EF4-FFF2-40B4-BE49-F238E27FC236}">
                <a16:creationId xmlns:a16="http://schemas.microsoft.com/office/drawing/2014/main" id="{F7142A88-83D1-40A8-B0F6-6CDB3421099E}"/>
              </a:ext>
            </a:extLst>
          </p:cNvPr>
          <p:cNvPicPr>
            <a:picLocks noChangeAspect="1"/>
          </p:cNvPicPr>
          <p:nvPr/>
        </p:nvPicPr>
        <p:blipFill>
          <a:blip r:embed="rId3"/>
          <a:stretch>
            <a:fillRect/>
          </a:stretch>
        </p:blipFill>
        <p:spPr>
          <a:xfrm>
            <a:off x="10890124" y="0"/>
            <a:ext cx="1310754" cy="1066892"/>
          </a:xfrm>
          <a:prstGeom prst="rect">
            <a:avLst/>
          </a:prstGeom>
        </p:spPr>
      </p:pic>
    </p:spTree>
    <p:extLst>
      <p:ext uri="{BB962C8B-B14F-4D97-AF65-F5344CB8AC3E}">
        <p14:creationId xmlns:p14="http://schemas.microsoft.com/office/powerpoint/2010/main" val="402812137"/>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E8AEC71-9BE5-4612-A4BF-FFD291B54BA2}"/>
              </a:ext>
            </a:extLst>
          </p:cNvPr>
          <p:cNvPicPr>
            <a:picLocks noChangeAspect="1"/>
          </p:cNvPicPr>
          <p:nvPr/>
        </p:nvPicPr>
        <p:blipFill rotWithShape="1">
          <a:blip r:embed="rId2"/>
          <a:srcRect r="8316"/>
          <a:stretch/>
        </p:blipFill>
        <p:spPr>
          <a:xfrm>
            <a:off x="1633493" y="1032352"/>
            <a:ext cx="8788892" cy="4995586"/>
          </a:xfrm>
          <a:prstGeom prst="rect">
            <a:avLst/>
          </a:prstGeom>
        </p:spPr>
      </p:pic>
      <p:pic>
        <p:nvPicPr>
          <p:cNvPr id="3" name="Picture 2">
            <a:extLst>
              <a:ext uri="{FF2B5EF4-FFF2-40B4-BE49-F238E27FC236}">
                <a16:creationId xmlns:a16="http://schemas.microsoft.com/office/drawing/2014/main" id="{1B0AC10C-3DEE-4DE0-9451-4AA9DCD7D9E0}"/>
              </a:ext>
            </a:extLst>
          </p:cNvPr>
          <p:cNvPicPr>
            <a:picLocks noChangeAspect="1"/>
          </p:cNvPicPr>
          <p:nvPr/>
        </p:nvPicPr>
        <p:blipFill>
          <a:blip r:embed="rId3"/>
          <a:stretch>
            <a:fillRect/>
          </a:stretch>
        </p:blipFill>
        <p:spPr>
          <a:xfrm>
            <a:off x="10881246" y="0"/>
            <a:ext cx="1310754" cy="1066892"/>
          </a:xfrm>
          <a:prstGeom prst="rect">
            <a:avLst/>
          </a:prstGeom>
        </p:spPr>
      </p:pic>
    </p:spTree>
    <p:extLst>
      <p:ext uri="{BB962C8B-B14F-4D97-AF65-F5344CB8AC3E}">
        <p14:creationId xmlns:p14="http://schemas.microsoft.com/office/powerpoint/2010/main" val="3806900624"/>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157B768-2DBD-4E1B-A218-D92A44EA73C7}"/>
              </a:ext>
            </a:extLst>
          </p:cNvPr>
          <p:cNvPicPr>
            <a:picLocks noChangeAspect="1"/>
          </p:cNvPicPr>
          <p:nvPr/>
        </p:nvPicPr>
        <p:blipFill rotWithShape="1">
          <a:blip r:embed="rId2"/>
          <a:srcRect l="4724" t="1306" r="8445" b="1946"/>
          <a:stretch/>
        </p:blipFill>
        <p:spPr>
          <a:xfrm>
            <a:off x="1100831" y="506027"/>
            <a:ext cx="9507984" cy="5710237"/>
          </a:xfrm>
          <a:prstGeom prst="rect">
            <a:avLst/>
          </a:prstGeom>
        </p:spPr>
      </p:pic>
      <p:pic>
        <p:nvPicPr>
          <p:cNvPr id="3" name="Picture 2">
            <a:extLst>
              <a:ext uri="{FF2B5EF4-FFF2-40B4-BE49-F238E27FC236}">
                <a16:creationId xmlns:a16="http://schemas.microsoft.com/office/drawing/2014/main" id="{199D7B18-DB17-4BEA-A003-42936F9EBBBD}"/>
              </a:ext>
            </a:extLst>
          </p:cNvPr>
          <p:cNvPicPr>
            <a:picLocks noChangeAspect="1"/>
          </p:cNvPicPr>
          <p:nvPr/>
        </p:nvPicPr>
        <p:blipFill>
          <a:blip r:embed="rId3"/>
          <a:stretch>
            <a:fillRect/>
          </a:stretch>
        </p:blipFill>
        <p:spPr>
          <a:xfrm>
            <a:off x="10881246" y="0"/>
            <a:ext cx="1310754" cy="1066892"/>
          </a:xfrm>
          <a:prstGeom prst="rect">
            <a:avLst/>
          </a:prstGeom>
        </p:spPr>
      </p:pic>
    </p:spTree>
    <p:extLst>
      <p:ext uri="{BB962C8B-B14F-4D97-AF65-F5344CB8AC3E}">
        <p14:creationId xmlns:p14="http://schemas.microsoft.com/office/powerpoint/2010/main" val="33513199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E8265D-8CAB-46EA-BF4A-AEBC5E83C6AC}"/>
              </a:ext>
            </a:extLst>
          </p:cNvPr>
          <p:cNvSpPr>
            <a:spLocks noGrp="1"/>
          </p:cNvSpPr>
          <p:nvPr>
            <p:ph type="title"/>
          </p:nvPr>
        </p:nvSpPr>
        <p:spPr/>
        <p:txBody>
          <a:bodyPr>
            <a:normAutofit/>
          </a:bodyPr>
          <a:lstStyle/>
          <a:p>
            <a:r>
              <a:rPr lang="en-US" sz="4000" u="sng" dirty="0">
                <a:solidFill>
                  <a:srgbClr val="FF0000"/>
                </a:solidFill>
              </a:rPr>
              <a:t>Allowable Stress Design Method (ASD)</a:t>
            </a:r>
            <a:br>
              <a:rPr lang="en-US" dirty="0"/>
            </a:br>
            <a:endParaRPr lang="en-IN" dirty="0"/>
          </a:p>
        </p:txBody>
      </p:sp>
      <p:sp>
        <p:nvSpPr>
          <p:cNvPr id="3" name="Content Placeholder 2">
            <a:extLst>
              <a:ext uri="{FF2B5EF4-FFF2-40B4-BE49-F238E27FC236}">
                <a16:creationId xmlns:a16="http://schemas.microsoft.com/office/drawing/2014/main" id="{E69802E3-B259-400B-B830-C0074A9E9D51}"/>
              </a:ext>
            </a:extLst>
          </p:cNvPr>
          <p:cNvSpPr>
            <a:spLocks noGrp="1"/>
          </p:cNvSpPr>
          <p:nvPr>
            <p:ph idx="1"/>
          </p:nvPr>
        </p:nvSpPr>
        <p:spPr>
          <a:xfrm>
            <a:off x="838200" y="1447060"/>
            <a:ext cx="10515600" cy="4729903"/>
          </a:xfrm>
        </p:spPr>
        <p:txBody>
          <a:bodyPr/>
          <a:lstStyle/>
          <a:p>
            <a:r>
              <a:rPr lang="en-US" dirty="0"/>
              <a:t>A member is selected such that the max stress due to working loads does not exceed an allowable stress. </a:t>
            </a:r>
          </a:p>
          <a:p>
            <a:pPr marL="0" indent="0">
              <a:buNone/>
            </a:pPr>
            <a:endParaRPr lang="en-US" dirty="0"/>
          </a:p>
          <a:p>
            <a:pPr marL="0" indent="0">
              <a:buNone/>
            </a:pPr>
            <a:r>
              <a:rPr lang="en-US" dirty="0"/>
              <a:t>• It is also called elastic design or working stress design. </a:t>
            </a:r>
          </a:p>
          <a:p>
            <a:r>
              <a:rPr lang="en-US" dirty="0"/>
              <a:t> allowable stress=yield stress/factor of safety </a:t>
            </a:r>
          </a:p>
          <a:p>
            <a:r>
              <a:rPr lang="en-US" dirty="0"/>
              <a:t> actual stress ⊆ allowable stress </a:t>
            </a:r>
            <a:endParaRPr lang="en-IN" dirty="0"/>
          </a:p>
        </p:txBody>
      </p:sp>
      <p:pic>
        <p:nvPicPr>
          <p:cNvPr id="4" name="Picture 3">
            <a:extLst>
              <a:ext uri="{FF2B5EF4-FFF2-40B4-BE49-F238E27FC236}">
                <a16:creationId xmlns:a16="http://schemas.microsoft.com/office/drawing/2014/main" id="{21573CEF-6CB0-442F-A532-35AACE9C0F25}"/>
              </a:ext>
            </a:extLst>
          </p:cNvPr>
          <p:cNvPicPr>
            <a:picLocks noChangeAspect="1"/>
          </p:cNvPicPr>
          <p:nvPr/>
        </p:nvPicPr>
        <p:blipFill>
          <a:blip r:embed="rId2"/>
          <a:stretch>
            <a:fillRect/>
          </a:stretch>
        </p:blipFill>
        <p:spPr>
          <a:xfrm>
            <a:off x="10537794" y="0"/>
            <a:ext cx="1654206" cy="1345877"/>
          </a:xfrm>
          <a:prstGeom prst="rect">
            <a:avLst/>
          </a:prstGeom>
        </p:spPr>
      </p:pic>
    </p:spTree>
    <p:extLst>
      <p:ext uri="{BB962C8B-B14F-4D97-AF65-F5344CB8AC3E}">
        <p14:creationId xmlns:p14="http://schemas.microsoft.com/office/powerpoint/2010/main" val="54869306"/>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CD46531-B1E5-4AA8-9D47-9F2F8C06E61F}"/>
              </a:ext>
            </a:extLst>
          </p:cNvPr>
          <p:cNvPicPr>
            <a:picLocks noChangeAspect="1"/>
          </p:cNvPicPr>
          <p:nvPr/>
        </p:nvPicPr>
        <p:blipFill rotWithShape="1">
          <a:blip r:embed="rId2"/>
          <a:srcRect r="8609"/>
          <a:stretch/>
        </p:blipFill>
        <p:spPr>
          <a:xfrm>
            <a:off x="1553592" y="843379"/>
            <a:ext cx="8566951" cy="5415378"/>
          </a:xfrm>
          <a:prstGeom prst="rect">
            <a:avLst/>
          </a:prstGeom>
        </p:spPr>
      </p:pic>
      <p:pic>
        <p:nvPicPr>
          <p:cNvPr id="3" name="Picture 2">
            <a:extLst>
              <a:ext uri="{FF2B5EF4-FFF2-40B4-BE49-F238E27FC236}">
                <a16:creationId xmlns:a16="http://schemas.microsoft.com/office/drawing/2014/main" id="{C12E9B79-BC3B-4A17-B8DE-947579B287A7}"/>
              </a:ext>
            </a:extLst>
          </p:cNvPr>
          <p:cNvPicPr>
            <a:picLocks noChangeAspect="1"/>
          </p:cNvPicPr>
          <p:nvPr/>
        </p:nvPicPr>
        <p:blipFill>
          <a:blip r:embed="rId3"/>
          <a:stretch>
            <a:fillRect/>
          </a:stretch>
        </p:blipFill>
        <p:spPr>
          <a:xfrm>
            <a:off x="10881246" y="0"/>
            <a:ext cx="1310754" cy="1066892"/>
          </a:xfrm>
          <a:prstGeom prst="rect">
            <a:avLst/>
          </a:prstGeom>
        </p:spPr>
      </p:pic>
    </p:spTree>
    <p:extLst>
      <p:ext uri="{BB962C8B-B14F-4D97-AF65-F5344CB8AC3E}">
        <p14:creationId xmlns:p14="http://schemas.microsoft.com/office/powerpoint/2010/main" val="3031161916"/>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C3DBDEC-B81B-44CA-9237-7895581F217D}"/>
              </a:ext>
            </a:extLst>
          </p:cNvPr>
          <p:cNvPicPr>
            <a:picLocks noChangeAspect="1"/>
          </p:cNvPicPr>
          <p:nvPr/>
        </p:nvPicPr>
        <p:blipFill rotWithShape="1">
          <a:blip r:embed="rId2"/>
          <a:srcRect l="87" r="8316"/>
          <a:stretch/>
        </p:blipFill>
        <p:spPr>
          <a:xfrm>
            <a:off x="1296140" y="942305"/>
            <a:ext cx="9294919" cy="4973390"/>
          </a:xfrm>
          <a:prstGeom prst="rect">
            <a:avLst/>
          </a:prstGeom>
        </p:spPr>
      </p:pic>
      <p:pic>
        <p:nvPicPr>
          <p:cNvPr id="3" name="Picture 2">
            <a:extLst>
              <a:ext uri="{FF2B5EF4-FFF2-40B4-BE49-F238E27FC236}">
                <a16:creationId xmlns:a16="http://schemas.microsoft.com/office/drawing/2014/main" id="{4ABC09FA-3AED-44E6-A40E-5028BD1DACD8}"/>
              </a:ext>
            </a:extLst>
          </p:cNvPr>
          <p:cNvPicPr>
            <a:picLocks noChangeAspect="1"/>
          </p:cNvPicPr>
          <p:nvPr/>
        </p:nvPicPr>
        <p:blipFill>
          <a:blip r:embed="rId3"/>
          <a:stretch>
            <a:fillRect/>
          </a:stretch>
        </p:blipFill>
        <p:spPr>
          <a:xfrm>
            <a:off x="10881246" y="0"/>
            <a:ext cx="1310754" cy="1066892"/>
          </a:xfrm>
          <a:prstGeom prst="rect">
            <a:avLst/>
          </a:prstGeom>
        </p:spPr>
      </p:pic>
    </p:spTree>
    <p:extLst>
      <p:ext uri="{BB962C8B-B14F-4D97-AF65-F5344CB8AC3E}">
        <p14:creationId xmlns:p14="http://schemas.microsoft.com/office/powerpoint/2010/main" val="3747775480"/>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EFCE0F8-7895-496C-8661-564AE5FBB9D1}"/>
              </a:ext>
            </a:extLst>
          </p:cNvPr>
          <p:cNvPicPr>
            <a:picLocks noChangeAspect="1"/>
          </p:cNvPicPr>
          <p:nvPr/>
        </p:nvPicPr>
        <p:blipFill rotWithShape="1">
          <a:blip r:embed="rId2"/>
          <a:srcRect t="10840" r="7878"/>
          <a:stretch/>
        </p:blipFill>
        <p:spPr>
          <a:xfrm>
            <a:off x="1065321" y="1207363"/>
            <a:ext cx="9241654" cy="4751448"/>
          </a:xfrm>
          <a:prstGeom prst="rect">
            <a:avLst/>
          </a:prstGeom>
        </p:spPr>
      </p:pic>
      <p:pic>
        <p:nvPicPr>
          <p:cNvPr id="3" name="Picture 2">
            <a:extLst>
              <a:ext uri="{FF2B5EF4-FFF2-40B4-BE49-F238E27FC236}">
                <a16:creationId xmlns:a16="http://schemas.microsoft.com/office/drawing/2014/main" id="{5E23C351-BEED-4C06-8FAF-64460B2794BD}"/>
              </a:ext>
            </a:extLst>
          </p:cNvPr>
          <p:cNvPicPr>
            <a:picLocks noChangeAspect="1"/>
          </p:cNvPicPr>
          <p:nvPr/>
        </p:nvPicPr>
        <p:blipFill>
          <a:blip r:embed="rId3"/>
          <a:stretch>
            <a:fillRect/>
          </a:stretch>
        </p:blipFill>
        <p:spPr>
          <a:xfrm>
            <a:off x="10881246" y="0"/>
            <a:ext cx="1310754" cy="1066892"/>
          </a:xfrm>
          <a:prstGeom prst="rect">
            <a:avLst/>
          </a:prstGeom>
        </p:spPr>
      </p:pic>
    </p:spTree>
    <p:extLst>
      <p:ext uri="{BB962C8B-B14F-4D97-AF65-F5344CB8AC3E}">
        <p14:creationId xmlns:p14="http://schemas.microsoft.com/office/powerpoint/2010/main" val="2599847662"/>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CBA8D0A-F2EF-4466-BE59-1C9F3C8993F8}"/>
              </a:ext>
            </a:extLst>
          </p:cNvPr>
          <p:cNvPicPr>
            <a:picLocks noChangeAspect="1"/>
          </p:cNvPicPr>
          <p:nvPr/>
        </p:nvPicPr>
        <p:blipFill rotWithShape="1">
          <a:blip r:embed="rId2"/>
          <a:srcRect r="8755"/>
          <a:stretch/>
        </p:blipFill>
        <p:spPr>
          <a:xfrm>
            <a:off x="1242873" y="854799"/>
            <a:ext cx="9374820" cy="5332937"/>
          </a:xfrm>
          <a:prstGeom prst="rect">
            <a:avLst/>
          </a:prstGeom>
        </p:spPr>
      </p:pic>
      <p:pic>
        <p:nvPicPr>
          <p:cNvPr id="3" name="Picture 2">
            <a:extLst>
              <a:ext uri="{FF2B5EF4-FFF2-40B4-BE49-F238E27FC236}">
                <a16:creationId xmlns:a16="http://schemas.microsoft.com/office/drawing/2014/main" id="{DD394CF9-7B8E-43A0-B4D2-0601C1B1F6F7}"/>
              </a:ext>
            </a:extLst>
          </p:cNvPr>
          <p:cNvPicPr>
            <a:picLocks noChangeAspect="1"/>
          </p:cNvPicPr>
          <p:nvPr/>
        </p:nvPicPr>
        <p:blipFill>
          <a:blip r:embed="rId3"/>
          <a:stretch>
            <a:fillRect/>
          </a:stretch>
        </p:blipFill>
        <p:spPr>
          <a:xfrm>
            <a:off x="10881246" y="0"/>
            <a:ext cx="1310754" cy="1066892"/>
          </a:xfrm>
          <a:prstGeom prst="rect">
            <a:avLst/>
          </a:prstGeom>
        </p:spPr>
      </p:pic>
    </p:spTree>
    <p:extLst>
      <p:ext uri="{BB962C8B-B14F-4D97-AF65-F5344CB8AC3E}">
        <p14:creationId xmlns:p14="http://schemas.microsoft.com/office/powerpoint/2010/main" val="3185554341"/>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D6A9630-4A24-4D81-90B0-516FDED8119F}"/>
              </a:ext>
            </a:extLst>
          </p:cNvPr>
          <p:cNvPicPr>
            <a:picLocks noChangeAspect="1"/>
          </p:cNvPicPr>
          <p:nvPr/>
        </p:nvPicPr>
        <p:blipFill rotWithShape="1">
          <a:blip r:embed="rId2"/>
          <a:srcRect r="8755"/>
          <a:stretch/>
        </p:blipFill>
        <p:spPr>
          <a:xfrm>
            <a:off x="1384917" y="816746"/>
            <a:ext cx="8886547" cy="5477521"/>
          </a:xfrm>
          <a:prstGeom prst="rect">
            <a:avLst/>
          </a:prstGeom>
        </p:spPr>
      </p:pic>
      <p:pic>
        <p:nvPicPr>
          <p:cNvPr id="3" name="Picture 2">
            <a:extLst>
              <a:ext uri="{FF2B5EF4-FFF2-40B4-BE49-F238E27FC236}">
                <a16:creationId xmlns:a16="http://schemas.microsoft.com/office/drawing/2014/main" id="{C7208F49-3B5E-48F5-8DC0-B06D9C972D7F}"/>
              </a:ext>
            </a:extLst>
          </p:cNvPr>
          <p:cNvPicPr>
            <a:picLocks noChangeAspect="1"/>
          </p:cNvPicPr>
          <p:nvPr/>
        </p:nvPicPr>
        <p:blipFill>
          <a:blip r:embed="rId3"/>
          <a:stretch>
            <a:fillRect/>
          </a:stretch>
        </p:blipFill>
        <p:spPr>
          <a:xfrm>
            <a:off x="10881246" y="0"/>
            <a:ext cx="1310754" cy="1066892"/>
          </a:xfrm>
          <a:prstGeom prst="rect">
            <a:avLst/>
          </a:prstGeom>
        </p:spPr>
      </p:pic>
    </p:spTree>
    <p:extLst>
      <p:ext uri="{BB962C8B-B14F-4D97-AF65-F5344CB8AC3E}">
        <p14:creationId xmlns:p14="http://schemas.microsoft.com/office/powerpoint/2010/main" val="1161573567"/>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1A6C297-0A52-4399-936C-A75894D3BD44}"/>
              </a:ext>
            </a:extLst>
          </p:cNvPr>
          <p:cNvPicPr>
            <a:picLocks noChangeAspect="1"/>
          </p:cNvPicPr>
          <p:nvPr/>
        </p:nvPicPr>
        <p:blipFill rotWithShape="1">
          <a:blip r:embed="rId2"/>
          <a:srcRect l="-1607" t="1751" r="9339" b="-1751"/>
          <a:stretch/>
        </p:blipFill>
        <p:spPr>
          <a:xfrm>
            <a:off x="1580224" y="887767"/>
            <a:ext cx="8780015" cy="5273336"/>
          </a:xfrm>
          <a:prstGeom prst="rect">
            <a:avLst/>
          </a:prstGeom>
        </p:spPr>
      </p:pic>
      <p:pic>
        <p:nvPicPr>
          <p:cNvPr id="3" name="Picture 2">
            <a:extLst>
              <a:ext uri="{FF2B5EF4-FFF2-40B4-BE49-F238E27FC236}">
                <a16:creationId xmlns:a16="http://schemas.microsoft.com/office/drawing/2014/main" id="{D594C4EE-6EE6-4F18-8689-CC5CD4C04CFD}"/>
              </a:ext>
            </a:extLst>
          </p:cNvPr>
          <p:cNvPicPr>
            <a:picLocks noChangeAspect="1"/>
          </p:cNvPicPr>
          <p:nvPr/>
        </p:nvPicPr>
        <p:blipFill>
          <a:blip r:embed="rId3"/>
          <a:stretch>
            <a:fillRect/>
          </a:stretch>
        </p:blipFill>
        <p:spPr>
          <a:xfrm>
            <a:off x="10881246" y="0"/>
            <a:ext cx="1310754" cy="1066892"/>
          </a:xfrm>
          <a:prstGeom prst="rect">
            <a:avLst/>
          </a:prstGeom>
        </p:spPr>
      </p:pic>
    </p:spTree>
    <p:extLst>
      <p:ext uri="{BB962C8B-B14F-4D97-AF65-F5344CB8AC3E}">
        <p14:creationId xmlns:p14="http://schemas.microsoft.com/office/powerpoint/2010/main" val="2687125702"/>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4D837F5-3720-478A-BA27-5ADE32399999}"/>
              </a:ext>
            </a:extLst>
          </p:cNvPr>
          <p:cNvPicPr>
            <a:picLocks noChangeAspect="1"/>
          </p:cNvPicPr>
          <p:nvPr/>
        </p:nvPicPr>
        <p:blipFill rotWithShape="1">
          <a:blip r:embed="rId2"/>
          <a:srcRect r="8462"/>
          <a:stretch/>
        </p:blipFill>
        <p:spPr>
          <a:xfrm>
            <a:off x="1420426" y="801533"/>
            <a:ext cx="9090735" cy="5457224"/>
          </a:xfrm>
          <a:prstGeom prst="rect">
            <a:avLst/>
          </a:prstGeom>
        </p:spPr>
      </p:pic>
      <p:pic>
        <p:nvPicPr>
          <p:cNvPr id="3" name="Picture 2">
            <a:extLst>
              <a:ext uri="{FF2B5EF4-FFF2-40B4-BE49-F238E27FC236}">
                <a16:creationId xmlns:a16="http://schemas.microsoft.com/office/drawing/2014/main" id="{7F85CFE0-6213-49FA-AD4D-CE223C3727C2}"/>
              </a:ext>
            </a:extLst>
          </p:cNvPr>
          <p:cNvPicPr>
            <a:picLocks noChangeAspect="1"/>
          </p:cNvPicPr>
          <p:nvPr/>
        </p:nvPicPr>
        <p:blipFill>
          <a:blip r:embed="rId3"/>
          <a:stretch>
            <a:fillRect/>
          </a:stretch>
        </p:blipFill>
        <p:spPr>
          <a:xfrm>
            <a:off x="10881246" y="0"/>
            <a:ext cx="1310754" cy="1066892"/>
          </a:xfrm>
          <a:prstGeom prst="rect">
            <a:avLst/>
          </a:prstGeom>
        </p:spPr>
      </p:pic>
    </p:spTree>
    <p:extLst>
      <p:ext uri="{BB962C8B-B14F-4D97-AF65-F5344CB8AC3E}">
        <p14:creationId xmlns:p14="http://schemas.microsoft.com/office/powerpoint/2010/main" val="1695775562"/>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7A060D0-C157-428B-A887-5839E8D3E3D0}"/>
              </a:ext>
            </a:extLst>
          </p:cNvPr>
          <p:cNvPicPr>
            <a:picLocks noChangeAspect="1"/>
          </p:cNvPicPr>
          <p:nvPr/>
        </p:nvPicPr>
        <p:blipFill rotWithShape="1">
          <a:blip r:embed="rId2"/>
          <a:srcRect r="7732"/>
          <a:stretch/>
        </p:blipFill>
        <p:spPr>
          <a:xfrm>
            <a:off x="1411551" y="807868"/>
            <a:ext cx="8833280" cy="5317724"/>
          </a:xfrm>
          <a:prstGeom prst="rect">
            <a:avLst/>
          </a:prstGeom>
        </p:spPr>
      </p:pic>
      <p:pic>
        <p:nvPicPr>
          <p:cNvPr id="3" name="Picture 2">
            <a:extLst>
              <a:ext uri="{FF2B5EF4-FFF2-40B4-BE49-F238E27FC236}">
                <a16:creationId xmlns:a16="http://schemas.microsoft.com/office/drawing/2014/main" id="{158A3E56-F14C-42C0-A181-56BC9C576964}"/>
              </a:ext>
            </a:extLst>
          </p:cNvPr>
          <p:cNvPicPr>
            <a:picLocks noChangeAspect="1"/>
          </p:cNvPicPr>
          <p:nvPr/>
        </p:nvPicPr>
        <p:blipFill>
          <a:blip r:embed="rId3"/>
          <a:stretch>
            <a:fillRect/>
          </a:stretch>
        </p:blipFill>
        <p:spPr>
          <a:xfrm>
            <a:off x="10881246" y="0"/>
            <a:ext cx="1310754" cy="1066892"/>
          </a:xfrm>
          <a:prstGeom prst="rect">
            <a:avLst/>
          </a:prstGeom>
        </p:spPr>
      </p:pic>
    </p:spTree>
    <p:extLst>
      <p:ext uri="{BB962C8B-B14F-4D97-AF65-F5344CB8AC3E}">
        <p14:creationId xmlns:p14="http://schemas.microsoft.com/office/powerpoint/2010/main" val="3912990315"/>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0CACC5B-BCD1-4F92-A518-2C8D7025C6C2}"/>
              </a:ext>
            </a:extLst>
          </p:cNvPr>
          <p:cNvPicPr>
            <a:picLocks noChangeAspect="1"/>
          </p:cNvPicPr>
          <p:nvPr/>
        </p:nvPicPr>
        <p:blipFill rotWithShape="1">
          <a:blip r:embed="rId2"/>
          <a:srcRect r="7878"/>
          <a:stretch/>
        </p:blipFill>
        <p:spPr>
          <a:xfrm>
            <a:off x="1518082" y="701336"/>
            <a:ext cx="8904303" cy="5450889"/>
          </a:xfrm>
          <a:prstGeom prst="rect">
            <a:avLst/>
          </a:prstGeom>
        </p:spPr>
      </p:pic>
      <p:pic>
        <p:nvPicPr>
          <p:cNvPr id="3" name="Picture 2">
            <a:extLst>
              <a:ext uri="{FF2B5EF4-FFF2-40B4-BE49-F238E27FC236}">
                <a16:creationId xmlns:a16="http://schemas.microsoft.com/office/drawing/2014/main" id="{F5AED2A3-8302-4D0C-971E-35E4D9821F56}"/>
              </a:ext>
            </a:extLst>
          </p:cNvPr>
          <p:cNvPicPr>
            <a:picLocks noChangeAspect="1"/>
          </p:cNvPicPr>
          <p:nvPr/>
        </p:nvPicPr>
        <p:blipFill>
          <a:blip r:embed="rId3"/>
          <a:stretch>
            <a:fillRect/>
          </a:stretch>
        </p:blipFill>
        <p:spPr>
          <a:xfrm>
            <a:off x="10881246" y="0"/>
            <a:ext cx="1310754" cy="1066892"/>
          </a:xfrm>
          <a:prstGeom prst="rect">
            <a:avLst/>
          </a:prstGeom>
        </p:spPr>
      </p:pic>
    </p:spTree>
    <p:extLst>
      <p:ext uri="{BB962C8B-B14F-4D97-AF65-F5344CB8AC3E}">
        <p14:creationId xmlns:p14="http://schemas.microsoft.com/office/powerpoint/2010/main" val="1949506030"/>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27B8E25-0E67-42BF-92B7-0DEE75C19C2A}"/>
              </a:ext>
            </a:extLst>
          </p:cNvPr>
          <p:cNvPicPr>
            <a:picLocks noChangeAspect="1"/>
          </p:cNvPicPr>
          <p:nvPr/>
        </p:nvPicPr>
        <p:blipFill rotWithShape="1">
          <a:blip r:embed="rId2"/>
          <a:srcRect r="7878"/>
          <a:stretch/>
        </p:blipFill>
        <p:spPr>
          <a:xfrm>
            <a:off x="1474433" y="690239"/>
            <a:ext cx="8834762" cy="5477522"/>
          </a:xfrm>
          <a:prstGeom prst="rect">
            <a:avLst/>
          </a:prstGeom>
        </p:spPr>
      </p:pic>
      <p:pic>
        <p:nvPicPr>
          <p:cNvPr id="3" name="Picture 2">
            <a:extLst>
              <a:ext uri="{FF2B5EF4-FFF2-40B4-BE49-F238E27FC236}">
                <a16:creationId xmlns:a16="http://schemas.microsoft.com/office/drawing/2014/main" id="{D40DEE4F-C7A3-4469-9151-7B57065A9F20}"/>
              </a:ext>
            </a:extLst>
          </p:cNvPr>
          <p:cNvPicPr>
            <a:picLocks noChangeAspect="1"/>
          </p:cNvPicPr>
          <p:nvPr/>
        </p:nvPicPr>
        <p:blipFill>
          <a:blip r:embed="rId3"/>
          <a:stretch>
            <a:fillRect/>
          </a:stretch>
        </p:blipFill>
        <p:spPr>
          <a:xfrm>
            <a:off x="10881246" y="0"/>
            <a:ext cx="1310754" cy="1066892"/>
          </a:xfrm>
          <a:prstGeom prst="rect">
            <a:avLst/>
          </a:prstGeom>
        </p:spPr>
      </p:pic>
    </p:spTree>
    <p:extLst>
      <p:ext uri="{BB962C8B-B14F-4D97-AF65-F5344CB8AC3E}">
        <p14:creationId xmlns:p14="http://schemas.microsoft.com/office/powerpoint/2010/main" val="24051588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98226-7428-47CC-91C4-8A6F63B5D749}"/>
              </a:ext>
            </a:extLst>
          </p:cNvPr>
          <p:cNvSpPr>
            <a:spLocks noGrp="1"/>
          </p:cNvSpPr>
          <p:nvPr>
            <p:ph type="title"/>
          </p:nvPr>
        </p:nvSpPr>
        <p:spPr/>
        <p:txBody>
          <a:bodyPr>
            <a:normAutofit/>
          </a:bodyPr>
          <a:lstStyle/>
          <a:p>
            <a:r>
              <a:rPr lang="en-US" sz="3600" u="sng" dirty="0">
                <a:solidFill>
                  <a:srgbClr val="FF0000"/>
                </a:solidFill>
              </a:rPr>
              <a:t>Load and Resistance Factor Design (LRFD)</a:t>
            </a:r>
            <a:endParaRPr lang="en-IN" sz="3600" u="sng" dirty="0">
              <a:solidFill>
                <a:srgbClr val="FF0000"/>
              </a:solidFill>
            </a:endParaRPr>
          </a:p>
        </p:txBody>
      </p:sp>
      <p:sp>
        <p:nvSpPr>
          <p:cNvPr id="3" name="Content Placeholder 2">
            <a:extLst>
              <a:ext uri="{FF2B5EF4-FFF2-40B4-BE49-F238E27FC236}">
                <a16:creationId xmlns:a16="http://schemas.microsoft.com/office/drawing/2014/main" id="{E6CD4C45-448F-4D5A-93C3-82E0B279855C}"/>
              </a:ext>
            </a:extLst>
          </p:cNvPr>
          <p:cNvSpPr>
            <a:spLocks noGrp="1"/>
          </p:cNvSpPr>
          <p:nvPr>
            <p:ph idx="1"/>
          </p:nvPr>
        </p:nvSpPr>
        <p:spPr/>
        <p:txBody>
          <a:bodyPr/>
          <a:lstStyle/>
          <a:p>
            <a:r>
              <a:rPr lang="en-US" dirty="0"/>
              <a:t>A member is selected such that its factored strength is more than the factored loads. </a:t>
            </a:r>
          </a:p>
          <a:p>
            <a:r>
              <a:rPr lang="en-US" dirty="0"/>
              <a:t>Σ(loads x L factors) ⊆ resistance x R factor </a:t>
            </a:r>
          </a:p>
          <a:p>
            <a:pPr marL="0" indent="0">
              <a:buNone/>
            </a:pPr>
            <a:r>
              <a:rPr lang="en-US" dirty="0"/>
              <a:t>• Each load effect (DL, LL, ..)has a different load factor which its value depends on the combination of loads under consideration</a:t>
            </a:r>
            <a:endParaRPr lang="en-IN" dirty="0"/>
          </a:p>
        </p:txBody>
      </p:sp>
      <p:pic>
        <p:nvPicPr>
          <p:cNvPr id="4" name="Picture 3">
            <a:extLst>
              <a:ext uri="{FF2B5EF4-FFF2-40B4-BE49-F238E27FC236}">
                <a16:creationId xmlns:a16="http://schemas.microsoft.com/office/drawing/2014/main" id="{9E697B50-384C-41FB-8FB0-BF0AEA547548}"/>
              </a:ext>
            </a:extLst>
          </p:cNvPr>
          <p:cNvPicPr>
            <a:picLocks noChangeAspect="1"/>
          </p:cNvPicPr>
          <p:nvPr/>
        </p:nvPicPr>
        <p:blipFill>
          <a:blip r:embed="rId2"/>
          <a:stretch>
            <a:fillRect/>
          </a:stretch>
        </p:blipFill>
        <p:spPr>
          <a:xfrm>
            <a:off x="10679837" y="1"/>
            <a:ext cx="1512163" cy="1230310"/>
          </a:xfrm>
          <a:prstGeom prst="rect">
            <a:avLst/>
          </a:prstGeom>
        </p:spPr>
      </p:pic>
    </p:spTree>
    <p:extLst>
      <p:ext uri="{BB962C8B-B14F-4D97-AF65-F5344CB8AC3E}">
        <p14:creationId xmlns:p14="http://schemas.microsoft.com/office/powerpoint/2010/main" val="2848682264"/>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4783385-8E83-4FC1-95B3-9601587F1F52}"/>
              </a:ext>
            </a:extLst>
          </p:cNvPr>
          <p:cNvPicPr>
            <a:picLocks noChangeAspect="1"/>
          </p:cNvPicPr>
          <p:nvPr/>
        </p:nvPicPr>
        <p:blipFill rotWithShape="1">
          <a:blip r:embed="rId2"/>
          <a:srcRect r="7732"/>
          <a:stretch/>
        </p:blipFill>
        <p:spPr>
          <a:xfrm>
            <a:off x="1649766" y="817164"/>
            <a:ext cx="8892467" cy="5401226"/>
          </a:xfrm>
          <a:prstGeom prst="rect">
            <a:avLst/>
          </a:prstGeom>
        </p:spPr>
      </p:pic>
      <p:pic>
        <p:nvPicPr>
          <p:cNvPr id="3" name="Picture 2">
            <a:extLst>
              <a:ext uri="{FF2B5EF4-FFF2-40B4-BE49-F238E27FC236}">
                <a16:creationId xmlns:a16="http://schemas.microsoft.com/office/drawing/2014/main" id="{75F6F877-2FAD-42BF-8D7B-072F1868CA9F}"/>
              </a:ext>
            </a:extLst>
          </p:cNvPr>
          <p:cNvPicPr>
            <a:picLocks noChangeAspect="1"/>
          </p:cNvPicPr>
          <p:nvPr/>
        </p:nvPicPr>
        <p:blipFill>
          <a:blip r:embed="rId3"/>
          <a:stretch>
            <a:fillRect/>
          </a:stretch>
        </p:blipFill>
        <p:spPr>
          <a:xfrm>
            <a:off x="10881246" y="0"/>
            <a:ext cx="1310754" cy="1066892"/>
          </a:xfrm>
          <a:prstGeom prst="rect">
            <a:avLst/>
          </a:prstGeom>
        </p:spPr>
      </p:pic>
    </p:spTree>
    <p:extLst>
      <p:ext uri="{BB962C8B-B14F-4D97-AF65-F5344CB8AC3E}">
        <p14:creationId xmlns:p14="http://schemas.microsoft.com/office/powerpoint/2010/main" val="1783771481"/>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505906B-5C29-4540-A877-C9E06C73BC34}"/>
              </a:ext>
            </a:extLst>
          </p:cNvPr>
          <p:cNvPicPr>
            <a:picLocks noChangeAspect="1"/>
          </p:cNvPicPr>
          <p:nvPr/>
        </p:nvPicPr>
        <p:blipFill rotWithShape="1">
          <a:blip r:embed="rId2"/>
          <a:srcRect r="8609"/>
          <a:stretch/>
        </p:blipFill>
        <p:spPr>
          <a:xfrm>
            <a:off x="1837678" y="369573"/>
            <a:ext cx="8140823" cy="6118853"/>
          </a:xfrm>
          <a:prstGeom prst="rect">
            <a:avLst/>
          </a:prstGeom>
        </p:spPr>
      </p:pic>
      <p:pic>
        <p:nvPicPr>
          <p:cNvPr id="3" name="Picture 2">
            <a:extLst>
              <a:ext uri="{FF2B5EF4-FFF2-40B4-BE49-F238E27FC236}">
                <a16:creationId xmlns:a16="http://schemas.microsoft.com/office/drawing/2014/main" id="{068918E3-EFF3-41B8-8BF4-21DB1F20B3DE}"/>
              </a:ext>
            </a:extLst>
          </p:cNvPr>
          <p:cNvPicPr>
            <a:picLocks noChangeAspect="1"/>
          </p:cNvPicPr>
          <p:nvPr/>
        </p:nvPicPr>
        <p:blipFill>
          <a:blip r:embed="rId3"/>
          <a:stretch>
            <a:fillRect/>
          </a:stretch>
        </p:blipFill>
        <p:spPr>
          <a:xfrm>
            <a:off x="10881246" y="0"/>
            <a:ext cx="1310754" cy="1066892"/>
          </a:xfrm>
          <a:prstGeom prst="rect">
            <a:avLst/>
          </a:prstGeom>
        </p:spPr>
      </p:pic>
    </p:spTree>
    <p:extLst>
      <p:ext uri="{BB962C8B-B14F-4D97-AF65-F5344CB8AC3E}">
        <p14:creationId xmlns:p14="http://schemas.microsoft.com/office/powerpoint/2010/main" val="2528313460"/>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299742-D27E-4699-A2A9-D92EEA7B3122}"/>
              </a:ext>
            </a:extLst>
          </p:cNvPr>
          <p:cNvSpPr>
            <a:spLocks noGrp="1"/>
          </p:cNvSpPr>
          <p:nvPr>
            <p:ph type="title"/>
          </p:nvPr>
        </p:nvSpPr>
        <p:spPr/>
        <p:txBody>
          <a:bodyPr/>
          <a:lstStyle/>
          <a:p>
            <a:r>
              <a:rPr lang="en-US" u="sng" dirty="0"/>
              <a:t>Web crippling</a:t>
            </a:r>
            <a:br>
              <a:rPr lang="en-US" u="sng" dirty="0"/>
            </a:br>
            <a:endParaRPr lang="en-IN" u="sng" dirty="0"/>
          </a:p>
        </p:txBody>
      </p:sp>
      <p:sp>
        <p:nvSpPr>
          <p:cNvPr id="3" name="Content Placeholder 2">
            <a:extLst>
              <a:ext uri="{FF2B5EF4-FFF2-40B4-BE49-F238E27FC236}">
                <a16:creationId xmlns:a16="http://schemas.microsoft.com/office/drawing/2014/main" id="{81B5A559-F50F-4B50-8452-45A91DF60A12}"/>
              </a:ext>
            </a:extLst>
          </p:cNvPr>
          <p:cNvSpPr>
            <a:spLocks noGrp="1"/>
          </p:cNvSpPr>
          <p:nvPr>
            <p:ph idx="1"/>
          </p:nvPr>
        </p:nvSpPr>
        <p:spPr>
          <a:xfrm>
            <a:off x="838200" y="1233996"/>
            <a:ext cx="10515600" cy="4942967"/>
          </a:xfrm>
        </p:spPr>
        <p:txBody>
          <a:bodyPr>
            <a:normAutofit/>
          </a:bodyPr>
          <a:lstStyle/>
          <a:p>
            <a:pPr algn="l"/>
            <a:r>
              <a:rPr lang="en-US" sz="2000" b="0" i="0" dirty="0">
                <a:solidFill>
                  <a:srgbClr val="000000"/>
                </a:solidFill>
                <a:effectLst/>
                <a:latin typeface="Tahoma" panose="020B0604030504040204" pitchFamily="34" charset="0"/>
              </a:rPr>
              <a:t>Web crippling is actually local buckling that occurs when the web is slender (i.e. h/</a:t>
            </a:r>
            <a:r>
              <a:rPr lang="en-US" sz="2000" b="0" i="0" dirty="0" err="1">
                <a:solidFill>
                  <a:srgbClr val="000000"/>
                </a:solidFill>
                <a:effectLst/>
                <a:latin typeface="Tahoma" panose="020B0604030504040204" pitchFamily="34" charset="0"/>
              </a:rPr>
              <a:t>t</a:t>
            </a:r>
            <a:r>
              <a:rPr lang="en-US" sz="2000" b="0" i="0" baseline="-25000" dirty="0" err="1">
                <a:solidFill>
                  <a:srgbClr val="000000"/>
                </a:solidFill>
                <a:effectLst/>
                <a:latin typeface="Tahoma" panose="020B0604030504040204" pitchFamily="34" charset="0"/>
              </a:rPr>
              <a:t>w</a:t>
            </a:r>
            <a:r>
              <a:rPr lang="en-US" sz="2000" b="0" i="0" dirty="0">
                <a:solidFill>
                  <a:srgbClr val="000000"/>
                </a:solidFill>
                <a:effectLst/>
                <a:latin typeface="Tahoma" panose="020B0604030504040204" pitchFamily="34" charset="0"/>
              </a:rPr>
              <a:t> is large).  Figure 8.5.2.1 is a rough illustration of the behavior being considered.  The behavior is more restrained when the point load is applied away from the ends of the member, consequently there are separate equations for when a concentrated transverse load is locate near or away from the end of the member.</a:t>
            </a:r>
          </a:p>
          <a:p>
            <a:pPr algn="l"/>
            <a:r>
              <a:rPr lang="en-US" sz="2000" b="0" i="0" dirty="0">
                <a:solidFill>
                  <a:srgbClr val="000000"/>
                </a:solidFill>
                <a:effectLst/>
                <a:latin typeface="Tahoma" panose="020B0604030504040204" pitchFamily="34" charset="0"/>
              </a:rPr>
              <a:t>This limit state is to be checked at each location where a concentrated force is applied transverse to the axis of a member.</a:t>
            </a:r>
          </a:p>
          <a:p>
            <a:endParaRPr lang="en-IN" sz="2000" dirty="0"/>
          </a:p>
        </p:txBody>
      </p:sp>
      <p:pic>
        <p:nvPicPr>
          <p:cNvPr id="4" name="Picture 3">
            <a:extLst>
              <a:ext uri="{FF2B5EF4-FFF2-40B4-BE49-F238E27FC236}">
                <a16:creationId xmlns:a16="http://schemas.microsoft.com/office/drawing/2014/main" id="{2AA2BE53-CF88-4FB3-B317-11FA67F53281}"/>
              </a:ext>
            </a:extLst>
          </p:cNvPr>
          <p:cNvPicPr>
            <a:picLocks noChangeAspect="1"/>
          </p:cNvPicPr>
          <p:nvPr/>
        </p:nvPicPr>
        <p:blipFill>
          <a:blip r:embed="rId2"/>
          <a:stretch>
            <a:fillRect/>
          </a:stretch>
        </p:blipFill>
        <p:spPr>
          <a:xfrm>
            <a:off x="7320748" y="3359150"/>
            <a:ext cx="2362200" cy="3133725"/>
          </a:xfrm>
          <a:prstGeom prst="rect">
            <a:avLst/>
          </a:prstGeom>
        </p:spPr>
      </p:pic>
      <p:pic>
        <p:nvPicPr>
          <p:cNvPr id="5" name="Picture 4">
            <a:extLst>
              <a:ext uri="{FF2B5EF4-FFF2-40B4-BE49-F238E27FC236}">
                <a16:creationId xmlns:a16="http://schemas.microsoft.com/office/drawing/2014/main" id="{888AA749-3D04-44BB-863D-F05634A9175F}"/>
              </a:ext>
            </a:extLst>
          </p:cNvPr>
          <p:cNvPicPr>
            <a:picLocks noChangeAspect="1"/>
          </p:cNvPicPr>
          <p:nvPr/>
        </p:nvPicPr>
        <p:blipFill>
          <a:blip r:embed="rId3"/>
          <a:stretch>
            <a:fillRect/>
          </a:stretch>
        </p:blipFill>
        <p:spPr>
          <a:xfrm>
            <a:off x="1020932" y="3983021"/>
            <a:ext cx="5075068" cy="2346757"/>
          </a:xfrm>
          <a:prstGeom prst="rect">
            <a:avLst/>
          </a:prstGeom>
        </p:spPr>
      </p:pic>
      <p:pic>
        <p:nvPicPr>
          <p:cNvPr id="6" name="Picture 5">
            <a:extLst>
              <a:ext uri="{FF2B5EF4-FFF2-40B4-BE49-F238E27FC236}">
                <a16:creationId xmlns:a16="http://schemas.microsoft.com/office/drawing/2014/main" id="{3B971424-AD88-4BF5-A2EE-026525074D64}"/>
              </a:ext>
            </a:extLst>
          </p:cNvPr>
          <p:cNvPicPr>
            <a:picLocks noChangeAspect="1"/>
          </p:cNvPicPr>
          <p:nvPr/>
        </p:nvPicPr>
        <p:blipFill>
          <a:blip r:embed="rId4"/>
          <a:stretch>
            <a:fillRect/>
          </a:stretch>
        </p:blipFill>
        <p:spPr>
          <a:xfrm>
            <a:off x="10881246" y="0"/>
            <a:ext cx="1310754" cy="1066892"/>
          </a:xfrm>
          <a:prstGeom prst="rect">
            <a:avLst/>
          </a:prstGeom>
        </p:spPr>
      </p:pic>
    </p:spTree>
    <p:extLst>
      <p:ext uri="{BB962C8B-B14F-4D97-AF65-F5344CB8AC3E}">
        <p14:creationId xmlns:p14="http://schemas.microsoft.com/office/powerpoint/2010/main" val="662477102"/>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96C23E-38F9-4422-95D9-A9D84B7ED86C}"/>
              </a:ext>
            </a:extLst>
          </p:cNvPr>
          <p:cNvSpPr>
            <a:spLocks noGrp="1"/>
          </p:cNvSpPr>
          <p:nvPr>
            <p:ph type="title"/>
          </p:nvPr>
        </p:nvSpPr>
        <p:spPr>
          <a:xfrm>
            <a:off x="838200" y="338493"/>
            <a:ext cx="10515600" cy="315912"/>
          </a:xfrm>
        </p:spPr>
        <p:txBody>
          <a:bodyPr>
            <a:normAutofit fontScale="90000"/>
          </a:bodyPr>
          <a:lstStyle/>
          <a:p>
            <a:r>
              <a:rPr lang="en-US" dirty="0"/>
              <a:t>.</a:t>
            </a:r>
            <a:endParaRPr lang="en-IN" dirty="0"/>
          </a:p>
        </p:txBody>
      </p:sp>
      <p:sp>
        <p:nvSpPr>
          <p:cNvPr id="3" name="Content Placeholder 2">
            <a:extLst>
              <a:ext uri="{FF2B5EF4-FFF2-40B4-BE49-F238E27FC236}">
                <a16:creationId xmlns:a16="http://schemas.microsoft.com/office/drawing/2014/main" id="{314690A5-8692-40DA-A4DF-531ED63C8897}"/>
              </a:ext>
            </a:extLst>
          </p:cNvPr>
          <p:cNvSpPr>
            <a:spLocks noGrp="1"/>
          </p:cNvSpPr>
          <p:nvPr>
            <p:ph idx="1"/>
          </p:nvPr>
        </p:nvSpPr>
        <p:spPr>
          <a:xfrm>
            <a:off x="838200" y="681038"/>
            <a:ext cx="10515600" cy="5495925"/>
          </a:xfrm>
        </p:spPr>
        <p:txBody>
          <a:bodyPr>
            <a:normAutofit/>
          </a:bodyPr>
          <a:lstStyle/>
          <a:p>
            <a:pPr algn="l"/>
            <a:r>
              <a:rPr lang="en-US" sz="2000" b="1" i="0" dirty="0">
                <a:solidFill>
                  <a:srgbClr val="000000"/>
                </a:solidFill>
                <a:effectLst/>
                <a:latin typeface="Playfair Display"/>
              </a:rPr>
              <a:t>Web Plate</a:t>
            </a:r>
          </a:p>
          <a:p>
            <a:pPr algn="just"/>
            <a:r>
              <a:rPr lang="en-US" sz="2000" b="0" i="0" dirty="0">
                <a:solidFill>
                  <a:srgbClr val="000000"/>
                </a:solidFill>
                <a:effectLst/>
                <a:latin typeface="Arial" panose="020B0604020202020204" pitchFamily="34" charset="0"/>
              </a:rPr>
              <a:t>The amount of steel and the size of the web plate, which is the supporting structure in a girder, beam or truss, is crucial to determining the probability of web crippling. Mathematical design equations must be performed prior to construction to determine the amount of steel to prevent this problem.</a:t>
            </a:r>
          </a:p>
          <a:p>
            <a:pPr algn="l"/>
            <a:r>
              <a:rPr lang="en-US" sz="2000" b="1" i="0" dirty="0">
                <a:solidFill>
                  <a:srgbClr val="000000"/>
                </a:solidFill>
                <a:effectLst/>
                <a:latin typeface="Playfair Display"/>
              </a:rPr>
              <a:t>Calculations</a:t>
            </a:r>
          </a:p>
          <a:p>
            <a:pPr algn="just"/>
            <a:r>
              <a:rPr lang="en-US" sz="2000" b="0" i="0" dirty="0">
                <a:solidFill>
                  <a:srgbClr val="000000"/>
                </a:solidFill>
                <a:effectLst/>
                <a:latin typeface="Arial" panose="020B0604020202020204" pitchFamily="34" charset="0"/>
              </a:rPr>
              <a:t>Six parameters comprise American and Canadian web-crippling capacity calculations. These are thickness of the web, strength of the material, ratio of inside bend radius to web thickness, ratio of flat portion of the web to thickness, ratio of bearing length to thickness and the inclination of the web element. Four different loading conditions--end and interior one-flange loading and end and interior two-flange loading--are also computed.</a:t>
            </a:r>
          </a:p>
          <a:p>
            <a:pPr algn="l"/>
            <a:r>
              <a:rPr lang="en-US" sz="2000" b="1" i="0" dirty="0">
                <a:solidFill>
                  <a:srgbClr val="000000"/>
                </a:solidFill>
                <a:effectLst/>
                <a:latin typeface="Playfair Display"/>
              </a:rPr>
              <a:t>Localized Failure</a:t>
            </a:r>
          </a:p>
          <a:p>
            <a:pPr algn="just"/>
            <a:r>
              <a:rPr lang="en-US" sz="2000" b="0" i="0" dirty="0">
                <a:solidFill>
                  <a:srgbClr val="000000"/>
                </a:solidFill>
                <a:effectLst/>
                <a:latin typeface="Arial" panose="020B0604020202020204" pitchFamily="34" charset="0"/>
              </a:rPr>
              <a:t>Web crippling is a localized, incomplete failure because the steel plate is still able to withstand yield loads even though the structure becomes buckled. This failure, however, can contribute to overall building collapse.</a:t>
            </a:r>
          </a:p>
          <a:p>
            <a:endParaRPr lang="en-IN" sz="2000" dirty="0"/>
          </a:p>
        </p:txBody>
      </p:sp>
      <p:pic>
        <p:nvPicPr>
          <p:cNvPr id="4" name="Picture 3">
            <a:extLst>
              <a:ext uri="{FF2B5EF4-FFF2-40B4-BE49-F238E27FC236}">
                <a16:creationId xmlns:a16="http://schemas.microsoft.com/office/drawing/2014/main" id="{5650C6EF-C282-4986-AF04-76112F2A3EAF}"/>
              </a:ext>
            </a:extLst>
          </p:cNvPr>
          <p:cNvPicPr>
            <a:picLocks noChangeAspect="1"/>
          </p:cNvPicPr>
          <p:nvPr/>
        </p:nvPicPr>
        <p:blipFill>
          <a:blip r:embed="rId2"/>
          <a:stretch>
            <a:fillRect/>
          </a:stretch>
        </p:blipFill>
        <p:spPr>
          <a:xfrm>
            <a:off x="10881246" y="0"/>
            <a:ext cx="1310754" cy="1066892"/>
          </a:xfrm>
          <a:prstGeom prst="rect">
            <a:avLst/>
          </a:prstGeom>
        </p:spPr>
      </p:pic>
    </p:spTree>
    <p:extLst>
      <p:ext uri="{BB962C8B-B14F-4D97-AF65-F5344CB8AC3E}">
        <p14:creationId xmlns:p14="http://schemas.microsoft.com/office/powerpoint/2010/main" val="3663634983"/>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AA0FCF-92AB-4333-8189-2FE5C04CCC27}"/>
              </a:ext>
            </a:extLst>
          </p:cNvPr>
          <p:cNvSpPr>
            <a:spLocks noGrp="1"/>
          </p:cNvSpPr>
          <p:nvPr>
            <p:ph type="ctrTitle"/>
          </p:nvPr>
        </p:nvSpPr>
        <p:spPr/>
        <p:txBody>
          <a:bodyPr/>
          <a:lstStyle/>
          <a:p>
            <a:pPr algn="l"/>
            <a:r>
              <a:rPr lang="en-US" dirty="0"/>
              <a:t>UNIT-5</a:t>
            </a:r>
            <a:endParaRPr lang="en-IN" dirty="0"/>
          </a:p>
        </p:txBody>
      </p:sp>
      <p:sp>
        <p:nvSpPr>
          <p:cNvPr id="3" name="Subtitle 2">
            <a:extLst>
              <a:ext uri="{FF2B5EF4-FFF2-40B4-BE49-F238E27FC236}">
                <a16:creationId xmlns:a16="http://schemas.microsoft.com/office/drawing/2014/main" id="{97BB906F-7D2F-49AF-89FE-84796A213292}"/>
              </a:ext>
            </a:extLst>
          </p:cNvPr>
          <p:cNvSpPr>
            <a:spLocks noGrp="1"/>
          </p:cNvSpPr>
          <p:nvPr>
            <p:ph type="subTitle" idx="1"/>
          </p:nvPr>
        </p:nvSpPr>
        <p:spPr/>
        <p:txBody>
          <a:bodyPr/>
          <a:lstStyle/>
          <a:p>
            <a:pPr algn="l"/>
            <a:r>
              <a:rPr lang="en-US" dirty="0">
                <a:solidFill>
                  <a:srgbClr val="FF0000"/>
                </a:solidFill>
              </a:rPr>
              <a:t>PLATE GIRDERS</a:t>
            </a:r>
            <a:endParaRPr lang="en-IN" dirty="0">
              <a:solidFill>
                <a:srgbClr val="FF0000"/>
              </a:solidFill>
            </a:endParaRPr>
          </a:p>
        </p:txBody>
      </p:sp>
      <p:pic>
        <p:nvPicPr>
          <p:cNvPr id="4" name="Picture 3">
            <a:extLst>
              <a:ext uri="{FF2B5EF4-FFF2-40B4-BE49-F238E27FC236}">
                <a16:creationId xmlns:a16="http://schemas.microsoft.com/office/drawing/2014/main" id="{D9D78B30-A037-4CCC-BF37-D365B532D465}"/>
              </a:ext>
            </a:extLst>
          </p:cNvPr>
          <p:cNvPicPr>
            <a:picLocks noChangeAspect="1"/>
          </p:cNvPicPr>
          <p:nvPr/>
        </p:nvPicPr>
        <p:blipFill>
          <a:blip r:embed="rId2"/>
          <a:stretch>
            <a:fillRect/>
          </a:stretch>
        </p:blipFill>
        <p:spPr>
          <a:xfrm>
            <a:off x="10881246" y="0"/>
            <a:ext cx="1310754" cy="1066892"/>
          </a:xfrm>
          <a:prstGeom prst="rect">
            <a:avLst/>
          </a:prstGeom>
        </p:spPr>
      </p:pic>
    </p:spTree>
    <p:extLst>
      <p:ext uri="{BB962C8B-B14F-4D97-AF65-F5344CB8AC3E}">
        <p14:creationId xmlns:p14="http://schemas.microsoft.com/office/powerpoint/2010/main" val="3878280217"/>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F9AED5-CDE5-4306-8EE3-B9B7B5A4C573}"/>
              </a:ext>
            </a:extLst>
          </p:cNvPr>
          <p:cNvSpPr>
            <a:spLocks noGrp="1"/>
          </p:cNvSpPr>
          <p:nvPr>
            <p:ph type="title"/>
          </p:nvPr>
        </p:nvSpPr>
        <p:spPr/>
        <p:txBody>
          <a:bodyPr/>
          <a:lstStyle/>
          <a:p>
            <a:r>
              <a:rPr lang="en-US" u="sng" dirty="0">
                <a:solidFill>
                  <a:srgbClr val="FF0000"/>
                </a:solidFill>
              </a:rPr>
              <a:t>CONTENT</a:t>
            </a:r>
            <a:endParaRPr lang="en-IN" u="sng" dirty="0">
              <a:solidFill>
                <a:srgbClr val="FF0000"/>
              </a:solidFill>
            </a:endParaRPr>
          </a:p>
        </p:txBody>
      </p:sp>
      <p:sp>
        <p:nvSpPr>
          <p:cNvPr id="3" name="Content Placeholder 2">
            <a:extLst>
              <a:ext uri="{FF2B5EF4-FFF2-40B4-BE49-F238E27FC236}">
                <a16:creationId xmlns:a16="http://schemas.microsoft.com/office/drawing/2014/main" id="{06FCF1D2-A9DA-4D0C-A546-4E1147125995}"/>
              </a:ext>
            </a:extLst>
          </p:cNvPr>
          <p:cNvSpPr>
            <a:spLocks noGrp="1"/>
          </p:cNvSpPr>
          <p:nvPr>
            <p:ph idx="1"/>
          </p:nvPr>
        </p:nvSpPr>
        <p:spPr/>
        <p:txBody>
          <a:bodyPr/>
          <a:lstStyle/>
          <a:p>
            <a:r>
              <a:rPr lang="en-US" dirty="0"/>
              <a:t>Plate girder</a:t>
            </a:r>
          </a:p>
          <a:p>
            <a:r>
              <a:rPr lang="en-US" dirty="0"/>
              <a:t>Various elements</a:t>
            </a:r>
          </a:p>
          <a:p>
            <a:r>
              <a:rPr lang="en-US" dirty="0"/>
              <a:t>Design components of moment connection</a:t>
            </a:r>
          </a:p>
          <a:p>
            <a:r>
              <a:rPr lang="en-US" dirty="0"/>
              <a:t>Roof trusses</a:t>
            </a:r>
            <a:endParaRPr lang="en-IN" dirty="0"/>
          </a:p>
        </p:txBody>
      </p:sp>
      <p:pic>
        <p:nvPicPr>
          <p:cNvPr id="4" name="Picture 3">
            <a:extLst>
              <a:ext uri="{FF2B5EF4-FFF2-40B4-BE49-F238E27FC236}">
                <a16:creationId xmlns:a16="http://schemas.microsoft.com/office/drawing/2014/main" id="{85CB018E-08AE-4569-9D7B-EEB65618837C}"/>
              </a:ext>
            </a:extLst>
          </p:cNvPr>
          <p:cNvPicPr>
            <a:picLocks noChangeAspect="1"/>
          </p:cNvPicPr>
          <p:nvPr/>
        </p:nvPicPr>
        <p:blipFill>
          <a:blip r:embed="rId2"/>
          <a:stretch>
            <a:fillRect/>
          </a:stretch>
        </p:blipFill>
        <p:spPr>
          <a:xfrm>
            <a:off x="10881246" y="0"/>
            <a:ext cx="1310754" cy="1066892"/>
          </a:xfrm>
          <a:prstGeom prst="rect">
            <a:avLst/>
          </a:prstGeom>
        </p:spPr>
      </p:pic>
    </p:spTree>
    <p:extLst>
      <p:ext uri="{BB962C8B-B14F-4D97-AF65-F5344CB8AC3E}">
        <p14:creationId xmlns:p14="http://schemas.microsoft.com/office/powerpoint/2010/main" val="454552700"/>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0C3C7A-92E3-4AD0-96AD-451DEAB02D42}"/>
              </a:ext>
            </a:extLst>
          </p:cNvPr>
          <p:cNvSpPr>
            <a:spLocks noGrp="1"/>
          </p:cNvSpPr>
          <p:nvPr>
            <p:ph type="title"/>
          </p:nvPr>
        </p:nvSpPr>
        <p:spPr/>
        <p:txBody>
          <a:bodyPr/>
          <a:lstStyle/>
          <a:p>
            <a:r>
              <a:rPr lang="en-US" u="sng" dirty="0"/>
              <a:t>Plate girder</a:t>
            </a:r>
            <a:br>
              <a:rPr lang="en-US" dirty="0"/>
            </a:br>
            <a:endParaRPr lang="en-IN" dirty="0"/>
          </a:p>
        </p:txBody>
      </p:sp>
      <p:sp>
        <p:nvSpPr>
          <p:cNvPr id="3" name="Content Placeholder 2">
            <a:extLst>
              <a:ext uri="{FF2B5EF4-FFF2-40B4-BE49-F238E27FC236}">
                <a16:creationId xmlns:a16="http://schemas.microsoft.com/office/drawing/2014/main" id="{1CA6892D-6596-46E8-ABFC-B5ADDB01686D}"/>
              </a:ext>
            </a:extLst>
          </p:cNvPr>
          <p:cNvSpPr>
            <a:spLocks noGrp="1"/>
          </p:cNvSpPr>
          <p:nvPr>
            <p:ph idx="1"/>
          </p:nvPr>
        </p:nvSpPr>
        <p:spPr/>
        <p:txBody>
          <a:bodyPr>
            <a:normAutofit/>
          </a:bodyPr>
          <a:lstStyle/>
          <a:p>
            <a:r>
              <a:rPr lang="en-US" sz="1800" b="0" i="0" dirty="0">
                <a:solidFill>
                  <a:srgbClr val="3B3835"/>
                </a:solidFill>
                <a:effectLst/>
                <a:latin typeface="Helvetica Neue"/>
              </a:rPr>
              <a:t>A plate girder is a type of beam built from plates of steel that are either bolted or welded together.</a:t>
            </a:r>
          </a:p>
          <a:p>
            <a:r>
              <a:rPr lang="en-US" sz="1800" b="0" i="0" dirty="0">
                <a:solidFill>
                  <a:srgbClr val="3B3835"/>
                </a:solidFill>
                <a:effectLst/>
                <a:latin typeface="Helvetica Neue"/>
              </a:rPr>
              <a:t>The plate girders are typically I-beams made up from separate structural steel plates which are welded or, bolted or riveted together to form the deep vertical web with a pair of angles each edge to act as compression and tension flanges.</a:t>
            </a:r>
          </a:p>
          <a:p>
            <a:r>
              <a:rPr lang="en-US" sz="1800" b="0" i="0" dirty="0">
                <a:solidFill>
                  <a:srgbClr val="3B3835"/>
                </a:solidFill>
                <a:effectLst/>
                <a:latin typeface="Helvetica Neue"/>
              </a:rPr>
              <a:t>Plate girders became popular in the late 1800's, when they were used in construction of railroad bridges.</a:t>
            </a:r>
          </a:p>
          <a:p>
            <a:r>
              <a:rPr lang="en-US" sz="1800" b="0" i="0" dirty="0">
                <a:solidFill>
                  <a:srgbClr val="3B3835"/>
                </a:solidFill>
                <a:effectLst/>
                <a:latin typeface="Helvetica Neue"/>
              </a:rPr>
              <a:t>By 1950's welded plate girders replaced riveted and bolted plate girders.</a:t>
            </a:r>
            <a:endParaRPr lang="en-US" sz="1800" dirty="0">
              <a:solidFill>
                <a:srgbClr val="3B3835"/>
              </a:solidFill>
              <a:latin typeface="Helvetica Neue"/>
            </a:endParaRPr>
          </a:p>
          <a:p>
            <a:r>
              <a:rPr lang="en-US" sz="1800" b="0" i="0" dirty="0">
                <a:solidFill>
                  <a:srgbClr val="3B3835"/>
                </a:solidFill>
                <a:effectLst/>
                <a:latin typeface="Helvetica Neue"/>
              </a:rPr>
              <a:t>The purpose of the plate girder is to build a beam that is larger than anything that can be built by a steel mill or factory.</a:t>
            </a:r>
          </a:p>
          <a:p>
            <a:r>
              <a:rPr lang="en-US" sz="1800" b="0" i="0" dirty="0">
                <a:solidFill>
                  <a:srgbClr val="3B3835"/>
                </a:solidFill>
                <a:effectLst/>
                <a:latin typeface="Helvetica Neue"/>
              </a:rPr>
              <a:t>The size and shape of the girder allows builders to construct structures that are much longer and heavier duty.</a:t>
            </a:r>
            <a:endParaRPr lang="en-US" sz="1800" dirty="0">
              <a:solidFill>
                <a:srgbClr val="3B3835"/>
              </a:solidFill>
              <a:latin typeface="Helvetica Neue"/>
            </a:endParaRPr>
          </a:p>
          <a:p>
            <a:r>
              <a:rPr lang="en-US" sz="1800" b="0" i="0" dirty="0">
                <a:solidFill>
                  <a:srgbClr val="3B3835"/>
                </a:solidFill>
                <a:effectLst/>
                <a:latin typeface="Helvetica Neue"/>
              </a:rPr>
              <a:t>Plate girders are usually prefabricated and the length limit is frequently set by the mode of transportation.</a:t>
            </a:r>
            <a:endParaRPr lang="en-IN" sz="1800" dirty="0"/>
          </a:p>
        </p:txBody>
      </p:sp>
      <p:pic>
        <p:nvPicPr>
          <p:cNvPr id="4" name="Picture 3">
            <a:extLst>
              <a:ext uri="{FF2B5EF4-FFF2-40B4-BE49-F238E27FC236}">
                <a16:creationId xmlns:a16="http://schemas.microsoft.com/office/drawing/2014/main" id="{9557E53D-A45D-43D0-8998-4A3E60DBC411}"/>
              </a:ext>
            </a:extLst>
          </p:cNvPr>
          <p:cNvPicPr>
            <a:picLocks noChangeAspect="1"/>
          </p:cNvPicPr>
          <p:nvPr/>
        </p:nvPicPr>
        <p:blipFill>
          <a:blip r:embed="rId2"/>
          <a:stretch>
            <a:fillRect/>
          </a:stretch>
        </p:blipFill>
        <p:spPr>
          <a:xfrm>
            <a:off x="10881246" y="0"/>
            <a:ext cx="1310754" cy="1066892"/>
          </a:xfrm>
          <a:prstGeom prst="rect">
            <a:avLst/>
          </a:prstGeom>
        </p:spPr>
      </p:pic>
    </p:spTree>
    <p:extLst>
      <p:ext uri="{BB962C8B-B14F-4D97-AF65-F5344CB8AC3E}">
        <p14:creationId xmlns:p14="http://schemas.microsoft.com/office/powerpoint/2010/main" val="2642065726"/>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D44AAC-4AE2-4A61-890C-A60037F30854}"/>
              </a:ext>
            </a:extLst>
          </p:cNvPr>
          <p:cNvSpPr>
            <a:spLocks noGrp="1"/>
          </p:cNvSpPr>
          <p:nvPr>
            <p:ph type="title"/>
          </p:nvPr>
        </p:nvSpPr>
        <p:spPr/>
        <p:txBody>
          <a:bodyPr/>
          <a:lstStyle/>
          <a:p>
            <a:r>
              <a:rPr lang="en-IN" b="1" i="0" u="sng" dirty="0">
                <a:solidFill>
                  <a:srgbClr val="272930"/>
                </a:solidFill>
                <a:effectLst/>
                <a:latin typeface="Domine"/>
              </a:rPr>
              <a:t>Components of Plate Girder</a:t>
            </a:r>
            <a:br>
              <a:rPr lang="en-IN" b="1" i="0" u="sng" dirty="0">
                <a:solidFill>
                  <a:srgbClr val="272930"/>
                </a:solidFill>
                <a:effectLst/>
                <a:latin typeface="Domine"/>
              </a:rPr>
            </a:br>
            <a:endParaRPr lang="en-IN" u="sng" dirty="0"/>
          </a:p>
        </p:txBody>
      </p:sp>
      <p:sp>
        <p:nvSpPr>
          <p:cNvPr id="3" name="Content Placeholder 2">
            <a:extLst>
              <a:ext uri="{FF2B5EF4-FFF2-40B4-BE49-F238E27FC236}">
                <a16:creationId xmlns:a16="http://schemas.microsoft.com/office/drawing/2014/main" id="{DDCE0A9D-9053-420A-B059-A35697C0640D}"/>
              </a:ext>
            </a:extLst>
          </p:cNvPr>
          <p:cNvSpPr>
            <a:spLocks noGrp="1"/>
          </p:cNvSpPr>
          <p:nvPr>
            <p:ph idx="1"/>
          </p:nvPr>
        </p:nvSpPr>
        <p:spPr/>
        <p:txBody>
          <a:bodyPr/>
          <a:lstStyle/>
          <a:p>
            <a:pPr algn="l"/>
            <a:r>
              <a:rPr lang="en-US" b="0" i="0" dirty="0">
                <a:solidFill>
                  <a:srgbClr val="000000"/>
                </a:solidFill>
                <a:effectLst/>
                <a:latin typeface="Domine"/>
              </a:rPr>
              <a:t>The components of typical plate girder are as follows :</a:t>
            </a:r>
          </a:p>
          <a:p>
            <a:pPr algn="l">
              <a:buFont typeface="+mj-lt"/>
              <a:buAutoNum type="arabicPeriod"/>
            </a:pPr>
            <a:r>
              <a:rPr lang="en-US" b="0" i="0" dirty="0">
                <a:solidFill>
                  <a:srgbClr val="272930"/>
                </a:solidFill>
                <a:effectLst/>
                <a:latin typeface="Domine"/>
              </a:rPr>
              <a:t>Web</a:t>
            </a:r>
          </a:p>
          <a:p>
            <a:pPr algn="l">
              <a:buFont typeface="+mj-lt"/>
              <a:buAutoNum type="arabicPeriod"/>
            </a:pPr>
            <a:r>
              <a:rPr lang="en-US" b="0" i="0" dirty="0">
                <a:solidFill>
                  <a:srgbClr val="272930"/>
                </a:solidFill>
                <a:effectLst/>
                <a:latin typeface="Domine"/>
              </a:rPr>
              <a:t>Flanges</a:t>
            </a:r>
          </a:p>
          <a:p>
            <a:pPr algn="l">
              <a:buFont typeface="+mj-lt"/>
              <a:buAutoNum type="arabicPeriod"/>
            </a:pPr>
            <a:r>
              <a:rPr lang="en-US" b="0" i="0" dirty="0">
                <a:solidFill>
                  <a:srgbClr val="272930"/>
                </a:solidFill>
                <a:effectLst/>
                <a:latin typeface="Domine"/>
              </a:rPr>
              <a:t>Stiffeners</a:t>
            </a:r>
          </a:p>
          <a:p>
            <a:endParaRPr lang="en-IN" dirty="0"/>
          </a:p>
        </p:txBody>
      </p:sp>
      <p:pic>
        <p:nvPicPr>
          <p:cNvPr id="4" name="Picture 3">
            <a:extLst>
              <a:ext uri="{FF2B5EF4-FFF2-40B4-BE49-F238E27FC236}">
                <a16:creationId xmlns:a16="http://schemas.microsoft.com/office/drawing/2014/main" id="{A80730BF-2F81-4A5F-A8B6-13FBF1E600EC}"/>
              </a:ext>
            </a:extLst>
          </p:cNvPr>
          <p:cNvPicPr>
            <a:picLocks noChangeAspect="1"/>
          </p:cNvPicPr>
          <p:nvPr/>
        </p:nvPicPr>
        <p:blipFill>
          <a:blip r:embed="rId2"/>
          <a:stretch>
            <a:fillRect/>
          </a:stretch>
        </p:blipFill>
        <p:spPr>
          <a:xfrm>
            <a:off x="10881246" y="0"/>
            <a:ext cx="1310754" cy="1066892"/>
          </a:xfrm>
          <a:prstGeom prst="rect">
            <a:avLst/>
          </a:prstGeom>
        </p:spPr>
      </p:pic>
    </p:spTree>
    <p:extLst>
      <p:ext uri="{BB962C8B-B14F-4D97-AF65-F5344CB8AC3E}">
        <p14:creationId xmlns:p14="http://schemas.microsoft.com/office/powerpoint/2010/main" val="480000971"/>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AF26C6-FAA2-4949-B72F-CDC3EAC86BA7}"/>
              </a:ext>
            </a:extLst>
          </p:cNvPr>
          <p:cNvSpPr>
            <a:spLocks noGrp="1"/>
          </p:cNvSpPr>
          <p:nvPr>
            <p:ph type="title"/>
          </p:nvPr>
        </p:nvSpPr>
        <p:spPr/>
        <p:txBody>
          <a:bodyPr/>
          <a:lstStyle/>
          <a:p>
            <a:r>
              <a:rPr lang="en-IN" b="1" i="0" u="sng" dirty="0">
                <a:solidFill>
                  <a:srgbClr val="272930"/>
                </a:solidFill>
                <a:effectLst/>
                <a:latin typeface="Domine"/>
              </a:rPr>
              <a:t>1. Web</a:t>
            </a:r>
            <a:br>
              <a:rPr lang="en-IN" b="1" i="0" u="sng" dirty="0">
                <a:solidFill>
                  <a:srgbClr val="272930"/>
                </a:solidFill>
                <a:effectLst/>
                <a:latin typeface="Domine"/>
              </a:rPr>
            </a:br>
            <a:endParaRPr lang="en-IN" u="sng" dirty="0"/>
          </a:p>
        </p:txBody>
      </p:sp>
      <p:sp>
        <p:nvSpPr>
          <p:cNvPr id="3" name="Content Placeholder 2">
            <a:extLst>
              <a:ext uri="{FF2B5EF4-FFF2-40B4-BE49-F238E27FC236}">
                <a16:creationId xmlns:a16="http://schemas.microsoft.com/office/drawing/2014/main" id="{312BAD6F-019A-4D02-B35A-7FCF806B5D8F}"/>
              </a:ext>
            </a:extLst>
          </p:cNvPr>
          <p:cNvSpPr>
            <a:spLocks noGrp="1"/>
          </p:cNvSpPr>
          <p:nvPr>
            <p:ph idx="1"/>
          </p:nvPr>
        </p:nvSpPr>
        <p:spPr/>
        <p:txBody>
          <a:bodyPr/>
          <a:lstStyle/>
          <a:p>
            <a:r>
              <a:rPr lang="en-US" b="0" i="0" dirty="0">
                <a:solidFill>
                  <a:srgbClr val="000000"/>
                </a:solidFill>
                <a:effectLst/>
                <a:latin typeface="Domine"/>
              </a:rPr>
              <a:t>The deep central vertical plate is called as a web in plate girder. It separates the two flange plates by a required distance. </a:t>
            </a:r>
            <a:r>
              <a:rPr lang="en-US" dirty="0"/>
              <a:t>Web</a:t>
            </a:r>
            <a:r>
              <a:rPr lang="en-US" b="0" i="0" dirty="0">
                <a:solidFill>
                  <a:srgbClr val="000000"/>
                </a:solidFill>
                <a:effectLst/>
                <a:latin typeface="Domine"/>
              </a:rPr>
              <a:t> is responsible to resist shear developed in the plate girder.</a:t>
            </a:r>
          </a:p>
          <a:p>
            <a:endParaRPr lang="en-IN" dirty="0"/>
          </a:p>
        </p:txBody>
      </p:sp>
      <p:pic>
        <p:nvPicPr>
          <p:cNvPr id="4" name="Picture 3">
            <a:extLst>
              <a:ext uri="{FF2B5EF4-FFF2-40B4-BE49-F238E27FC236}">
                <a16:creationId xmlns:a16="http://schemas.microsoft.com/office/drawing/2014/main" id="{23525437-D8DD-423B-84B3-5839942BA362}"/>
              </a:ext>
            </a:extLst>
          </p:cNvPr>
          <p:cNvPicPr>
            <a:picLocks noChangeAspect="1"/>
          </p:cNvPicPr>
          <p:nvPr/>
        </p:nvPicPr>
        <p:blipFill>
          <a:blip r:embed="rId2"/>
          <a:stretch>
            <a:fillRect/>
          </a:stretch>
        </p:blipFill>
        <p:spPr>
          <a:xfrm>
            <a:off x="2352582" y="3106044"/>
            <a:ext cx="5575177" cy="3312511"/>
          </a:xfrm>
          <a:prstGeom prst="rect">
            <a:avLst/>
          </a:prstGeom>
        </p:spPr>
      </p:pic>
      <p:pic>
        <p:nvPicPr>
          <p:cNvPr id="5" name="Picture 4">
            <a:extLst>
              <a:ext uri="{FF2B5EF4-FFF2-40B4-BE49-F238E27FC236}">
                <a16:creationId xmlns:a16="http://schemas.microsoft.com/office/drawing/2014/main" id="{73B40014-B7CC-4C58-A989-FB3E3E7535BE}"/>
              </a:ext>
            </a:extLst>
          </p:cNvPr>
          <p:cNvPicPr>
            <a:picLocks noChangeAspect="1"/>
          </p:cNvPicPr>
          <p:nvPr/>
        </p:nvPicPr>
        <p:blipFill>
          <a:blip r:embed="rId3"/>
          <a:stretch>
            <a:fillRect/>
          </a:stretch>
        </p:blipFill>
        <p:spPr>
          <a:xfrm>
            <a:off x="10881246" y="0"/>
            <a:ext cx="1310754" cy="1066892"/>
          </a:xfrm>
          <a:prstGeom prst="rect">
            <a:avLst/>
          </a:prstGeom>
        </p:spPr>
      </p:pic>
    </p:spTree>
    <p:extLst>
      <p:ext uri="{BB962C8B-B14F-4D97-AF65-F5344CB8AC3E}">
        <p14:creationId xmlns:p14="http://schemas.microsoft.com/office/powerpoint/2010/main" val="2578853972"/>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20CEBA-EBF0-4848-BCDA-E53663C00D59}"/>
              </a:ext>
            </a:extLst>
          </p:cNvPr>
          <p:cNvSpPr>
            <a:spLocks noGrp="1"/>
          </p:cNvSpPr>
          <p:nvPr>
            <p:ph type="title"/>
          </p:nvPr>
        </p:nvSpPr>
        <p:spPr/>
        <p:txBody>
          <a:bodyPr/>
          <a:lstStyle/>
          <a:p>
            <a:r>
              <a:rPr lang="en-IN" b="1" i="0" u="sng" dirty="0">
                <a:solidFill>
                  <a:srgbClr val="272930"/>
                </a:solidFill>
                <a:effectLst/>
                <a:latin typeface="Domine"/>
              </a:rPr>
              <a:t>2. Flanges</a:t>
            </a:r>
            <a:br>
              <a:rPr lang="en-IN" b="1" i="0" u="sng" dirty="0">
                <a:solidFill>
                  <a:srgbClr val="272930"/>
                </a:solidFill>
                <a:effectLst/>
                <a:latin typeface="Domine"/>
              </a:rPr>
            </a:br>
            <a:endParaRPr lang="en-IN" u="sng" dirty="0"/>
          </a:p>
        </p:txBody>
      </p:sp>
      <p:sp>
        <p:nvSpPr>
          <p:cNvPr id="3" name="Content Placeholder 2">
            <a:extLst>
              <a:ext uri="{FF2B5EF4-FFF2-40B4-BE49-F238E27FC236}">
                <a16:creationId xmlns:a16="http://schemas.microsoft.com/office/drawing/2014/main" id="{6E316D65-BE0F-4942-B281-8A50DBD53AE9}"/>
              </a:ext>
            </a:extLst>
          </p:cNvPr>
          <p:cNvSpPr>
            <a:spLocks noGrp="1"/>
          </p:cNvSpPr>
          <p:nvPr>
            <p:ph idx="1"/>
          </p:nvPr>
        </p:nvSpPr>
        <p:spPr>
          <a:xfrm>
            <a:off x="838200" y="1464816"/>
            <a:ext cx="10515600" cy="4712147"/>
          </a:xfrm>
        </p:spPr>
        <p:txBody>
          <a:bodyPr/>
          <a:lstStyle/>
          <a:p>
            <a:r>
              <a:rPr lang="en-US" b="0" i="0" dirty="0">
                <a:solidFill>
                  <a:srgbClr val="000000"/>
                </a:solidFill>
                <a:effectLst/>
                <a:latin typeface="Domine"/>
              </a:rPr>
              <a:t>Flanges or flange plates are horizontal elements of plate girder which are provided at the top and bottom and they are separated by the </a:t>
            </a:r>
            <a:r>
              <a:rPr lang="en-US" dirty="0"/>
              <a:t>web</a:t>
            </a:r>
            <a:r>
              <a:rPr lang="en-US" b="0" i="0" dirty="0">
                <a:solidFill>
                  <a:srgbClr val="000000"/>
                </a:solidFill>
                <a:effectLst/>
                <a:latin typeface="Domine"/>
              </a:rPr>
              <a:t>.</a:t>
            </a:r>
          </a:p>
          <a:p>
            <a:r>
              <a:rPr lang="en-US" b="0" i="0" dirty="0">
                <a:solidFill>
                  <a:srgbClr val="000000"/>
                </a:solidFill>
                <a:effectLst/>
                <a:latin typeface="Domine"/>
              </a:rPr>
              <a:t>The main purpose of flange plates is to resist the bending moment acting on the girder.</a:t>
            </a:r>
            <a:endParaRPr lang="en-US" dirty="0">
              <a:solidFill>
                <a:srgbClr val="000000"/>
              </a:solidFill>
              <a:latin typeface="Domine"/>
            </a:endParaRPr>
          </a:p>
          <a:p>
            <a:r>
              <a:rPr lang="en-US" b="0" i="0" dirty="0">
                <a:solidFill>
                  <a:srgbClr val="000000"/>
                </a:solidFill>
                <a:effectLst/>
                <a:latin typeface="Domine"/>
              </a:rPr>
              <a:t>The top flange resists the bending moment by developing compression and the bottom flange resists the tensile force. They should be provided with a required width and thickness to offer good resistance against bending moment.</a:t>
            </a:r>
            <a:endParaRPr lang="en-IN" dirty="0"/>
          </a:p>
        </p:txBody>
      </p:sp>
      <p:pic>
        <p:nvPicPr>
          <p:cNvPr id="4" name="Picture 3">
            <a:extLst>
              <a:ext uri="{FF2B5EF4-FFF2-40B4-BE49-F238E27FC236}">
                <a16:creationId xmlns:a16="http://schemas.microsoft.com/office/drawing/2014/main" id="{50D1FC62-13AC-44EC-9063-6FEA8A8F396B}"/>
              </a:ext>
            </a:extLst>
          </p:cNvPr>
          <p:cNvPicPr>
            <a:picLocks noChangeAspect="1"/>
          </p:cNvPicPr>
          <p:nvPr/>
        </p:nvPicPr>
        <p:blipFill>
          <a:blip r:embed="rId2"/>
          <a:stretch>
            <a:fillRect/>
          </a:stretch>
        </p:blipFill>
        <p:spPr>
          <a:xfrm>
            <a:off x="10890124" y="0"/>
            <a:ext cx="1310754" cy="1066892"/>
          </a:xfrm>
          <a:prstGeom prst="rect">
            <a:avLst/>
          </a:prstGeom>
        </p:spPr>
      </p:pic>
    </p:spTree>
    <p:extLst>
      <p:ext uri="{BB962C8B-B14F-4D97-AF65-F5344CB8AC3E}">
        <p14:creationId xmlns:p14="http://schemas.microsoft.com/office/powerpoint/2010/main" val="15733408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30D3FA-C4C4-4635-9874-96F1F84E71F8}"/>
              </a:ext>
            </a:extLst>
          </p:cNvPr>
          <p:cNvSpPr>
            <a:spLocks noGrp="1"/>
          </p:cNvSpPr>
          <p:nvPr>
            <p:ph type="title"/>
          </p:nvPr>
        </p:nvSpPr>
        <p:spPr/>
        <p:txBody>
          <a:bodyPr/>
          <a:lstStyle/>
          <a:p>
            <a:r>
              <a:rPr lang="en-IN" u="sng" dirty="0">
                <a:solidFill>
                  <a:srgbClr val="FF0000"/>
                </a:solidFill>
              </a:rPr>
              <a:t>Load Factors</a:t>
            </a:r>
          </a:p>
        </p:txBody>
      </p:sp>
      <p:sp>
        <p:nvSpPr>
          <p:cNvPr id="3" name="Content Placeholder 2">
            <a:extLst>
              <a:ext uri="{FF2B5EF4-FFF2-40B4-BE49-F238E27FC236}">
                <a16:creationId xmlns:a16="http://schemas.microsoft.com/office/drawing/2014/main" id="{58BACB65-3526-493C-99BB-7AD1AF3397ED}"/>
              </a:ext>
            </a:extLst>
          </p:cNvPr>
          <p:cNvSpPr>
            <a:spLocks noGrp="1"/>
          </p:cNvSpPr>
          <p:nvPr>
            <p:ph idx="1"/>
          </p:nvPr>
        </p:nvSpPr>
        <p:spPr>
          <a:xfrm>
            <a:off x="847078" y="1825625"/>
            <a:ext cx="10515600" cy="4351338"/>
          </a:xfrm>
        </p:spPr>
        <p:txBody>
          <a:bodyPr/>
          <a:lstStyle/>
          <a:p>
            <a:pPr marL="0" indent="0">
              <a:buNone/>
            </a:pPr>
            <a:r>
              <a:rPr lang="en-US" dirty="0"/>
              <a:t>The values are based on extensive statistical studies </a:t>
            </a:r>
          </a:p>
          <a:p>
            <a:r>
              <a:rPr lang="en-US" dirty="0"/>
              <a:t> DL only 1.4D </a:t>
            </a:r>
          </a:p>
          <a:p>
            <a:r>
              <a:rPr lang="en-US" dirty="0"/>
              <a:t>DL+LL+SL (LL </a:t>
            </a:r>
            <a:r>
              <a:rPr lang="en-US" dirty="0" err="1"/>
              <a:t>domin</a:t>
            </a:r>
            <a:r>
              <a:rPr lang="en-US" dirty="0"/>
              <a:t>.) 1.2D+1.6L+0.5S </a:t>
            </a:r>
          </a:p>
          <a:p>
            <a:r>
              <a:rPr lang="en-US" dirty="0"/>
              <a:t> DL+LL+SL (SL </a:t>
            </a:r>
            <a:r>
              <a:rPr lang="en-US" dirty="0" err="1"/>
              <a:t>domin</a:t>
            </a:r>
            <a:r>
              <a:rPr lang="en-US" dirty="0"/>
              <a:t>.) 1.2D+0.5L+1.6S </a:t>
            </a:r>
          </a:p>
          <a:p>
            <a:r>
              <a:rPr lang="en-US" dirty="0"/>
              <a:t>In each combination, one of the effects is considered to be at its “lifetime” max value and the others at their “arbitrary point in time “ values.</a:t>
            </a:r>
            <a:endParaRPr lang="en-IN" dirty="0"/>
          </a:p>
        </p:txBody>
      </p:sp>
      <p:pic>
        <p:nvPicPr>
          <p:cNvPr id="4" name="Picture 3">
            <a:extLst>
              <a:ext uri="{FF2B5EF4-FFF2-40B4-BE49-F238E27FC236}">
                <a16:creationId xmlns:a16="http://schemas.microsoft.com/office/drawing/2014/main" id="{B6B960F6-7B3B-4242-8EA2-B414530D25AD}"/>
              </a:ext>
            </a:extLst>
          </p:cNvPr>
          <p:cNvPicPr>
            <a:picLocks noChangeAspect="1"/>
          </p:cNvPicPr>
          <p:nvPr/>
        </p:nvPicPr>
        <p:blipFill>
          <a:blip r:embed="rId2"/>
          <a:stretch>
            <a:fillRect/>
          </a:stretch>
        </p:blipFill>
        <p:spPr>
          <a:xfrm>
            <a:off x="10395751" y="0"/>
            <a:ext cx="1796249" cy="1461445"/>
          </a:xfrm>
          <a:prstGeom prst="rect">
            <a:avLst/>
          </a:prstGeom>
        </p:spPr>
      </p:pic>
    </p:spTree>
    <p:extLst>
      <p:ext uri="{BB962C8B-B14F-4D97-AF65-F5344CB8AC3E}">
        <p14:creationId xmlns:p14="http://schemas.microsoft.com/office/powerpoint/2010/main" val="862086011"/>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8697FA-1744-4A3B-ABA0-CFCEF152F0DA}"/>
              </a:ext>
            </a:extLst>
          </p:cNvPr>
          <p:cNvSpPr>
            <a:spLocks noGrp="1"/>
          </p:cNvSpPr>
          <p:nvPr>
            <p:ph type="title"/>
          </p:nvPr>
        </p:nvSpPr>
        <p:spPr>
          <a:xfrm>
            <a:off x="838200" y="338492"/>
            <a:ext cx="10515600" cy="1325563"/>
          </a:xfrm>
        </p:spPr>
        <p:txBody>
          <a:bodyPr/>
          <a:lstStyle/>
          <a:p>
            <a:r>
              <a:rPr lang="en-IN" b="1" i="0" u="sng" dirty="0">
                <a:solidFill>
                  <a:srgbClr val="272930"/>
                </a:solidFill>
                <a:effectLst/>
                <a:latin typeface="Domine"/>
              </a:rPr>
              <a:t>3. Stiffeners</a:t>
            </a:r>
            <a:br>
              <a:rPr lang="en-IN" b="1" i="0" u="sng" dirty="0">
                <a:solidFill>
                  <a:srgbClr val="272930"/>
                </a:solidFill>
                <a:effectLst/>
                <a:latin typeface="Domine"/>
              </a:rPr>
            </a:br>
            <a:endParaRPr lang="en-IN" u="sng" dirty="0"/>
          </a:p>
        </p:txBody>
      </p:sp>
      <p:sp>
        <p:nvSpPr>
          <p:cNvPr id="3" name="Content Placeholder 2">
            <a:extLst>
              <a:ext uri="{FF2B5EF4-FFF2-40B4-BE49-F238E27FC236}">
                <a16:creationId xmlns:a16="http://schemas.microsoft.com/office/drawing/2014/main" id="{CA780F08-70C1-4CB7-B06C-ACADC225294F}"/>
              </a:ext>
            </a:extLst>
          </p:cNvPr>
          <p:cNvSpPr>
            <a:spLocks noGrp="1"/>
          </p:cNvSpPr>
          <p:nvPr>
            <p:ph idx="1"/>
          </p:nvPr>
        </p:nvSpPr>
        <p:spPr>
          <a:xfrm>
            <a:off x="838200" y="1544715"/>
            <a:ext cx="10515600" cy="4632248"/>
          </a:xfrm>
        </p:spPr>
        <p:txBody>
          <a:bodyPr/>
          <a:lstStyle/>
          <a:p>
            <a:pPr algn="l"/>
            <a:r>
              <a:rPr lang="en-US" b="0" i="0" dirty="0">
                <a:solidFill>
                  <a:srgbClr val="000000"/>
                </a:solidFill>
                <a:effectLst/>
                <a:latin typeface="Domine"/>
              </a:rPr>
              <a:t>Stiffeners are classified into two types :</a:t>
            </a:r>
          </a:p>
          <a:p>
            <a:pPr algn="l">
              <a:buFont typeface="+mj-lt"/>
              <a:buAutoNum type="arabicPeriod"/>
            </a:pPr>
            <a:r>
              <a:rPr lang="en-US" b="0" i="0" dirty="0">
                <a:solidFill>
                  <a:srgbClr val="272930"/>
                </a:solidFill>
                <a:effectLst/>
                <a:latin typeface="Domine"/>
              </a:rPr>
              <a:t>Vertical Stiffeners</a:t>
            </a:r>
          </a:p>
          <a:p>
            <a:pPr algn="l">
              <a:buFont typeface="+mj-lt"/>
              <a:buAutoNum type="arabicPeriod"/>
            </a:pPr>
            <a:r>
              <a:rPr lang="en-US" b="0" i="0" dirty="0">
                <a:solidFill>
                  <a:srgbClr val="272930"/>
                </a:solidFill>
                <a:effectLst/>
                <a:latin typeface="Domine"/>
              </a:rPr>
              <a:t>Horizontal Stiffeners</a:t>
            </a:r>
          </a:p>
          <a:p>
            <a:endParaRPr lang="en-IN" dirty="0"/>
          </a:p>
        </p:txBody>
      </p:sp>
      <p:pic>
        <p:nvPicPr>
          <p:cNvPr id="4" name="Picture 3">
            <a:extLst>
              <a:ext uri="{FF2B5EF4-FFF2-40B4-BE49-F238E27FC236}">
                <a16:creationId xmlns:a16="http://schemas.microsoft.com/office/drawing/2014/main" id="{06CDACBE-DF49-46A8-BC13-B160C2E7C05F}"/>
              </a:ext>
            </a:extLst>
          </p:cNvPr>
          <p:cNvPicPr>
            <a:picLocks noChangeAspect="1"/>
          </p:cNvPicPr>
          <p:nvPr/>
        </p:nvPicPr>
        <p:blipFill>
          <a:blip r:embed="rId2"/>
          <a:stretch>
            <a:fillRect/>
          </a:stretch>
        </p:blipFill>
        <p:spPr>
          <a:xfrm>
            <a:off x="4864514" y="2392509"/>
            <a:ext cx="4185161" cy="3784454"/>
          </a:xfrm>
          <a:prstGeom prst="rect">
            <a:avLst/>
          </a:prstGeom>
        </p:spPr>
      </p:pic>
      <p:pic>
        <p:nvPicPr>
          <p:cNvPr id="5" name="Picture 4">
            <a:extLst>
              <a:ext uri="{FF2B5EF4-FFF2-40B4-BE49-F238E27FC236}">
                <a16:creationId xmlns:a16="http://schemas.microsoft.com/office/drawing/2014/main" id="{ABF0193E-54D6-4FBF-8FE2-9C58C7C67541}"/>
              </a:ext>
            </a:extLst>
          </p:cNvPr>
          <p:cNvPicPr>
            <a:picLocks noChangeAspect="1"/>
          </p:cNvPicPr>
          <p:nvPr/>
        </p:nvPicPr>
        <p:blipFill>
          <a:blip r:embed="rId3"/>
          <a:stretch>
            <a:fillRect/>
          </a:stretch>
        </p:blipFill>
        <p:spPr>
          <a:xfrm>
            <a:off x="10881246" y="0"/>
            <a:ext cx="1310754" cy="1066892"/>
          </a:xfrm>
          <a:prstGeom prst="rect">
            <a:avLst/>
          </a:prstGeom>
        </p:spPr>
      </p:pic>
    </p:spTree>
    <p:extLst>
      <p:ext uri="{BB962C8B-B14F-4D97-AF65-F5344CB8AC3E}">
        <p14:creationId xmlns:p14="http://schemas.microsoft.com/office/powerpoint/2010/main" val="1319242211"/>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9E03C8-D0E9-48CC-B354-2CAA27D3194A}"/>
              </a:ext>
            </a:extLst>
          </p:cNvPr>
          <p:cNvSpPr>
            <a:spLocks noGrp="1"/>
          </p:cNvSpPr>
          <p:nvPr>
            <p:ph type="title"/>
          </p:nvPr>
        </p:nvSpPr>
        <p:spPr/>
        <p:txBody>
          <a:bodyPr/>
          <a:lstStyle/>
          <a:p>
            <a:r>
              <a:rPr lang="en-IN" b="1" i="0" u="sng" dirty="0">
                <a:solidFill>
                  <a:srgbClr val="000000"/>
                </a:solidFill>
                <a:effectLst/>
                <a:latin typeface="Domine"/>
              </a:rPr>
              <a:t>Vertical Stiffeners</a:t>
            </a:r>
            <a:endParaRPr lang="en-IN" u="sng" dirty="0"/>
          </a:p>
        </p:txBody>
      </p:sp>
      <p:sp>
        <p:nvSpPr>
          <p:cNvPr id="3" name="Content Placeholder 2">
            <a:extLst>
              <a:ext uri="{FF2B5EF4-FFF2-40B4-BE49-F238E27FC236}">
                <a16:creationId xmlns:a16="http://schemas.microsoft.com/office/drawing/2014/main" id="{D7101C16-9A70-448E-8985-B04412E8B435}"/>
              </a:ext>
            </a:extLst>
          </p:cNvPr>
          <p:cNvSpPr>
            <a:spLocks noGrp="1"/>
          </p:cNvSpPr>
          <p:nvPr>
            <p:ph idx="1"/>
          </p:nvPr>
        </p:nvSpPr>
        <p:spPr>
          <a:xfrm>
            <a:off x="838200" y="1376039"/>
            <a:ext cx="10515600" cy="5116836"/>
          </a:xfrm>
        </p:spPr>
        <p:txBody>
          <a:bodyPr>
            <a:normAutofit/>
          </a:bodyPr>
          <a:lstStyle/>
          <a:p>
            <a:r>
              <a:rPr lang="en-US" sz="2000" b="0" i="0" dirty="0">
                <a:solidFill>
                  <a:srgbClr val="000000"/>
                </a:solidFill>
                <a:effectLst/>
                <a:latin typeface="Domine"/>
              </a:rPr>
              <a:t>Vertical stiffeners are provided at right angles to the flanges and they are also called as transverse stiffeners.</a:t>
            </a:r>
          </a:p>
          <a:p>
            <a:r>
              <a:rPr lang="en-US" sz="2000" b="0" i="0" dirty="0">
                <a:solidFill>
                  <a:srgbClr val="000000"/>
                </a:solidFill>
                <a:effectLst/>
                <a:latin typeface="Domine"/>
              </a:rPr>
              <a:t>These are again classified into two types namely end stiffeners and intermediate stiffeners based on their position in the plate girder.</a:t>
            </a:r>
          </a:p>
          <a:p>
            <a:r>
              <a:rPr lang="en-US" sz="2000" b="0" i="0" dirty="0">
                <a:solidFill>
                  <a:srgbClr val="000000"/>
                </a:solidFill>
                <a:effectLst/>
                <a:latin typeface="Domine"/>
              </a:rPr>
              <a:t>End stiffeners are provided at both the ends of the girder. They receive the load from the beam and transfer it to the support. End stiffeners are also called as bearing stiffeners.</a:t>
            </a:r>
          </a:p>
          <a:p>
            <a:r>
              <a:rPr lang="en-US" sz="2000" b="0" i="0" dirty="0">
                <a:solidFill>
                  <a:srgbClr val="000000"/>
                </a:solidFill>
                <a:effectLst/>
                <a:latin typeface="Domine"/>
              </a:rPr>
              <a:t>Intermediate stiffeners are required when there are concentrated loads acting on the plate girder. When the thickness of the web is very less (less than 1/85</a:t>
            </a:r>
            <a:r>
              <a:rPr lang="en-US" sz="2000" b="0" i="0" baseline="30000" dirty="0">
                <a:solidFill>
                  <a:srgbClr val="000000"/>
                </a:solidFill>
                <a:effectLst/>
                <a:latin typeface="Domine"/>
              </a:rPr>
              <a:t>th</a:t>
            </a:r>
            <a:r>
              <a:rPr lang="en-US" sz="2000" b="0" i="0" dirty="0">
                <a:solidFill>
                  <a:srgbClr val="000000"/>
                </a:solidFill>
                <a:effectLst/>
                <a:latin typeface="Domine"/>
              </a:rPr>
              <a:t> of the depth of the web), then the web may buckle due to shear. intermediate stiffeners are provided in order to improve the buckling strength of the web.</a:t>
            </a:r>
            <a:endParaRPr lang="en-US" sz="2000" dirty="0">
              <a:solidFill>
                <a:srgbClr val="000000"/>
              </a:solidFill>
              <a:latin typeface="Domine"/>
            </a:endParaRPr>
          </a:p>
          <a:p>
            <a:endParaRPr lang="en-IN" sz="2000" dirty="0"/>
          </a:p>
        </p:txBody>
      </p:sp>
      <p:pic>
        <p:nvPicPr>
          <p:cNvPr id="4" name="Picture 3">
            <a:extLst>
              <a:ext uri="{FF2B5EF4-FFF2-40B4-BE49-F238E27FC236}">
                <a16:creationId xmlns:a16="http://schemas.microsoft.com/office/drawing/2014/main" id="{C0F69DD0-CF69-4F15-BB19-534ADFC1D6C7}"/>
              </a:ext>
            </a:extLst>
          </p:cNvPr>
          <p:cNvPicPr>
            <a:picLocks noChangeAspect="1"/>
          </p:cNvPicPr>
          <p:nvPr/>
        </p:nvPicPr>
        <p:blipFill>
          <a:blip r:embed="rId2"/>
          <a:stretch>
            <a:fillRect/>
          </a:stretch>
        </p:blipFill>
        <p:spPr>
          <a:xfrm>
            <a:off x="4463850" y="4324281"/>
            <a:ext cx="3623668" cy="2315360"/>
          </a:xfrm>
          <a:prstGeom prst="rect">
            <a:avLst/>
          </a:prstGeom>
        </p:spPr>
      </p:pic>
      <p:pic>
        <p:nvPicPr>
          <p:cNvPr id="5" name="Picture 4">
            <a:extLst>
              <a:ext uri="{FF2B5EF4-FFF2-40B4-BE49-F238E27FC236}">
                <a16:creationId xmlns:a16="http://schemas.microsoft.com/office/drawing/2014/main" id="{DC22866E-F6CD-4F6D-AAD4-0FF523E71B27}"/>
              </a:ext>
            </a:extLst>
          </p:cNvPr>
          <p:cNvPicPr>
            <a:picLocks noChangeAspect="1"/>
          </p:cNvPicPr>
          <p:nvPr/>
        </p:nvPicPr>
        <p:blipFill>
          <a:blip r:embed="rId3"/>
          <a:stretch>
            <a:fillRect/>
          </a:stretch>
        </p:blipFill>
        <p:spPr>
          <a:xfrm>
            <a:off x="10881246" y="0"/>
            <a:ext cx="1310754" cy="1066892"/>
          </a:xfrm>
          <a:prstGeom prst="rect">
            <a:avLst/>
          </a:prstGeom>
        </p:spPr>
      </p:pic>
    </p:spTree>
    <p:extLst>
      <p:ext uri="{BB962C8B-B14F-4D97-AF65-F5344CB8AC3E}">
        <p14:creationId xmlns:p14="http://schemas.microsoft.com/office/powerpoint/2010/main" val="2803034653"/>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689335-5B82-4DAE-BCB0-BB19A6D123E2}"/>
              </a:ext>
            </a:extLst>
          </p:cNvPr>
          <p:cNvSpPr>
            <a:spLocks noGrp="1"/>
          </p:cNvSpPr>
          <p:nvPr>
            <p:ph type="title"/>
          </p:nvPr>
        </p:nvSpPr>
        <p:spPr>
          <a:xfrm>
            <a:off x="523783" y="125428"/>
            <a:ext cx="10515600" cy="1325563"/>
          </a:xfrm>
        </p:spPr>
        <p:txBody>
          <a:bodyPr/>
          <a:lstStyle/>
          <a:p>
            <a:r>
              <a:rPr lang="en-IN" b="1" i="0" u="sng" dirty="0">
                <a:solidFill>
                  <a:srgbClr val="000000"/>
                </a:solidFill>
                <a:effectLst/>
                <a:latin typeface="Domine"/>
              </a:rPr>
              <a:t>Horizontal Stiffeners</a:t>
            </a:r>
            <a:endParaRPr lang="en-IN" u="sng" dirty="0"/>
          </a:p>
        </p:txBody>
      </p:sp>
      <p:sp>
        <p:nvSpPr>
          <p:cNvPr id="3" name="Content Placeholder 2">
            <a:extLst>
              <a:ext uri="{FF2B5EF4-FFF2-40B4-BE49-F238E27FC236}">
                <a16:creationId xmlns:a16="http://schemas.microsoft.com/office/drawing/2014/main" id="{E5ECC348-68DA-4180-B40B-1219950FC6D8}"/>
              </a:ext>
            </a:extLst>
          </p:cNvPr>
          <p:cNvSpPr>
            <a:spLocks noGrp="1"/>
          </p:cNvSpPr>
          <p:nvPr>
            <p:ph sz="half" idx="1"/>
          </p:nvPr>
        </p:nvSpPr>
        <p:spPr>
          <a:xfrm>
            <a:off x="4154751" y="1450991"/>
            <a:ext cx="7921562" cy="4351338"/>
          </a:xfrm>
        </p:spPr>
        <p:txBody>
          <a:bodyPr>
            <a:normAutofit fontScale="85000" lnSpcReduction="10000"/>
          </a:bodyPr>
          <a:lstStyle/>
          <a:p>
            <a:r>
              <a:rPr lang="en-US" b="0" i="0" dirty="0">
                <a:solidFill>
                  <a:srgbClr val="000000"/>
                </a:solidFill>
                <a:effectLst/>
                <a:latin typeface="Domine"/>
              </a:rPr>
              <a:t>Horizontal stiffeners are provided in parallel to the flange plates. They are also called as longitudinal stiffeners. </a:t>
            </a:r>
          </a:p>
          <a:p>
            <a:r>
              <a:rPr lang="en-US" b="0" i="0" dirty="0">
                <a:solidFill>
                  <a:srgbClr val="000000"/>
                </a:solidFill>
                <a:effectLst/>
                <a:latin typeface="Domine"/>
              </a:rPr>
              <a:t>These stiffeners will improve the buckling strength of the </a:t>
            </a:r>
            <a:r>
              <a:rPr lang="en-US" dirty="0"/>
              <a:t>web</a:t>
            </a:r>
            <a:r>
              <a:rPr lang="en-US" b="0" i="0" dirty="0">
                <a:solidFill>
                  <a:srgbClr val="000000"/>
                </a:solidFill>
                <a:effectLst/>
                <a:latin typeface="Domine"/>
              </a:rPr>
              <a:t> portion. Horizontal stiffeners are either continuous or discontinuous.</a:t>
            </a:r>
            <a:endParaRPr lang="en-US" dirty="0">
              <a:solidFill>
                <a:srgbClr val="000000"/>
              </a:solidFill>
              <a:latin typeface="Domine"/>
            </a:endParaRPr>
          </a:p>
          <a:p>
            <a:r>
              <a:rPr lang="en-US" b="0" i="0" dirty="0">
                <a:solidFill>
                  <a:srgbClr val="000000"/>
                </a:solidFill>
                <a:effectLst/>
                <a:latin typeface="Domine"/>
              </a:rPr>
              <a:t>Continuous horizontal stiffeners connect all the traverse stiffeners and also take load coming from the flange and web portions.</a:t>
            </a:r>
          </a:p>
          <a:p>
            <a:r>
              <a:rPr lang="en-US" b="0" i="0" dirty="0">
                <a:solidFill>
                  <a:srgbClr val="000000"/>
                </a:solidFill>
                <a:effectLst/>
                <a:latin typeface="Domine"/>
              </a:rPr>
              <a:t>Discontinuous horizontal stiffeners are provided between the traverse stiffeners without touching them. </a:t>
            </a:r>
          </a:p>
          <a:p>
            <a:r>
              <a:rPr lang="en-US" b="0" i="0" dirty="0">
                <a:solidFill>
                  <a:srgbClr val="000000"/>
                </a:solidFill>
                <a:effectLst/>
                <a:latin typeface="Domine"/>
              </a:rPr>
              <a:t>They do not take any load coming from the flange or web portion, they just provide buckling resistance to the web.</a:t>
            </a:r>
            <a:endParaRPr lang="en-IN" dirty="0"/>
          </a:p>
        </p:txBody>
      </p:sp>
      <p:pic>
        <p:nvPicPr>
          <p:cNvPr id="5" name="Content Placeholder 4">
            <a:extLst>
              <a:ext uri="{FF2B5EF4-FFF2-40B4-BE49-F238E27FC236}">
                <a16:creationId xmlns:a16="http://schemas.microsoft.com/office/drawing/2014/main" id="{40AFAD13-1882-41C5-A84F-E86D67793D83}"/>
              </a:ext>
            </a:extLst>
          </p:cNvPr>
          <p:cNvPicPr>
            <a:picLocks noGrp="1" noChangeAspect="1"/>
          </p:cNvPicPr>
          <p:nvPr>
            <p:ph sz="half" idx="2"/>
          </p:nvPr>
        </p:nvPicPr>
        <p:blipFill>
          <a:blip r:embed="rId2"/>
          <a:stretch>
            <a:fillRect/>
          </a:stretch>
        </p:blipFill>
        <p:spPr>
          <a:xfrm>
            <a:off x="115688" y="1450991"/>
            <a:ext cx="3714750" cy="4351338"/>
          </a:xfrm>
          <a:prstGeom prst="rect">
            <a:avLst/>
          </a:prstGeom>
        </p:spPr>
      </p:pic>
      <p:pic>
        <p:nvPicPr>
          <p:cNvPr id="6" name="Picture 5">
            <a:extLst>
              <a:ext uri="{FF2B5EF4-FFF2-40B4-BE49-F238E27FC236}">
                <a16:creationId xmlns:a16="http://schemas.microsoft.com/office/drawing/2014/main" id="{BA15723E-1DC1-414D-87D5-C8F875DBDD46}"/>
              </a:ext>
            </a:extLst>
          </p:cNvPr>
          <p:cNvPicPr>
            <a:picLocks noChangeAspect="1"/>
          </p:cNvPicPr>
          <p:nvPr/>
        </p:nvPicPr>
        <p:blipFill>
          <a:blip r:embed="rId3"/>
          <a:stretch>
            <a:fillRect/>
          </a:stretch>
        </p:blipFill>
        <p:spPr>
          <a:xfrm>
            <a:off x="10881246" y="0"/>
            <a:ext cx="1310754" cy="1066892"/>
          </a:xfrm>
          <a:prstGeom prst="rect">
            <a:avLst/>
          </a:prstGeom>
        </p:spPr>
      </p:pic>
    </p:spTree>
    <p:extLst>
      <p:ext uri="{BB962C8B-B14F-4D97-AF65-F5344CB8AC3E}">
        <p14:creationId xmlns:p14="http://schemas.microsoft.com/office/powerpoint/2010/main" val="4096145089"/>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335D68-5A75-4A7D-BBB6-DAD8B0DDEB12}"/>
              </a:ext>
            </a:extLst>
          </p:cNvPr>
          <p:cNvSpPr>
            <a:spLocks noGrp="1"/>
          </p:cNvSpPr>
          <p:nvPr>
            <p:ph type="title"/>
          </p:nvPr>
        </p:nvSpPr>
        <p:spPr/>
        <p:txBody>
          <a:bodyPr>
            <a:normAutofit fontScale="90000"/>
          </a:bodyPr>
          <a:lstStyle/>
          <a:p>
            <a:r>
              <a:rPr lang="en-US" b="1" u="sng" dirty="0"/>
              <a:t>Design components of eccentric &amp; moment connection</a:t>
            </a:r>
            <a:br>
              <a:rPr lang="en-US" b="1" u="sng" dirty="0"/>
            </a:br>
            <a:endParaRPr lang="en-IN" b="1" u="sng" dirty="0"/>
          </a:p>
        </p:txBody>
      </p:sp>
      <p:sp>
        <p:nvSpPr>
          <p:cNvPr id="3" name="Content Placeholder 2">
            <a:extLst>
              <a:ext uri="{FF2B5EF4-FFF2-40B4-BE49-F238E27FC236}">
                <a16:creationId xmlns:a16="http://schemas.microsoft.com/office/drawing/2014/main" id="{C06C8F00-BDBE-48BB-8D41-48378D74C209}"/>
              </a:ext>
            </a:extLst>
          </p:cNvPr>
          <p:cNvSpPr>
            <a:spLocks noGrp="1"/>
          </p:cNvSpPr>
          <p:nvPr>
            <p:ph idx="1"/>
          </p:nvPr>
        </p:nvSpPr>
        <p:spPr>
          <a:xfrm>
            <a:off x="838200" y="1420427"/>
            <a:ext cx="10515600" cy="4756536"/>
          </a:xfrm>
        </p:spPr>
        <p:txBody>
          <a:bodyPr>
            <a:normAutofit/>
          </a:bodyPr>
          <a:lstStyle/>
          <a:p>
            <a:pPr algn="l" fontAlgn="base"/>
            <a:r>
              <a:rPr lang="en-US" sz="2000" b="0" i="0" dirty="0">
                <a:effectLst/>
                <a:latin typeface="Arial" panose="020B0604020202020204" pitchFamily="34" charset="0"/>
              </a:rPr>
              <a:t>Moment resisting connections are used in </a:t>
            </a:r>
            <a:r>
              <a:rPr lang="en-US" sz="2000" dirty="0">
                <a:latin typeface="Arial" panose="020B0604020202020204" pitchFamily="34" charset="0"/>
              </a:rPr>
              <a:t>multi- </a:t>
            </a:r>
            <a:r>
              <a:rPr lang="en-US" sz="2000" dirty="0" err="1">
                <a:latin typeface="Arial" panose="020B0604020202020204" pitchFamily="34" charset="0"/>
              </a:rPr>
              <a:t>storey</a:t>
            </a:r>
            <a:r>
              <a:rPr lang="en-US" sz="2000" dirty="0">
                <a:latin typeface="Arial" panose="020B0604020202020204" pitchFamily="34" charset="0"/>
              </a:rPr>
              <a:t> un-braced buildings </a:t>
            </a:r>
            <a:r>
              <a:rPr lang="en-US" sz="2000" b="0" i="0" dirty="0">
                <a:effectLst/>
                <a:latin typeface="Arial" panose="020B0604020202020204" pitchFamily="34" charset="0"/>
              </a:rPr>
              <a:t>and in </a:t>
            </a:r>
            <a:r>
              <a:rPr lang="en-US" sz="2000" dirty="0">
                <a:latin typeface="Arial" panose="020B0604020202020204" pitchFamily="34" charset="0"/>
              </a:rPr>
              <a:t>single-</a:t>
            </a:r>
            <a:r>
              <a:rPr lang="en-US" sz="2000" dirty="0" err="1">
                <a:latin typeface="Arial" panose="020B0604020202020204" pitchFamily="34" charset="0"/>
              </a:rPr>
              <a:t>storey</a:t>
            </a:r>
            <a:r>
              <a:rPr lang="en-US" sz="2000" dirty="0">
                <a:latin typeface="Arial" panose="020B0604020202020204" pitchFamily="34" charset="0"/>
              </a:rPr>
              <a:t> portal frame buildings</a:t>
            </a:r>
            <a:r>
              <a:rPr lang="en-US" sz="2000" b="0" i="0" dirty="0">
                <a:effectLst/>
                <a:latin typeface="Arial" panose="020B0604020202020204" pitchFamily="34" charset="0"/>
              </a:rPr>
              <a:t>. Connections in multi- </a:t>
            </a:r>
            <a:r>
              <a:rPr lang="en-US" sz="2000" b="0" i="0" dirty="0" err="1">
                <a:effectLst/>
                <a:latin typeface="Arial" panose="020B0604020202020204" pitchFamily="34" charset="0"/>
              </a:rPr>
              <a:t>storey</a:t>
            </a:r>
            <a:r>
              <a:rPr lang="en-US" sz="2000" b="0" i="0" dirty="0">
                <a:effectLst/>
                <a:latin typeface="Arial" panose="020B0604020202020204" pitchFamily="34" charset="0"/>
              </a:rPr>
              <a:t> frames are most likely to be bolted, full depth end plate connections or extended end plate connections. Where a deeper connection is required to provide a larger lever-arm for the bolts, a hunched connection can be used. However, as extra </a:t>
            </a:r>
            <a:r>
              <a:rPr lang="en-US" sz="2000" dirty="0">
                <a:latin typeface="Arial" panose="020B0604020202020204" pitchFamily="34" charset="0"/>
              </a:rPr>
              <a:t>fabrication </a:t>
            </a:r>
            <a:r>
              <a:rPr lang="en-US" sz="2000" b="0" i="0" dirty="0">
                <a:effectLst/>
                <a:latin typeface="Arial" panose="020B0604020202020204" pitchFamily="34" charset="0"/>
              </a:rPr>
              <a:t>will result, this situation should be avoided if possible.</a:t>
            </a:r>
          </a:p>
          <a:p>
            <a:pPr algn="l" fontAlgn="base"/>
            <a:r>
              <a:rPr lang="en-US" sz="2000" b="0" i="0" dirty="0">
                <a:effectLst/>
                <a:latin typeface="Arial" panose="020B0604020202020204" pitchFamily="34" charset="0"/>
              </a:rPr>
              <a:t>For </a:t>
            </a:r>
            <a:r>
              <a:rPr lang="en-US" sz="2000" dirty="0">
                <a:latin typeface="Arial" panose="020B0604020202020204" pitchFamily="34" charset="0"/>
              </a:rPr>
              <a:t>portal frame</a:t>
            </a:r>
            <a:r>
              <a:rPr lang="en-US" sz="2000" b="0" i="0" dirty="0">
                <a:effectLst/>
                <a:latin typeface="Arial" panose="020B0604020202020204" pitchFamily="34" charset="0"/>
              </a:rPr>
              <a:t> structures, hunched moment resisting connections at the eaves and apex of a frame are almost always used, as in addition to providing increased connection resistances, the haunch increases the resistance of the rafter.</a:t>
            </a:r>
          </a:p>
          <a:p>
            <a:pPr algn="l" fontAlgn="base"/>
            <a:r>
              <a:rPr lang="en-US" sz="2400" dirty="0"/>
              <a:t>Moment connections are designed to transfer bending moments, shear forces and sometimes normal forces.</a:t>
            </a:r>
            <a:endParaRPr lang="en-US" sz="2400" b="0" i="0" dirty="0">
              <a:effectLst/>
              <a:latin typeface="Arial" panose="020B0604020202020204" pitchFamily="34" charset="0"/>
            </a:endParaRPr>
          </a:p>
          <a:p>
            <a:pPr algn="l" fontAlgn="base"/>
            <a:r>
              <a:rPr lang="en-US" sz="2400" b="0" i="0" dirty="0">
                <a:effectLst/>
                <a:latin typeface="Arial" panose="020B0604020202020204" pitchFamily="34" charset="0"/>
              </a:rPr>
              <a:t>The most commonly used moment resisting connections are </a:t>
            </a:r>
            <a:r>
              <a:rPr lang="en-US" sz="2400" dirty="0">
                <a:latin typeface="Arial" panose="020B0604020202020204" pitchFamily="34" charset="0"/>
              </a:rPr>
              <a:t>bolted end plate </a:t>
            </a:r>
            <a:r>
              <a:rPr lang="en-US" sz="2000" dirty="0">
                <a:latin typeface="Arial" panose="020B0604020202020204" pitchFamily="34" charset="0"/>
              </a:rPr>
              <a:t>beam-to-column connections</a:t>
            </a:r>
            <a:r>
              <a:rPr lang="en-US" sz="2000" b="0" i="0" dirty="0">
                <a:effectLst/>
                <a:latin typeface="Arial" panose="020B0604020202020204" pitchFamily="34" charset="0"/>
              </a:rPr>
              <a:t>; these are shown in the figure below.</a:t>
            </a:r>
          </a:p>
          <a:p>
            <a:endParaRPr lang="en-IN" sz="2000" dirty="0"/>
          </a:p>
        </p:txBody>
      </p:sp>
      <p:pic>
        <p:nvPicPr>
          <p:cNvPr id="4" name="Picture 3">
            <a:extLst>
              <a:ext uri="{FF2B5EF4-FFF2-40B4-BE49-F238E27FC236}">
                <a16:creationId xmlns:a16="http://schemas.microsoft.com/office/drawing/2014/main" id="{2C16B1F5-56C8-4242-98D5-AB10C5229652}"/>
              </a:ext>
            </a:extLst>
          </p:cNvPr>
          <p:cNvPicPr>
            <a:picLocks noChangeAspect="1"/>
          </p:cNvPicPr>
          <p:nvPr/>
        </p:nvPicPr>
        <p:blipFill>
          <a:blip r:embed="rId2"/>
          <a:stretch>
            <a:fillRect/>
          </a:stretch>
        </p:blipFill>
        <p:spPr>
          <a:xfrm>
            <a:off x="10881246" y="0"/>
            <a:ext cx="1310754" cy="1066892"/>
          </a:xfrm>
          <a:prstGeom prst="rect">
            <a:avLst/>
          </a:prstGeom>
        </p:spPr>
      </p:pic>
    </p:spTree>
    <p:extLst>
      <p:ext uri="{BB962C8B-B14F-4D97-AF65-F5344CB8AC3E}">
        <p14:creationId xmlns:p14="http://schemas.microsoft.com/office/powerpoint/2010/main" val="899804947"/>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8A0FF7F-53F4-4E7D-95FA-1E61296BD96B}"/>
              </a:ext>
            </a:extLst>
          </p:cNvPr>
          <p:cNvPicPr>
            <a:picLocks noChangeAspect="1"/>
          </p:cNvPicPr>
          <p:nvPr/>
        </p:nvPicPr>
        <p:blipFill>
          <a:blip r:embed="rId2"/>
          <a:stretch>
            <a:fillRect/>
          </a:stretch>
        </p:blipFill>
        <p:spPr>
          <a:xfrm>
            <a:off x="448977" y="1016558"/>
            <a:ext cx="2941423" cy="1670521"/>
          </a:xfrm>
          <a:prstGeom prst="rect">
            <a:avLst/>
          </a:prstGeom>
        </p:spPr>
      </p:pic>
      <p:pic>
        <p:nvPicPr>
          <p:cNvPr id="5" name="Picture 4">
            <a:extLst>
              <a:ext uri="{FF2B5EF4-FFF2-40B4-BE49-F238E27FC236}">
                <a16:creationId xmlns:a16="http://schemas.microsoft.com/office/drawing/2014/main" id="{95EE0E47-4571-4600-8A8A-EA669C357BC5}"/>
              </a:ext>
            </a:extLst>
          </p:cNvPr>
          <p:cNvPicPr>
            <a:picLocks noChangeAspect="1"/>
          </p:cNvPicPr>
          <p:nvPr/>
        </p:nvPicPr>
        <p:blipFill>
          <a:blip r:embed="rId3"/>
          <a:stretch>
            <a:fillRect/>
          </a:stretch>
        </p:blipFill>
        <p:spPr>
          <a:xfrm>
            <a:off x="6096000" y="1021631"/>
            <a:ext cx="2660343" cy="1670521"/>
          </a:xfrm>
          <a:prstGeom prst="rect">
            <a:avLst/>
          </a:prstGeom>
        </p:spPr>
      </p:pic>
      <p:pic>
        <p:nvPicPr>
          <p:cNvPr id="6" name="Picture 5">
            <a:extLst>
              <a:ext uri="{FF2B5EF4-FFF2-40B4-BE49-F238E27FC236}">
                <a16:creationId xmlns:a16="http://schemas.microsoft.com/office/drawing/2014/main" id="{CA1B3107-21CF-4538-BCFB-EA4B7A373131}"/>
              </a:ext>
            </a:extLst>
          </p:cNvPr>
          <p:cNvPicPr>
            <a:picLocks noChangeAspect="1"/>
          </p:cNvPicPr>
          <p:nvPr/>
        </p:nvPicPr>
        <p:blipFill>
          <a:blip r:embed="rId4"/>
          <a:stretch>
            <a:fillRect/>
          </a:stretch>
        </p:blipFill>
        <p:spPr>
          <a:xfrm>
            <a:off x="494236" y="3606554"/>
            <a:ext cx="2941423" cy="2144512"/>
          </a:xfrm>
          <a:prstGeom prst="rect">
            <a:avLst/>
          </a:prstGeom>
        </p:spPr>
      </p:pic>
      <p:pic>
        <p:nvPicPr>
          <p:cNvPr id="7" name="Picture 6">
            <a:extLst>
              <a:ext uri="{FF2B5EF4-FFF2-40B4-BE49-F238E27FC236}">
                <a16:creationId xmlns:a16="http://schemas.microsoft.com/office/drawing/2014/main" id="{E50CC934-4D93-4C12-9BCD-A211A366A42C}"/>
              </a:ext>
            </a:extLst>
          </p:cNvPr>
          <p:cNvPicPr>
            <a:picLocks noChangeAspect="1"/>
          </p:cNvPicPr>
          <p:nvPr/>
        </p:nvPicPr>
        <p:blipFill>
          <a:blip r:embed="rId5"/>
          <a:stretch>
            <a:fillRect/>
          </a:stretch>
        </p:blipFill>
        <p:spPr>
          <a:xfrm>
            <a:off x="6095999" y="3635407"/>
            <a:ext cx="2660343" cy="2115659"/>
          </a:xfrm>
          <a:prstGeom prst="rect">
            <a:avLst/>
          </a:prstGeom>
        </p:spPr>
      </p:pic>
      <p:sp>
        <p:nvSpPr>
          <p:cNvPr id="8" name="Title 7">
            <a:extLst>
              <a:ext uri="{FF2B5EF4-FFF2-40B4-BE49-F238E27FC236}">
                <a16:creationId xmlns:a16="http://schemas.microsoft.com/office/drawing/2014/main" id="{DCC471F3-B9D3-40A2-82EB-E944A1E28AF5}"/>
              </a:ext>
            </a:extLst>
          </p:cNvPr>
          <p:cNvSpPr>
            <a:spLocks noGrp="1"/>
          </p:cNvSpPr>
          <p:nvPr>
            <p:ph type="title"/>
          </p:nvPr>
        </p:nvSpPr>
        <p:spPr/>
        <p:txBody>
          <a:bodyPr/>
          <a:lstStyle/>
          <a:p>
            <a:r>
              <a:rPr lang="en-US" dirty="0"/>
              <a:t>.</a:t>
            </a:r>
            <a:endParaRPr lang="en-IN" dirty="0"/>
          </a:p>
        </p:txBody>
      </p:sp>
      <p:sp>
        <p:nvSpPr>
          <p:cNvPr id="9" name="Text Placeholder 8">
            <a:extLst>
              <a:ext uri="{FF2B5EF4-FFF2-40B4-BE49-F238E27FC236}">
                <a16:creationId xmlns:a16="http://schemas.microsoft.com/office/drawing/2014/main" id="{38354A7F-83E7-4A11-9DDD-EBEA2D3F2256}"/>
              </a:ext>
            </a:extLst>
          </p:cNvPr>
          <p:cNvSpPr>
            <a:spLocks noGrp="1"/>
          </p:cNvSpPr>
          <p:nvPr>
            <p:ph type="body" idx="1"/>
          </p:nvPr>
        </p:nvSpPr>
        <p:spPr>
          <a:xfrm>
            <a:off x="240930" y="203994"/>
            <a:ext cx="5157787" cy="823912"/>
          </a:xfrm>
        </p:spPr>
        <p:txBody>
          <a:bodyPr/>
          <a:lstStyle/>
          <a:p>
            <a:r>
              <a:rPr lang="en-US" dirty="0"/>
              <a:t>Full depth end plate</a:t>
            </a:r>
            <a:endParaRPr lang="en-IN" dirty="0"/>
          </a:p>
        </p:txBody>
      </p:sp>
      <p:sp>
        <p:nvSpPr>
          <p:cNvPr id="10" name="Content Placeholder 9">
            <a:extLst>
              <a:ext uri="{FF2B5EF4-FFF2-40B4-BE49-F238E27FC236}">
                <a16:creationId xmlns:a16="http://schemas.microsoft.com/office/drawing/2014/main" id="{B8AEF24D-F99B-41AE-9B66-2F94562F1D74}"/>
              </a:ext>
            </a:extLst>
          </p:cNvPr>
          <p:cNvSpPr>
            <a:spLocks noGrp="1"/>
          </p:cNvSpPr>
          <p:nvPr>
            <p:ph sz="half" idx="2"/>
          </p:nvPr>
        </p:nvSpPr>
        <p:spPr>
          <a:xfrm>
            <a:off x="316005" y="2857447"/>
            <a:ext cx="5157787" cy="664253"/>
          </a:xfrm>
        </p:spPr>
        <p:txBody>
          <a:bodyPr>
            <a:normAutofit/>
          </a:bodyPr>
          <a:lstStyle/>
          <a:p>
            <a:r>
              <a:rPr lang="en-IN" sz="2000" b="1" i="0" dirty="0">
                <a:solidFill>
                  <a:srgbClr val="202122"/>
                </a:solidFill>
                <a:effectLst/>
                <a:latin typeface="Arial" panose="020B0604020202020204" pitchFamily="34" charset="0"/>
              </a:rPr>
              <a:t>Stiffened extended end plate</a:t>
            </a:r>
            <a:endParaRPr lang="en-IN" sz="2000" b="1" dirty="0"/>
          </a:p>
        </p:txBody>
      </p:sp>
      <p:sp>
        <p:nvSpPr>
          <p:cNvPr id="11" name="Text Placeholder 10">
            <a:extLst>
              <a:ext uri="{FF2B5EF4-FFF2-40B4-BE49-F238E27FC236}">
                <a16:creationId xmlns:a16="http://schemas.microsoft.com/office/drawing/2014/main" id="{BE754600-9116-4321-90B1-D5E3DDDB0D08}"/>
              </a:ext>
            </a:extLst>
          </p:cNvPr>
          <p:cNvSpPr>
            <a:spLocks noGrp="1"/>
          </p:cNvSpPr>
          <p:nvPr>
            <p:ph type="body" sz="quarter" idx="3"/>
          </p:nvPr>
        </p:nvSpPr>
        <p:spPr>
          <a:xfrm>
            <a:off x="5398716" y="203994"/>
            <a:ext cx="4873595" cy="823912"/>
          </a:xfrm>
        </p:spPr>
        <p:txBody>
          <a:bodyPr/>
          <a:lstStyle/>
          <a:p>
            <a:r>
              <a:rPr lang="en-US" dirty="0"/>
              <a:t>Extended end plate</a:t>
            </a:r>
            <a:endParaRPr lang="en-IN" dirty="0"/>
          </a:p>
        </p:txBody>
      </p:sp>
      <p:sp>
        <p:nvSpPr>
          <p:cNvPr id="12" name="Content Placeholder 11">
            <a:extLst>
              <a:ext uri="{FF2B5EF4-FFF2-40B4-BE49-F238E27FC236}">
                <a16:creationId xmlns:a16="http://schemas.microsoft.com/office/drawing/2014/main" id="{BA309E40-389C-4DCF-890B-4491940F35B9}"/>
              </a:ext>
            </a:extLst>
          </p:cNvPr>
          <p:cNvSpPr>
            <a:spLocks noGrp="1"/>
          </p:cNvSpPr>
          <p:nvPr>
            <p:ph sz="quarter" idx="4"/>
          </p:nvPr>
        </p:nvSpPr>
        <p:spPr>
          <a:xfrm>
            <a:off x="5710561" y="2863834"/>
            <a:ext cx="5183188" cy="717518"/>
          </a:xfrm>
        </p:spPr>
        <p:txBody>
          <a:bodyPr>
            <a:normAutofit/>
          </a:bodyPr>
          <a:lstStyle/>
          <a:p>
            <a:r>
              <a:rPr lang="en-IN" sz="2400" b="0" i="0" dirty="0" err="1">
                <a:solidFill>
                  <a:srgbClr val="202122"/>
                </a:solidFill>
                <a:effectLst/>
                <a:latin typeface="Arial" panose="020B0604020202020204" pitchFamily="34" charset="0"/>
              </a:rPr>
              <a:t>Haunched</a:t>
            </a:r>
            <a:r>
              <a:rPr lang="en-IN" sz="2400" b="0" i="0" dirty="0">
                <a:solidFill>
                  <a:srgbClr val="202122"/>
                </a:solidFill>
                <a:effectLst/>
                <a:latin typeface="Arial" panose="020B0604020202020204" pitchFamily="34" charset="0"/>
              </a:rPr>
              <a:t> beam</a:t>
            </a:r>
            <a:endParaRPr lang="en-IN" sz="2400" dirty="0"/>
          </a:p>
        </p:txBody>
      </p:sp>
      <p:pic>
        <p:nvPicPr>
          <p:cNvPr id="13" name="Picture 12">
            <a:extLst>
              <a:ext uri="{FF2B5EF4-FFF2-40B4-BE49-F238E27FC236}">
                <a16:creationId xmlns:a16="http://schemas.microsoft.com/office/drawing/2014/main" id="{2917EE47-D8B2-444C-AFDD-011D9B1A439F}"/>
              </a:ext>
            </a:extLst>
          </p:cNvPr>
          <p:cNvPicPr>
            <a:picLocks noChangeAspect="1"/>
          </p:cNvPicPr>
          <p:nvPr/>
        </p:nvPicPr>
        <p:blipFill>
          <a:blip r:embed="rId6"/>
          <a:stretch>
            <a:fillRect/>
          </a:stretch>
        </p:blipFill>
        <p:spPr>
          <a:xfrm>
            <a:off x="10881246" y="0"/>
            <a:ext cx="1310754" cy="1066892"/>
          </a:xfrm>
          <a:prstGeom prst="rect">
            <a:avLst/>
          </a:prstGeom>
        </p:spPr>
      </p:pic>
    </p:spTree>
    <p:extLst>
      <p:ext uri="{BB962C8B-B14F-4D97-AF65-F5344CB8AC3E}">
        <p14:creationId xmlns:p14="http://schemas.microsoft.com/office/powerpoint/2010/main" val="2520832180"/>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EAE704-8237-4CD6-9A88-0973C0A720EC}"/>
              </a:ext>
            </a:extLst>
          </p:cNvPr>
          <p:cNvSpPr>
            <a:spLocks noGrp="1"/>
          </p:cNvSpPr>
          <p:nvPr>
            <p:ph type="title" idx="4294967295"/>
          </p:nvPr>
        </p:nvSpPr>
        <p:spPr>
          <a:xfrm>
            <a:off x="0" y="365125"/>
            <a:ext cx="10515600" cy="1325563"/>
          </a:xfrm>
        </p:spPr>
        <p:txBody>
          <a:bodyPr/>
          <a:lstStyle/>
          <a:p>
            <a:br>
              <a:rPr lang="en-IN" u="sng" dirty="0"/>
            </a:br>
            <a:endParaRPr lang="en-IN" u="sng" dirty="0"/>
          </a:p>
        </p:txBody>
      </p:sp>
      <p:pic>
        <p:nvPicPr>
          <p:cNvPr id="4" name="Picture 3">
            <a:extLst>
              <a:ext uri="{FF2B5EF4-FFF2-40B4-BE49-F238E27FC236}">
                <a16:creationId xmlns:a16="http://schemas.microsoft.com/office/drawing/2014/main" id="{A700BA55-E436-4F93-937F-71041D60A8A0}"/>
              </a:ext>
            </a:extLst>
          </p:cNvPr>
          <p:cNvPicPr>
            <a:picLocks noChangeAspect="1"/>
          </p:cNvPicPr>
          <p:nvPr/>
        </p:nvPicPr>
        <p:blipFill>
          <a:blip r:embed="rId2"/>
          <a:stretch>
            <a:fillRect/>
          </a:stretch>
        </p:blipFill>
        <p:spPr>
          <a:xfrm>
            <a:off x="115411" y="262450"/>
            <a:ext cx="9476912" cy="4885165"/>
          </a:xfrm>
          <a:prstGeom prst="rect">
            <a:avLst/>
          </a:prstGeom>
        </p:spPr>
      </p:pic>
      <p:pic>
        <p:nvPicPr>
          <p:cNvPr id="5" name="Picture 4">
            <a:extLst>
              <a:ext uri="{FF2B5EF4-FFF2-40B4-BE49-F238E27FC236}">
                <a16:creationId xmlns:a16="http://schemas.microsoft.com/office/drawing/2014/main" id="{B5968768-5564-4AB6-980B-2CDDDB67BD16}"/>
              </a:ext>
            </a:extLst>
          </p:cNvPr>
          <p:cNvPicPr>
            <a:picLocks noChangeAspect="1"/>
          </p:cNvPicPr>
          <p:nvPr/>
        </p:nvPicPr>
        <p:blipFill>
          <a:blip r:embed="rId3"/>
          <a:stretch>
            <a:fillRect/>
          </a:stretch>
        </p:blipFill>
        <p:spPr>
          <a:xfrm>
            <a:off x="2338434" y="2811216"/>
            <a:ext cx="6076950" cy="3419475"/>
          </a:xfrm>
          <a:prstGeom prst="rect">
            <a:avLst/>
          </a:prstGeom>
        </p:spPr>
      </p:pic>
      <p:pic>
        <p:nvPicPr>
          <p:cNvPr id="6" name="Picture 5">
            <a:extLst>
              <a:ext uri="{FF2B5EF4-FFF2-40B4-BE49-F238E27FC236}">
                <a16:creationId xmlns:a16="http://schemas.microsoft.com/office/drawing/2014/main" id="{0689D6DB-1DBB-442E-9C2F-9D45C3188F0F}"/>
              </a:ext>
            </a:extLst>
          </p:cNvPr>
          <p:cNvPicPr>
            <a:picLocks noChangeAspect="1"/>
          </p:cNvPicPr>
          <p:nvPr/>
        </p:nvPicPr>
        <p:blipFill>
          <a:blip r:embed="rId4"/>
          <a:stretch>
            <a:fillRect/>
          </a:stretch>
        </p:blipFill>
        <p:spPr>
          <a:xfrm>
            <a:off x="10881246" y="0"/>
            <a:ext cx="1310754" cy="1066892"/>
          </a:xfrm>
          <a:prstGeom prst="rect">
            <a:avLst/>
          </a:prstGeom>
        </p:spPr>
      </p:pic>
    </p:spTree>
    <p:extLst>
      <p:ext uri="{BB962C8B-B14F-4D97-AF65-F5344CB8AC3E}">
        <p14:creationId xmlns:p14="http://schemas.microsoft.com/office/powerpoint/2010/main" val="299908979"/>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2FA2699-533D-4EDB-BE9B-56B7724CC9AC}"/>
              </a:ext>
            </a:extLst>
          </p:cNvPr>
          <p:cNvPicPr>
            <a:picLocks noChangeAspect="1"/>
          </p:cNvPicPr>
          <p:nvPr/>
        </p:nvPicPr>
        <p:blipFill>
          <a:blip r:embed="rId2"/>
          <a:stretch>
            <a:fillRect/>
          </a:stretch>
        </p:blipFill>
        <p:spPr>
          <a:xfrm>
            <a:off x="2072103" y="1370097"/>
            <a:ext cx="7317993" cy="4117805"/>
          </a:xfrm>
          <a:prstGeom prst="rect">
            <a:avLst/>
          </a:prstGeom>
        </p:spPr>
      </p:pic>
      <p:pic>
        <p:nvPicPr>
          <p:cNvPr id="3" name="Picture 2">
            <a:extLst>
              <a:ext uri="{FF2B5EF4-FFF2-40B4-BE49-F238E27FC236}">
                <a16:creationId xmlns:a16="http://schemas.microsoft.com/office/drawing/2014/main" id="{F8FE971A-4168-4433-A400-0913D1489788}"/>
              </a:ext>
            </a:extLst>
          </p:cNvPr>
          <p:cNvPicPr>
            <a:picLocks noChangeAspect="1"/>
          </p:cNvPicPr>
          <p:nvPr/>
        </p:nvPicPr>
        <p:blipFill>
          <a:blip r:embed="rId3"/>
          <a:stretch>
            <a:fillRect/>
          </a:stretch>
        </p:blipFill>
        <p:spPr>
          <a:xfrm>
            <a:off x="10890124" y="0"/>
            <a:ext cx="1310754" cy="1066892"/>
          </a:xfrm>
          <a:prstGeom prst="rect">
            <a:avLst/>
          </a:prstGeom>
        </p:spPr>
      </p:pic>
    </p:spTree>
    <p:extLst>
      <p:ext uri="{BB962C8B-B14F-4D97-AF65-F5344CB8AC3E}">
        <p14:creationId xmlns:p14="http://schemas.microsoft.com/office/powerpoint/2010/main" val="2802919317"/>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CB92E2C-0AEA-4BCB-A24B-BDEF1DB18B6A}"/>
              </a:ext>
            </a:extLst>
          </p:cNvPr>
          <p:cNvPicPr>
            <a:picLocks noChangeAspect="1"/>
          </p:cNvPicPr>
          <p:nvPr/>
        </p:nvPicPr>
        <p:blipFill>
          <a:blip r:embed="rId2"/>
          <a:stretch>
            <a:fillRect/>
          </a:stretch>
        </p:blipFill>
        <p:spPr>
          <a:xfrm>
            <a:off x="905523" y="893906"/>
            <a:ext cx="8521916" cy="4795247"/>
          </a:xfrm>
          <a:prstGeom prst="rect">
            <a:avLst/>
          </a:prstGeom>
        </p:spPr>
      </p:pic>
      <p:pic>
        <p:nvPicPr>
          <p:cNvPr id="3" name="Picture 2">
            <a:extLst>
              <a:ext uri="{FF2B5EF4-FFF2-40B4-BE49-F238E27FC236}">
                <a16:creationId xmlns:a16="http://schemas.microsoft.com/office/drawing/2014/main" id="{7F4AA824-C6A9-4B85-A6D2-849FC26725F9}"/>
              </a:ext>
            </a:extLst>
          </p:cNvPr>
          <p:cNvPicPr>
            <a:picLocks noChangeAspect="1"/>
          </p:cNvPicPr>
          <p:nvPr/>
        </p:nvPicPr>
        <p:blipFill>
          <a:blip r:embed="rId3"/>
          <a:stretch>
            <a:fillRect/>
          </a:stretch>
        </p:blipFill>
        <p:spPr>
          <a:xfrm>
            <a:off x="10881246" y="0"/>
            <a:ext cx="1310754" cy="1066892"/>
          </a:xfrm>
          <a:prstGeom prst="rect">
            <a:avLst/>
          </a:prstGeom>
        </p:spPr>
      </p:pic>
    </p:spTree>
    <p:extLst>
      <p:ext uri="{BB962C8B-B14F-4D97-AF65-F5344CB8AC3E}">
        <p14:creationId xmlns:p14="http://schemas.microsoft.com/office/powerpoint/2010/main" val="4011168108"/>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C3993AA-165F-4954-84CA-9D77C0DF7A86}"/>
              </a:ext>
            </a:extLst>
          </p:cNvPr>
          <p:cNvPicPr>
            <a:picLocks noChangeAspect="1"/>
          </p:cNvPicPr>
          <p:nvPr/>
        </p:nvPicPr>
        <p:blipFill>
          <a:blip r:embed="rId2"/>
          <a:stretch>
            <a:fillRect/>
          </a:stretch>
        </p:blipFill>
        <p:spPr>
          <a:xfrm>
            <a:off x="878890" y="781808"/>
            <a:ext cx="8610692" cy="4845201"/>
          </a:xfrm>
          <a:prstGeom prst="rect">
            <a:avLst/>
          </a:prstGeom>
        </p:spPr>
      </p:pic>
      <p:pic>
        <p:nvPicPr>
          <p:cNvPr id="3" name="Picture 2">
            <a:extLst>
              <a:ext uri="{FF2B5EF4-FFF2-40B4-BE49-F238E27FC236}">
                <a16:creationId xmlns:a16="http://schemas.microsoft.com/office/drawing/2014/main" id="{4666DC92-0AE2-492F-B447-324CB7ECDC04}"/>
              </a:ext>
            </a:extLst>
          </p:cNvPr>
          <p:cNvPicPr>
            <a:picLocks noChangeAspect="1"/>
          </p:cNvPicPr>
          <p:nvPr/>
        </p:nvPicPr>
        <p:blipFill>
          <a:blip r:embed="rId3"/>
          <a:stretch>
            <a:fillRect/>
          </a:stretch>
        </p:blipFill>
        <p:spPr>
          <a:xfrm>
            <a:off x="10881246" y="0"/>
            <a:ext cx="1310754" cy="1066892"/>
          </a:xfrm>
          <a:prstGeom prst="rect">
            <a:avLst/>
          </a:prstGeom>
        </p:spPr>
      </p:pic>
    </p:spTree>
    <p:extLst>
      <p:ext uri="{BB962C8B-B14F-4D97-AF65-F5344CB8AC3E}">
        <p14:creationId xmlns:p14="http://schemas.microsoft.com/office/powerpoint/2010/main" val="4068778324"/>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FE02351-19F7-4000-ACDA-8F8B1BAA07E7}"/>
              </a:ext>
            </a:extLst>
          </p:cNvPr>
          <p:cNvPicPr>
            <a:picLocks noChangeAspect="1"/>
          </p:cNvPicPr>
          <p:nvPr/>
        </p:nvPicPr>
        <p:blipFill>
          <a:blip r:embed="rId2"/>
          <a:stretch>
            <a:fillRect/>
          </a:stretch>
        </p:blipFill>
        <p:spPr>
          <a:xfrm>
            <a:off x="941033" y="1188010"/>
            <a:ext cx="8362118" cy="4705330"/>
          </a:xfrm>
          <a:prstGeom prst="rect">
            <a:avLst/>
          </a:prstGeom>
        </p:spPr>
      </p:pic>
      <p:pic>
        <p:nvPicPr>
          <p:cNvPr id="3" name="Picture 2">
            <a:extLst>
              <a:ext uri="{FF2B5EF4-FFF2-40B4-BE49-F238E27FC236}">
                <a16:creationId xmlns:a16="http://schemas.microsoft.com/office/drawing/2014/main" id="{30227771-BBA6-4786-9AFB-D76951C115B0}"/>
              </a:ext>
            </a:extLst>
          </p:cNvPr>
          <p:cNvPicPr>
            <a:picLocks noChangeAspect="1"/>
          </p:cNvPicPr>
          <p:nvPr/>
        </p:nvPicPr>
        <p:blipFill>
          <a:blip r:embed="rId3"/>
          <a:stretch>
            <a:fillRect/>
          </a:stretch>
        </p:blipFill>
        <p:spPr>
          <a:xfrm>
            <a:off x="10881246" y="0"/>
            <a:ext cx="1310754" cy="1066892"/>
          </a:xfrm>
          <a:prstGeom prst="rect">
            <a:avLst/>
          </a:prstGeom>
        </p:spPr>
      </p:pic>
    </p:spTree>
    <p:extLst>
      <p:ext uri="{BB962C8B-B14F-4D97-AF65-F5344CB8AC3E}">
        <p14:creationId xmlns:p14="http://schemas.microsoft.com/office/powerpoint/2010/main" val="15615717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772DC9-B202-4566-BE40-A7774ED8954A}"/>
              </a:ext>
            </a:extLst>
          </p:cNvPr>
          <p:cNvSpPr>
            <a:spLocks noGrp="1"/>
          </p:cNvSpPr>
          <p:nvPr>
            <p:ph type="title"/>
          </p:nvPr>
        </p:nvSpPr>
        <p:spPr/>
        <p:txBody>
          <a:bodyPr>
            <a:normAutofit/>
          </a:bodyPr>
          <a:lstStyle/>
          <a:p>
            <a:r>
              <a:rPr lang="en-IN" i="0" u="sng" dirty="0">
                <a:solidFill>
                  <a:srgbClr val="FF0000"/>
                </a:solidFill>
                <a:effectLst/>
                <a:latin typeface="geomenist"/>
              </a:rPr>
              <a:t>Limit State Method</a:t>
            </a:r>
            <a:br>
              <a:rPr lang="en-IN" i="0" u="sng" dirty="0">
                <a:solidFill>
                  <a:srgbClr val="FF0000"/>
                </a:solidFill>
                <a:effectLst/>
                <a:latin typeface="geomenist"/>
              </a:rPr>
            </a:br>
            <a:endParaRPr lang="en-IN" u="sng" dirty="0">
              <a:solidFill>
                <a:srgbClr val="FF0000"/>
              </a:solidFill>
            </a:endParaRPr>
          </a:p>
        </p:txBody>
      </p:sp>
      <p:pic>
        <p:nvPicPr>
          <p:cNvPr id="4" name="Content Placeholder 3">
            <a:extLst>
              <a:ext uri="{FF2B5EF4-FFF2-40B4-BE49-F238E27FC236}">
                <a16:creationId xmlns:a16="http://schemas.microsoft.com/office/drawing/2014/main" id="{2E495814-402C-4189-8919-9862A61D3E0D}"/>
              </a:ext>
            </a:extLst>
          </p:cNvPr>
          <p:cNvPicPr>
            <a:picLocks noGrp="1" noChangeAspect="1"/>
          </p:cNvPicPr>
          <p:nvPr>
            <p:ph idx="1"/>
          </p:nvPr>
        </p:nvPicPr>
        <p:blipFill>
          <a:blip r:embed="rId2"/>
          <a:stretch>
            <a:fillRect/>
          </a:stretch>
        </p:blipFill>
        <p:spPr>
          <a:xfrm>
            <a:off x="2295525" y="1838325"/>
            <a:ext cx="6629400" cy="3539331"/>
          </a:xfrm>
          <a:prstGeom prst="rect">
            <a:avLst/>
          </a:prstGeom>
        </p:spPr>
      </p:pic>
      <p:pic>
        <p:nvPicPr>
          <p:cNvPr id="3" name="Picture 2">
            <a:extLst>
              <a:ext uri="{FF2B5EF4-FFF2-40B4-BE49-F238E27FC236}">
                <a16:creationId xmlns:a16="http://schemas.microsoft.com/office/drawing/2014/main" id="{B7378075-F959-459B-971C-75E03D7AB89B}"/>
              </a:ext>
            </a:extLst>
          </p:cNvPr>
          <p:cNvPicPr>
            <a:picLocks noChangeAspect="1"/>
          </p:cNvPicPr>
          <p:nvPr/>
        </p:nvPicPr>
        <p:blipFill>
          <a:blip r:embed="rId3"/>
          <a:stretch>
            <a:fillRect/>
          </a:stretch>
        </p:blipFill>
        <p:spPr>
          <a:xfrm>
            <a:off x="10591060" y="-28537"/>
            <a:ext cx="1600940" cy="1302539"/>
          </a:xfrm>
          <a:prstGeom prst="rect">
            <a:avLst/>
          </a:prstGeom>
        </p:spPr>
      </p:pic>
    </p:spTree>
    <p:extLst>
      <p:ext uri="{BB962C8B-B14F-4D97-AF65-F5344CB8AC3E}">
        <p14:creationId xmlns:p14="http://schemas.microsoft.com/office/powerpoint/2010/main" val="1930608246"/>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FCE0BAF-755D-4633-BD0F-9138315A80B8}"/>
              </a:ext>
            </a:extLst>
          </p:cNvPr>
          <p:cNvPicPr>
            <a:picLocks noChangeAspect="1"/>
          </p:cNvPicPr>
          <p:nvPr/>
        </p:nvPicPr>
        <p:blipFill>
          <a:blip r:embed="rId2"/>
          <a:stretch>
            <a:fillRect/>
          </a:stretch>
        </p:blipFill>
        <p:spPr>
          <a:xfrm>
            <a:off x="727969" y="856197"/>
            <a:ext cx="8415384" cy="4735302"/>
          </a:xfrm>
          <a:prstGeom prst="rect">
            <a:avLst/>
          </a:prstGeom>
        </p:spPr>
      </p:pic>
      <p:pic>
        <p:nvPicPr>
          <p:cNvPr id="3" name="Picture 2">
            <a:extLst>
              <a:ext uri="{FF2B5EF4-FFF2-40B4-BE49-F238E27FC236}">
                <a16:creationId xmlns:a16="http://schemas.microsoft.com/office/drawing/2014/main" id="{D0B56951-97C7-4154-A580-AC9E512BED62}"/>
              </a:ext>
            </a:extLst>
          </p:cNvPr>
          <p:cNvPicPr>
            <a:picLocks noChangeAspect="1"/>
          </p:cNvPicPr>
          <p:nvPr/>
        </p:nvPicPr>
        <p:blipFill>
          <a:blip r:embed="rId3"/>
          <a:stretch>
            <a:fillRect/>
          </a:stretch>
        </p:blipFill>
        <p:spPr>
          <a:xfrm>
            <a:off x="10881246" y="0"/>
            <a:ext cx="1310754" cy="1066892"/>
          </a:xfrm>
          <a:prstGeom prst="rect">
            <a:avLst/>
          </a:prstGeom>
        </p:spPr>
      </p:pic>
    </p:spTree>
    <p:extLst>
      <p:ext uri="{BB962C8B-B14F-4D97-AF65-F5344CB8AC3E}">
        <p14:creationId xmlns:p14="http://schemas.microsoft.com/office/powerpoint/2010/main" val="1767653063"/>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4C83875-DEBE-4B8C-B537-A18807F8ECBF}"/>
              </a:ext>
            </a:extLst>
          </p:cNvPr>
          <p:cNvPicPr>
            <a:picLocks noChangeAspect="1"/>
          </p:cNvPicPr>
          <p:nvPr/>
        </p:nvPicPr>
        <p:blipFill>
          <a:blip r:embed="rId2"/>
          <a:stretch>
            <a:fillRect/>
          </a:stretch>
        </p:blipFill>
        <p:spPr>
          <a:xfrm>
            <a:off x="1269507" y="891762"/>
            <a:ext cx="9037468" cy="5074031"/>
          </a:xfrm>
          <a:prstGeom prst="rect">
            <a:avLst/>
          </a:prstGeom>
        </p:spPr>
      </p:pic>
      <p:pic>
        <p:nvPicPr>
          <p:cNvPr id="3" name="Picture 2">
            <a:extLst>
              <a:ext uri="{FF2B5EF4-FFF2-40B4-BE49-F238E27FC236}">
                <a16:creationId xmlns:a16="http://schemas.microsoft.com/office/drawing/2014/main" id="{C0D99AAB-C0BC-4C09-BC9F-24AFA49BDE8D}"/>
              </a:ext>
            </a:extLst>
          </p:cNvPr>
          <p:cNvPicPr>
            <a:picLocks noChangeAspect="1"/>
          </p:cNvPicPr>
          <p:nvPr/>
        </p:nvPicPr>
        <p:blipFill>
          <a:blip r:embed="rId3"/>
          <a:stretch>
            <a:fillRect/>
          </a:stretch>
        </p:blipFill>
        <p:spPr>
          <a:xfrm>
            <a:off x="10881246" y="0"/>
            <a:ext cx="1310754" cy="1066892"/>
          </a:xfrm>
          <a:prstGeom prst="rect">
            <a:avLst/>
          </a:prstGeom>
        </p:spPr>
      </p:pic>
    </p:spTree>
    <p:extLst>
      <p:ext uri="{BB962C8B-B14F-4D97-AF65-F5344CB8AC3E}">
        <p14:creationId xmlns:p14="http://schemas.microsoft.com/office/powerpoint/2010/main" val="2256297867"/>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01AA4C4-070A-4745-9B58-00883DC7D9B6}"/>
              </a:ext>
            </a:extLst>
          </p:cNvPr>
          <p:cNvPicPr>
            <a:picLocks noChangeAspect="1"/>
          </p:cNvPicPr>
          <p:nvPr/>
        </p:nvPicPr>
        <p:blipFill>
          <a:blip r:embed="rId2"/>
          <a:stretch>
            <a:fillRect/>
          </a:stretch>
        </p:blipFill>
        <p:spPr>
          <a:xfrm>
            <a:off x="1287263" y="842297"/>
            <a:ext cx="8566304" cy="4820224"/>
          </a:xfrm>
          <a:prstGeom prst="rect">
            <a:avLst/>
          </a:prstGeom>
        </p:spPr>
      </p:pic>
      <p:pic>
        <p:nvPicPr>
          <p:cNvPr id="3" name="Picture 2">
            <a:extLst>
              <a:ext uri="{FF2B5EF4-FFF2-40B4-BE49-F238E27FC236}">
                <a16:creationId xmlns:a16="http://schemas.microsoft.com/office/drawing/2014/main" id="{95D29B23-7600-4336-AA4B-2F94FBA8132C}"/>
              </a:ext>
            </a:extLst>
          </p:cNvPr>
          <p:cNvPicPr>
            <a:picLocks noChangeAspect="1"/>
          </p:cNvPicPr>
          <p:nvPr/>
        </p:nvPicPr>
        <p:blipFill>
          <a:blip r:embed="rId3"/>
          <a:stretch>
            <a:fillRect/>
          </a:stretch>
        </p:blipFill>
        <p:spPr>
          <a:xfrm>
            <a:off x="10881246" y="0"/>
            <a:ext cx="1310754" cy="1066892"/>
          </a:xfrm>
          <a:prstGeom prst="rect">
            <a:avLst/>
          </a:prstGeom>
        </p:spPr>
      </p:pic>
    </p:spTree>
    <p:extLst>
      <p:ext uri="{BB962C8B-B14F-4D97-AF65-F5344CB8AC3E}">
        <p14:creationId xmlns:p14="http://schemas.microsoft.com/office/powerpoint/2010/main" val="1840043362"/>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071B1EF-2D63-4626-ABCA-A85A235AC850}"/>
              </a:ext>
            </a:extLst>
          </p:cNvPr>
          <p:cNvPicPr>
            <a:picLocks noChangeAspect="1"/>
          </p:cNvPicPr>
          <p:nvPr/>
        </p:nvPicPr>
        <p:blipFill>
          <a:blip r:embed="rId2"/>
          <a:stretch>
            <a:fillRect/>
          </a:stretch>
        </p:blipFill>
        <p:spPr>
          <a:xfrm>
            <a:off x="985422" y="816391"/>
            <a:ext cx="9286042" cy="5225218"/>
          </a:xfrm>
          <a:prstGeom prst="rect">
            <a:avLst/>
          </a:prstGeom>
        </p:spPr>
      </p:pic>
      <p:pic>
        <p:nvPicPr>
          <p:cNvPr id="3" name="Picture 2">
            <a:extLst>
              <a:ext uri="{FF2B5EF4-FFF2-40B4-BE49-F238E27FC236}">
                <a16:creationId xmlns:a16="http://schemas.microsoft.com/office/drawing/2014/main" id="{12A03F2B-1962-40ED-BBC5-EC37DFBBD328}"/>
              </a:ext>
            </a:extLst>
          </p:cNvPr>
          <p:cNvPicPr>
            <a:picLocks noChangeAspect="1"/>
          </p:cNvPicPr>
          <p:nvPr/>
        </p:nvPicPr>
        <p:blipFill>
          <a:blip r:embed="rId3"/>
          <a:stretch>
            <a:fillRect/>
          </a:stretch>
        </p:blipFill>
        <p:spPr>
          <a:xfrm>
            <a:off x="10890124" y="0"/>
            <a:ext cx="1310754" cy="1066892"/>
          </a:xfrm>
          <a:prstGeom prst="rect">
            <a:avLst/>
          </a:prstGeom>
        </p:spPr>
      </p:pic>
      <p:pic>
        <p:nvPicPr>
          <p:cNvPr id="4" name="Picture 3">
            <a:extLst>
              <a:ext uri="{FF2B5EF4-FFF2-40B4-BE49-F238E27FC236}">
                <a16:creationId xmlns:a16="http://schemas.microsoft.com/office/drawing/2014/main" id="{8EAA503D-0FAA-467E-808D-9B6426DF8E85}"/>
              </a:ext>
            </a:extLst>
          </p:cNvPr>
          <p:cNvPicPr>
            <a:picLocks noChangeAspect="1"/>
          </p:cNvPicPr>
          <p:nvPr/>
        </p:nvPicPr>
        <p:blipFill>
          <a:blip r:embed="rId3"/>
          <a:stretch>
            <a:fillRect/>
          </a:stretch>
        </p:blipFill>
        <p:spPr>
          <a:xfrm>
            <a:off x="10890124" y="0"/>
            <a:ext cx="1310754" cy="1066892"/>
          </a:xfrm>
          <a:prstGeom prst="rect">
            <a:avLst/>
          </a:prstGeom>
        </p:spPr>
      </p:pic>
    </p:spTree>
    <p:extLst>
      <p:ext uri="{BB962C8B-B14F-4D97-AF65-F5344CB8AC3E}">
        <p14:creationId xmlns:p14="http://schemas.microsoft.com/office/powerpoint/2010/main" val="2113644643"/>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84294A5-BA29-4F92-B554-D9C25DA48EFD}"/>
              </a:ext>
            </a:extLst>
          </p:cNvPr>
          <p:cNvPicPr>
            <a:picLocks noChangeAspect="1"/>
          </p:cNvPicPr>
          <p:nvPr/>
        </p:nvPicPr>
        <p:blipFill rotWithShape="1">
          <a:blip r:embed="rId2"/>
          <a:srcRect b="19482"/>
          <a:stretch/>
        </p:blipFill>
        <p:spPr>
          <a:xfrm>
            <a:off x="887768" y="337352"/>
            <a:ext cx="9215020" cy="6320902"/>
          </a:xfrm>
          <a:prstGeom prst="rect">
            <a:avLst/>
          </a:prstGeom>
        </p:spPr>
      </p:pic>
      <p:pic>
        <p:nvPicPr>
          <p:cNvPr id="3" name="Picture 2">
            <a:extLst>
              <a:ext uri="{FF2B5EF4-FFF2-40B4-BE49-F238E27FC236}">
                <a16:creationId xmlns:a16="http://schemas.microsoft.com/office/drawing/2014/main" id="{9C5A11C0-DCC2-4C03-911F-88FC9F29716C}"/>
              </a:ext>
            </a:extLst>
          </p:cNvPr>
          <p:cNvPicPr>
            <a:picLocks noChangeAspect="1"/>
          </p:cNvPicPr>
          <p:nvPr/>
        </p:nvPicPr>
        <p:blipFill>
          <a:blip r:embed="rId3"/>
          <a:stretch>
            <a:fillRect/>
          </a:stretch>
        </p:blipFill>
        <p:spPr>
          <a:xfrm>
            <a:off x="10881246" y="0"/>
            <a:ext cx="1310754" cy="1066892"/>
          </a:xfrm>
          <a:prstGeom prst="rect">
            <a:avLst/>
          </a:prstGeom>
        </p:spPr>
      </p:pic>
    </p:spTree>
    <p:extLst>
      <p:ext uri="{BB962C8B-B14F-4D97-AF65-F5344CB8AC3E}">
        <p14:creationId xmlns:p14="http://schemas.microsoft.com/office/powerpoint/2010/main" val="1698116531"/>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A600B4E-48C8-43F5-A963-767B8C7F91BA}"/>
              </a:ext>
            </a:extLst>
          </p:cNvPr>
          <p:cNvSpPr>
            <a:spLocks noGrp="1"/>
          </p:cNvSpPr>
          <p:nvPr>
            <p:ph type="title"/>
          </p:nvPr>
        </p:nvSpPr>
        <p:spPr/>
        <p:txBody>
          <a:bodyPr/>
          <a:lstStyle/>
          <a:p>
            <a:r>
              <a:rPr lang="en-IN" b="0" i="0" u="sng" dirty="0">
                <a:solidFill>
                  <a:srgbClr val="333333"/>
                </a:solidFill>
                <a:effectLst/>
                <a:latin typeface="Nunito Sans"/>
              </a:rPr>
              <a:t>Roof Truss</a:t>
            </a:r>
            <a:br>
              <a:rPr lang="en-IN" b="0" i="0" u="sng" dirty="0">
                <a:solidFill>
                  <a:srgbClr val="333333"/>
                </a:solidFill>
                <a:effectLst/>
                <a:latin typeface="Nunito Sans"/>
              </a:rPr>
            </a:br>
            <a:endParaRPr lang="en-IN" u="sng" dirty="0"/>
          </a:p>
        </p:txBody>
      </p:sp>
      <p:sp>
        <p:nvSpPr>
          <p:cNvPr id="4" name="Content Placeholder 3">
            <a:extLst>
              <a:ext uri="{FF2B5EF4-FFF2-40B4-BE49-F238E27FC236}">
                <a16:creationId xmlns:a16="http://schemas.microsoft.com/office/drawing/2014/main" id="{4E65B699-9D41-4A18-9723-5C14200D9F71}"/>
              </a:ext>
            </a:extLst>
          </p:cNvPr>
          <p:cNvSpPr>
            <a:spLocks noGrp="1"/>
          </p:cNvSpPr>
          <p:nvPr>
            <p:ph idx="1"/>
          </p:nvPr>
        </p:nvSpPr>
        <p:spPr/>
        <p:txBody>
          <a:bodyPr>
            <a:normAutofit/>
          </a:bodyPr>
          <a:lstStyle/>
          <a:p>
            <a:r>
              <a:rPr lang="en-US" sz="2000" b="0" i="0" dirty="0">
                <a:solidFill>
                  <a:srgbClr val="666666"/>
                </a:solidFill>
                <a:effectLst/>
                <a:latin typeface="Nunito Sans"/>
              </a:rPr>
              <a:t>In Structural Engineering, the name </a:t>
            </a:r>
            <a:r>
              <a:rPr lang="en-US" sz="2000" b="1" i="1" dirty="0">
                <a:solidFill>
                  <a:srgbClr val="666666"/>
                </a:solidFill>
                <a:effectLst/>
                <a:latin typeface="Nunito Sans"/>
              </a:rPr>
              <a:t>“truss”</a:t>
            </a:r>
            <a:r>
              <a:rPr lang="en-US" sz="2000" b="0" i="0" dirty="0">
                <a:solidFill>
                  <a:srgbClr val="666666"/>
                </a:solidFill>
                <a:effectLst/>
                <a:latin typeface="Nunito Sans"/>
              </a:rPr>
              <a:t> describes a triangular design. A joint framed structure that sustained the </a:t>
            </a:r>
            <a:r>
              <a:rPr lang="en-US" sz="2000" b="0" i="1" dirty="0">
                <a:solidFill>
                  <a:srgbClr val="666666"/>
                </a:solidFill>
                <a:effectLst/>
                <a:latin typeface="Nunito Sans"/>
              </a:rPr>
              <a:t>inclined</a:t>
            </a:r>
            <a:r>
              <a:rPr lang="en-US" sz="2000" b="0" i="0" dirty="0">
                <a:solidFill>
                  <a:srgbClr val="666666"/>
                </a:solidFill>
                <a:effectLst/>
                <a:latin typeface="Nunito Sans"/>
              </a:rPr>
              <a:t>, </a:t>
            </a:r>
            <a:r>
              <a:rPr lang="en-US" sz="2000" b="0" i="1" dirty="0">
                <a:solidFill>
                  <a:srgbClr val="666666"/>
                </a:solidFill>
                <a:effectLst/>
                <a:latin typeface="Nunito Sans"/>
              </a:rPr>
              <a:t>vertical</a:t>
            </a:r>
            <a:r>
              <a:rPr lang="en-US" sz="2000" b="0" i="0" dirty="0">
                <a:solidFill>
                  <a:srgbClr val="666666"/>
                </a:solidFill>
                <a:effectLst/>
                <a:latin typeface="Nunito Sans"/>
              </a:rPr>
              <a:t> or </a:t>
            </a:r>
            <a:r>
              <a:rPr lang="en-US" sz="2000" b="0" i="1" dirty="0">
                <a:solidFill>
                  <a:srgbClr val="666666"/>
                </a:solidFill>
                <a:effectLst/>
                <a:latin typeface="Nunito Sans"/>
              </a:rPr>
              <a:t>horizontal loads</a:t>
            </a:r>
            <a:r>
              <a:rPr lang="en-US" sz="2000" b="0" i="0" dirty="0">
                <a:solidFill>
                  <a:srgbClr val="666666"/>
                </a:solidFill>
                <a:effectLst/>
                <a:latin typeface="Nunito Sans"/>
              </a:rPr>
              <a:t>. A truss consist of angles, channels, plates and eye bars. It is a framework, typically consisting of </a:t>
            </a:r>
            <a:r>
              <a:rPr lang="en-US" sz="2000" b="0" i="1" dirty="0">
                <a:solidFill>
                  <a:srgbClr val="666666"/>
                </a:solidFill>
                <a:effectLst/>
                <a:latin typeface="Nunito Sans"/>
              </a:rPr>
              <a:t>rafters</a:t>
            </a:r>
            <a:r>
              <a:rPr lang="en-US" sz="2000" b="0" i="0" dirty="0">
                <a:solidFill>
                  <a:srgbClr val="666666"/>
                </a:solidFill>
                <a:effectLst/>
                <a:latin typeface="Nunito Sans"/>
              </a:rPr>
              <a:t>, </a:t>
            </a:r>
            <a:r>
              <a:rPr lang="en-US" sz="2000" b="0" i="1" dirty="0">
                <a:solidFill>
                  <a:srgbClr val="666666"/>
                </a:solidFill>
                <a:effectLst/>
                <a:latin typeface="Nunito Sans"/>
              </a:rPr>
              <a:t>posts</a:t>
            </a:r>
            <a:r>
              <a:rPr lang="en-US" sz="2000" b="0" i="0" dirty="0">
                <a:solidFill>
                  <a:srgbClr val="666666"/>
                </a:solidFill>
                <a:effectLst/>
                <a:latin typeface="Nunito Sans"/>
              </a:rPr>
              <a:t>, and </a:t>
            </a:r>
            <a:r>
              <a:rPr lang="en-US" sz="2000" b="0" i="1" dirty="0">
                <a:solidFill>
                  <a:srgbClr val="666666"/>
                </a:solidFill>
                <a:effectLst/>
                <a:latin typeface="Nunito Sans"/>
              </a:rPr>
              <a:t>struts</a:t>
            </a:r>
            <a:r>
              <a:rPr lang="en-US" sz="2000" b="0" i="0" dirty="0">
                <a:solidFill>
                  <a:srgbClr val="666666"/>
                </a:solidFill>
                <a:effectLst/>
                <a:latin typeface="Nunito Sans"/>
              </a:rPr>
              <a:t>, supporting a roof, bridge or other structure. You will find them supporting the roofs of auditoriums, cinema halls, stadiums, railways, stations, airports and others.</a:t>
            </a:r>
          </a:p>
          <a:p>
            <a:endParaRPr lang="en-US" sz="2000" b="0" i="0" dirty="0">
              <a:solidFill>
                <a:srgbClr val="666666"/>
              </a:solidFill>
              <a:effectLst/>
              <a:latin typeface="Nunito Sans"/>
            </a:endParaRPr>
          </a:p>
          <a:p>
            <a:r>
              <a:rPr lang="en-US" sz="2000" b="0" i="0" dirty="0">
                <a:solidFill>
                  <a:srgbClr val="666666"/>
                </a:solidFill>
                <a:effectLst/>
                <a:latin typeface="Nunito Sans"/>
              </a:rPr>
              <a:t>A </a:t>
            </a:r>
            <a:r>
              <a:rPr lang="en-US" sz="2000" b="1" i="1" dirty="0">
                <a:solidFill>
                  <a:srgbClr val="666666"/>
                </a:solidFill>
                <a:effectLst/>
                <a:latin typeface="Nunito Sans"/>
              </a:rPr>
              <a:t>roof truss</a:t>
            </a:r>
            <a:r>
              <a:rPr lang="en-US" sz="2000" b="0" i="0" dirty="0">
                <a:solidFill>
                  <a:srgbClr val="666666"/>
                </a:solidFill>
                <a:effectLst/>
                <a:latin typeface="Nunito Sans"/>
              </a:rPr>
              <a:t> is considered the </a:t>
            </a:r>
            <a:r>
              <a:rPr lang="en-US" sz="2000" b="0" i="1" dirty="0">
                <a:solidFill>
                  <a:srgbClr val="666666"/>
                </a:solidFill>
                <a:effectLst/>
                <a:latin typeface="Nunito Sans"/>
              </a:rPr>
              <a:t>most important key component in engineering system in a building</a:t>
            </a:r>
            <a:r>
              <a:rPr lang="en-US" sz="2000" b="0" i="0" dirty="0">
                <a:solidFill>
                  <a:srgbClr val="666666"/>
                </a:solidFill>
                <a:effectLst/>
                <a:latin typeface="Nunito Sans"/>
              </a:rPr>
              <a:t>. They serve a critical function and design depends on various factors. Without roof, buildings would be exposed to all kinds of elements, rendering them completely useless. Here are some of the benefits of installing a roof truss.</a:t>
            </a:r>
            <a:endParaRPr lang="en-IN" sz="2000" dirty="0"/>
          </a:p>
        </p:txBody>
      </p:sp>
      <p:pic>
        <p:nvPicPr>
          <p:cNvPr id="5" name="Picture 4">
            <a:extLst>
              <a:ext uri="{FF2B5EF4-FFF2-40B4-BE49-F238E27FC236}">
                <a16:creationId xmlns:a16="http://schemas.microsoft.com/office/drawing/2014/main" id="{74EF4CB6-1661-46C5-8028-96BAA673A525}"/>
              </a:ext>
            </a:extLst>
          </p:cNvPr>
          <p:cNvPicPr>
            <a:picLocks noChangeAspect="1"/>
          </p:cNvPicPr>
          <p:nvPr/>
        </p:nvPicPr>
        <p:blipFill>
          <a:blip r:embed="rId2"/>
          <a:stretch>
            <a:fillRect/>
          </a:stretch>
        </p:blipFill>
        <p:spPr>
          <a:xfrm>
            <a:off x="10881246" y="0"/>
            <a:ext cx="1310754" cy="1066892"/>
          </a:xfrm>
          <a:prstGeom prst="rect">
            <a:avLst/>
          </a:prstGeom>
        </p:spPr>
      </p:pic>
    </p:spTree>
    <p:extLst>
      <p:ext uri="{BB962C8B-B14F-4D97-AF65-F5344CB8AC3E}">
        <p14:creationId xmlns:p14="http://schemas.microsoft.com/office/powerpoint/2010/main" val="2466281134"/>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919DFDD-909A-49B6-B805-C2A2646E7447}"/>
              </a:ext>
            </a:extLst>
          </p:cNvPr>
          <p:cNvSpPr>
            <a:spLocks noGrp="1"/>
          </p:cNvSpPr>
          <p:nvPr>
            <p:ph type="title"/>
          </p:nvPr>
        </p:nvSpPr>
        <p:spPr/>
        <p:txBody>
          <a:bodyPr/>
          <a:lstStyle/>
          <a:p>
            <a:r>
              <a:rPr lang="en-US" b="0" i="0" u="sng" dirty="0">
                <a:solidFill>
                  <a:srgbClr val="FF0000"/>
                </a:solidFill>
                <a:effectLst/>
                <a:latin typeface="Nunito Sans"/>
              </a:rPr>
              <a:t>Different Types of Roof Trusses</a:t>
            </a:r>
            <a:br>
              <a:rPr lang="en-US" b="0" i="0" dirty="0">
                <a:solidFill>
                  <a:srgbClr val="333333"/>
                </a:solidFill>
                <a:effectLst/>
                <a:latin typeface="Nunito Sans"/>
              </a:rPr>
            </a:br>
            <a:endParaRPr lang="en-IN" dirty="0"/>
          </a:p>
        </p:txBody>
      </p:sp>
      <p:sp>
        <p:nvSpPr>
          <p:cNvPr id="9" name="Content Placeholder 8">
            <a:extLst>
              <a:ext uri="{FF2B5EF4-FFF2-40B4-BE49-F238E27FC236}">
                <a16:creationId xmlns:a16="http://schemas.microsoft.com/office/drawing/2014/main" id="{6F36F2B0-E2EB-46DB-9854-5D30AD131D4D}"/>
              </a:ext>
            </a:extLst>
          </p:cNvPr>
          <p:cNvSpPr>
            <a:spLocks noGrp="1"/>
          </p:cNvSpPr>
          <p:nvPr>
            <p:ph idx="1"/>
          </p:nvPr>
        </p:nvSpPr>
        <p:spPr>
          <a:xfrm>
            <a:off x="838200" y="1305017"/>
            <a:ext cx="10515600" cy="4871946"/>
          </a:xfrm>
        </p:spPr>
        <p:txBody>
          <a:bodyPr/>
          <a:lstStyle/>
          <a:p>
            <a:pPr algn="just" fontAlgn="base"/>
            <a:r>
              <a:rPr lang="en-US" b="1" i="0" dirty="0">
                <a:solidFill>
                  <a:srgbClr val="333333"/>
                </a:solidFill>
                <a:effectLst/>
                <a:latin typeface="Nunito Sans"/>
              </a:rPr>
              <a:t>King Post Truss</a:t>
            </a:r>
            <a:endParaRPr lang="en-US" b="0" i="0" dirty="0">
              <a:solidFill>
                <a:srgbClr val="333333"/>
              </a:solidFill>
              <a:effectLst/>
              <a:latin typeface="Nunito Sans"/>
            </a:endParaRPr>
          </a:p>
          <a:p>
            <a:pPr marL="0" indent="0" algn="just" fontAlgn="base">
              <a:buNone/>
            </a:pPr>
            <a:r>
              <a:rPr lang="en-US" b="0" i="0" dirty="0">
                <a:solidFill>
                  <a:srgbClr val="666666"/>
                </a:solidFill>
                <a:effectLst/>
                <a:latin typeface="Nunito Sans"/>
              </a:rPr>
              <a:t>Central vertical post used in architectural, working in tension to support a beam below from a truss apex. This truss usually </a:t>
            </a:r>
            <a:r>
              <a:rPr lang="en-US" b="1" i="1" dirty="0">
                <a:solidFill>
                  <a:srgbClr val="666666"/>
                </a:solidFill>
                <a:effectLst/>
                <a:latin typeface="Nunito Sans"/>
              </a:rPr>
              <a:t>spans up to 8 meters</a:t>
            </a:r>
            <a:r>
              <a:rPr lang="en-US" b="0" i="0" dirty="0">
                <a:solidFill>
                  <a:srgbClr val="666666"/>
                </a:solidFill>
                <a:effectLst/>
                <a:latin typeface="Nunito Sans"/>
              </a:rPr>
              <a:t>, which makes it perfect for multiple types of houses, especially the smaller ones.</a:t>
            </a:r>
          </a:p>
          <a:p>
            <a:endParaRPr lang="en-IN" dirty="0"/>
          </a:p>
        </p:txBody>
      </p:sp>
      <p:pic>
        <p:nvPicPr>
          <p:cNvPr id="10" name="Picture 9">
            <a:extLst>
              <a:ext uri="{FF2B5EF4-FFF2-40B4-BE49-F238E27FC236}">
                <a16:creationId xmlns:a16="http://schemas.microsoft.com/office/drawing/2014/main" id="{D2D07C7A-1544-4DB5-94C4-14FDA5C60338}"/>
              </a:ext>
            </a:extLst>
          </p:cNvPr>
          <p:cNvPicPr>
            <a:picLocks noChangeAspect="1"/>
          </p:cNvPicPr>
          <p:nvPr/>
        </p:nvPicPr>
        <p:blipFill>
          <a:blip r:embed="rId2"/>
          <a:stretch>
            <a:fillRect/>
          </a:stretch>
        </p:blipFill>
        <p:spPr>
          <a:xfrm>
            <a:off x="2767382" y="3552814"/>
            <a:ext cx="5923858" cy="2940061"/>
          </a:xfrm>
          <a:prstGeom prst="rect">
            <a:avLst/>
          </a:prstGeom>
        </p:spPr>
      </p:pic>
      <p:pic>
        <p:nvPicPr>
          <p:cNvPr id="5" name="Picture 4">
            <a:extLst>
              <a:ext uri="{FF2B5EF4-FFF2-40B4-BE49-F238E27FC236}">
                <a16:creationId xmlns:a16="http://schemas.microsoft.com/office/drawing/2014/main" id="{6C364939-120B-4C20-8950-21F56CEB9434}"/>
              </a:ext>
            </a:extLst>
          </p:cNvPr>
          <p:cNvPicPr>
            <a:picLocks noChangeAspect="1"/>
          </p:cNvPicPr>
          <p:nvPr/>
        </p:nvPicPr>
        <p:blipFill>
          <a:blip r:embed="rId3"/>
          <a:stretch>
            <a:fillRect/>
          </a:stretch>
        </p:blipFill>
        <p:spPr>
          <a:xfrm>
            <a:off x="10881246" y="0"/>
            <a:ext cx="1310754" cy="1066892"/>
          </a:xfrm>
          <a:prstGeom prst="rect">
            <a:avLst/>
          </a:prstGeom>
        </p:spPr>
      </p:pic>
    </p:spTree>
    <p:extLst>
      <p:ext uri="{BB962C8B-B14F-4D97-AF65-F5344CB8AC3E}">
        <p14:creationId xmlns:p14="http://schemas.microsoft.com/office/powerpoint/2010/main" val="1266015691"/>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2AA82C-C833-4728-BC07-1B6F422A5B65}"/>
              </a:ext>
            </a:extLst>
          </p:cNvPr>
          <p:cNvSpPr>
            <a:spLocks noGrp="1"/>
          </p:cNvSpPr>
          <p:nvPr>
            <p:ph type="title"/>
          </p:nvPr>
        </p:nvSpPr>
        <p:spPr/>
        <p:txBody>
          <a:bodyPr/>
          <a:lstStyle/>
          <a:p>
            <a:r>
              <a:rPr lang="en-US" b="1" i="0" u="sng" dirty="0">
                <a:solidFill>
                  <a:srgbClr val="FF0000"/>
                </a:solidFill>
                <a:effectLst/>
                <a:latin typeface="Nunito Sans"/>
              </a:rPr>
              <a:t>Queen Post Truss</a:t>
            </a:r>
            <a:br>
              <a:rPr lang="en-US" b="0" i="0" u="sng" dirty="0">
                <a:solidFill>
                  <a:srgbClr val="FF0000"/>
                </a:solidFill>
                <a:effectLst/>
                <a:latin typeface="Nunito Sans"/>
              </a:rPr>
            </a:br>
            <a:endParaRPr lang="en-IN" u="sng" dirty="0">
              <a:solidFill>
                <a:srgbClr val="FF0000"/>
              </a:solidFill>
            </a:endParaRPr>
          </a:p>
        </p:txBody>
      </p:sp>
      <p:sp>
        <p:nvSpPr>
          <p:cNvPr id="3" name="Content Placeholder 2">
            <a:extLst>
              <a:ext uri="{FF2B5EF4-FFF2-40B4-BE49-F238E27FC236}">
                <a16:creationId xmlns:a16="http://schemas.microsoft.com/office/drawing/2014/main" id="{A60F8282-4BE6-4D2E-96F9-79C9E61856B1}"/>
              </a:ext>
            </a:extLst>
          </p:cNvPr>
          <p:cNvSpPr>
            <a:spLocks noGrp="1"/>
          </p:cNvSpPr>
          <p:nvPr>
            <p:ph idx="1"/>
          </p:nvPr>
        </p:nvSpPr>
        <p:spPr>
          <a:xfrm>
            <a:off x="838200" y="1287262"/>
            <a:ext cx="10515600" cy="4889701"/>
          </a:xfrm>
        </p:spPr>
        <p:txBody>
          <a:bodyPr/>
          <a:lstStyle/>
          <a:p>
            <a:pPr algn="just" fontAlgn="base"/>
            <a:r>
              <a:rPr lang="en-US" b="0" i="0" dirty="0">
                <a:solidFill>
                  <a:srgbClr val="666666"/>
                </a:solidFill>
                <a:effectLst/>
                <a:latin typeface="Nunito Sans"/>
              </a:rPr>
              <a:t>A very reliable, simple and versatile type of roof truss where you can use at any given time. This kind of truss offers a </a:t>
            </a:r>
            <a:r>
              <a:rPr lang="en-US" b="1" i="1" dirty="0">
                <a:solidFill>
                  <a:srgbClr val="666666"/>
                </a:solidFill>
                <a:effectLst/>
                <a:latin typeface="Nunito Sans"/>
              </a:rPr>
              <a:t>span of around 10 meters,</a:t>
            </a:r>
            <a:r>
              <a:rPr lang="en-US" b="0" i="0" dirty="0">
                <a:solidFill>
                  <a:srgbClr val="666666"/>
                </a:solidFill>
                <a:effectLst/>
                <a:latin typeface="Nunito Sans"/>
              </a:rPr>
              <a:t> and has a simple design which makes it perfect for a wide range of establishments.</a:t>
            </a:r>
          </a:p>
          <a:p>
            <a:endParaRPr lang="en-IN" dirty="0"/>
          </a:p>
        </p:txBody>
      </p:sp>
      <p:pic>
        <p:nvPicPr>
          <p:cNvPr id="4" name="Picture 3">
            <a:extLst>
              <a:ext uri="{FF2B5EF4-FFF2-40B4-BE49-F238E27FC236}">
                <a16:creationId xmlns:a16="http://schemas.microsoft.com/office/drawing/2014/main" id="{2268D78A-3FD7-43C2-9870-6D5F2B3D3078}"/>
              </a:ext>
            </a:extLst>
          </p:cNvPr>
          <p:cNvPicPr>
            <a:picLocks noChangeAspect="1"/>
          </p:cNvPicPr>
          <p:nvPr/>
        </p:nvPicPr>
        <p:blipFill>
          <a:blip r:embed="rId2"/>
          <a:stretch>
            <a:fillRect/>
          </a:stretch>
        </p:blipFill>
        <p:spPr>
          <a:xfrm>
            <a:off x="2117958" y="3169328"/>
            <a:ext cx="7956084" cy="2831975"/>
          </a:xfrm>
          <a:prstGeom prst="rect">
            <a:avLst/>
          </a:prstGeom>
        </p:spPr>
      </p:pic>
      <p:pic>
        <p:nvPicPr>
          <p:cNvPr id="5" name="Picture 4">
            <a:extLst>
              <a:ext uri="{FF2B5EF4-FFF2-40B4-BE49-F238E27FC236}">
                <a16:creationId xmlns:a16="http://schemas.microsoft.com/office/drawing/2014/main" id="{0782B806-79A5-497C-B27E-0D26C0B6F240}"/>
              </a:ext>
            </a:extLst>
          </p:cNvPr>
          <p:cNvPicPr>
            <a:picLocks noChangeAspect="1"/>
          </p:cNvPicPr>
          <p:nvPr/>
        </p:nvPicPr>
        <p:blipFill>
          <a:blip r:embed="rId3"/>
          <a:stretch>
            <a:fillRect/>
          </a:stretch>
        </p:blipFill>
        <p:spPr>
          <a:xfrm>
            <a:off x="10881246" y="0"/>
            <a:ext cx="1310754" cy="1066892"/>
          </a:xfrm>
          <a:prstGeom prst="rect">
            <a:avLst/>
          </a:prstGeom>
        </p:spPr>
      </p:pic>
    </p:spTree>
    <p:extLst>
      <p:ext uri="{BB962C8B-B14F-4D97-AF65-F5344CB8AC3E}">
        <p14:creationId xmlns:p14="http://schemas.microsoft.com/office/powerpoint/2010/main" val="335317763"/>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CD2DF2-A137-41DE-918F-F40FE1EA529E}"/>
              </a:ext>
            </a:extLst>
          </p:cNvPr>
          <p:cNvSpPr>
            <a:spLocks noGrp="1"/>
          </p:cNvSpPr>
          <p:nvPr>
            <p:ph type="title"/>
          </p:nvPr>
        </p:nvSpPr>
        <p:spPr/>
        <p:txBody>
          <a:bodyPr/>
          <a:lstStyle/>
          <a:p>
            <a:r>
              <a:rPr lang="en-IN" b="1" i="0" u="sng" dirty="0">
                <a:solidFill>
                  <a:srgbClr val="FF0000"/>
                </a:solidFill>
                <a:effectLst/>
                <a:latin typeface="Nunito Sans"/>
              </a:rPr>
              <a:t>Howe Truss</a:t>
            </a:r>
            <a:br>
              <a:rPr lang="en-IN" b="0" i="0" u="sng" dirty="0">
                <a:solidFill>
                  <a:srgbClr val="FF0000"/>
                </a:solidFill>
                <a:effectLst/>
                <a:latin typeface="Nunito Sans"/>
              </a:rPr>
            </a:br>
            <a:endParaRPr lang="en-IN" u="sng" dirty="0">
              <a:solidFill>
                <a:srgbClr val="FF0000"/>
              </a:solidFill>
            </a:endParaRPr>
          </a:p>
        </p:txBody>
      </p:sp>
      <p:sp>
        <p:nvSpPr>
          <p:cNvPr id="3" name="Content Placeholder 2">
            <a:extLst>
              <a:ext uri="{FF2B5EF4-FFF2-40B4-BE49-F238E27FC236}">
                <a16:creationId xmlns:a16="http://schemas.microsoft.com/office/drawing/2014/main" id="{2BBBC92F-7D11-475F-B93E-471AD1C66119}"/>
              </a:ext>
            </a:extLst>
          </p:cNvPr>
          <p:cNvSpPr>
            <a:spLocks noGrp="1"/>
          </p:cNvSpPr>
          <p:nvPr>
            <p:ph idx="1"/>
          </p:nvPr>
        </p:nvSpPr>
        <p:spPr>
          <a:xfrm>
            <a:off x="838200" y="1305017"/>
            <a:ext cx="10515600" cy="4871946"/>
          </a:xfrm>
        </p:spPr>
        <p:txBody>
          <a:bodyPr/>
          <a:lstStyle/>
          <a:p>
            <a:r>
              <a:rPr lang="en-US" b="0" i="0" dirty="0">
                <a:solidFill>
                  <a:srgbClr val="666666"/>
                </a:solidFill>
                <a:effectLst/>
                <a:latin typeface="Nunito Sans"/>
              </a:rPr>
              <a:t>A kind of truss having upper and lower members, a combination of steel and wood or both. One thing that makes this truss extraordinary is that it has a very wide span, as it can </a:t>
            </a:r>
            <a:r>
              <a:rPr lang="en-US" b="1" i="1" dirty="0">
                <a:solidFill>
                  <a:srgbClr val="666666"/>
                </a:solidFill>
                <a:effectLst/>
                <a:latin typeface="Nunito Sans"/>
              </a:rPr>
              <a:t>cover anything from 6-30 meters</a:t>
            </a:r>
            <a:r>
              <a:rPr lang="en-US" b="0" i="0" dirty="0">
                <a:solidFill>
                  <a:srgbClr val="666666"/>
                </a:solidFill>
                <a:effectLst/>
                <a:latin typeface="Nunito Sans"/>
              </a:rPr>
              <a:t>. This is very useful for a wide range of project types.</a:t>
            </a:r>
            <a:endParaRPr lang="en-IN" dirty="0"/>
          </a:p>
        </p:txBody>
      </p:sp>
      <p:pic>
        <p:nvPicPr>
          <p:cNvPr id="4" name="Picture 3">
            <a:extLst>
              <a:ext uri="{FF2B5EF4-FFF2-40B4-BE49-F238E27FC236}">
                <a16:creationId xmlns:a16="http://schemas.microsoft.com/office/drawing/2014/main" id="{C1744DE3-92E5-4127-B4BE-2CF623956136}"/>
              </a:ext>
            </a:extLst>
          </p:cNvPr>
          <p:cNvPicPr>
            <a:picLocks noChangeAspect="1"/>
          </p:cNvPicPr>
          <p:nvPr/>
        </p:nvPicPr>
        <p:blipFill>
          <a:blip r:embed="rId2"/>
          <a:stretch>
            <a:fillRect/>
          </a:stretch>
        </p:blipFill>
        <p:spPr>
          <a:xfrm>
            <a:off x="2610035" y="3359137"/>
            <a:ext cx="6355532" cy="3133738"/>
          </a:xfrm>
          <a:prstGeom prst="rect">
            <a:avLst/>
          </a:prstGeom>
        </p:spPr>
      </p:pic>
      <p:pic>
        <p:nvPicPr>
          <p:cNvPr id="5" name="Picture 4">
            <a:extLst>
              <a:ext uri="{FF2B5EF4-FFF2-40B4-BE49-F238E27FC236}">
                <a16:creationId xmlns:a16="http://schemas.microsoft.com/office/drawing/2014/main" id="{279C233D-5792-4915-A2E4-EA37FB4C356D}"/>
              </a:ext>
            </a:extLst>
          </p:cNvPr>
          <p:cNvPicPr>
            <a:picLocks noChangeAspect="1"/>
          </p:cNvPicPr>
          <p:nvPr/>
        </p:nvPicPr>
        <p:blipFill>
          <a:blip r:embed="rId3"/>
          <a:stretch>
            <a:fillRect/>
          </a:stretch>
        </p:blipFill>
        <p:spPr>
          <a:xfrm>
            <a:off x="10881246" y="0"/>
            <a:ext cx="1310754" cy="1066892"/>
          </a:xfrm>
          <a:prstGeom prst="rect">
            <a:avLst/>
          </a:prstGeom>
        </p:spPr>
      </p:pic>
    </p:spTree>
    <p:extLst>
      <p:ext uri="{BB962C8B-B14F-4D97-AF65-F5344CB8AC3E}">
        <p14:creationId xmlns:p14="http://schemas.microsoft.com/office/powerpoint/2010/main" val="3163416012"/>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78DDBD-926D-42DC-BFD2-FB7D186A432B}"/>
              </a:ext>
            </a:extLst>
          </p:cNvPr>
          <p:cNvSpPr>
            <a:spLocks noGrp="1"/>
          </p:cNvSpPr>
          <p:nvPr>
            <p:ph type="title"/>
          </p:nvPr>
        </p:nvSpPr>
        <p:spPr/>
        <p:txBody>
          <a:bodyPr/>
          <a:lstStyle/>
          <a:p>
            <a:r>
              <a:rPr lang="en-IN" b="1" i="0" u="sng" dirty="0">
                <a:solidFill>
                  <a:srgbClr val="FF0000"/>
                </a:solidFill>
                <a:effectLst/>
                <a:latin typeface="Nunito Sans"/>
              </a:rPr>
              <a:t>Pratt Truss</a:t>
            </a:r>
            <a:br>
              <a:rPr lang="en-IN" b="0" i="0" u="sng" dirty="0">
                <a:solidFill>
                  <a:srgbClr val="FF0000"/>
                </a:solidFill>
                <a:effectLst/>
                <a:latin typeface="Nunito Sans"/>
              </a:rPr>
            </a:br>
            <a:endParaRPr lang="en-IN" u="sng" dirty="0">
              <a:solidFill>
                <a:srgbClr val="FF0000"/>
              </a:solidFill>
            </a:endParaRPr>
          </a:p>
        </p:txBody>
      </p:sp>
      <p:sp>
        <p:nvSpPr>
          <p:cNvPr id="3" name="Content Placeholder 2">
            <a:extLst>
              <a:ext uri="{FF2B5EF4-FFF2-40B4-BE49-F238E27FC236}">
                <a16:creationId xmlns:a16="http://schemas.microsoft.com/office/drawing/2014/main" id="{2F4DA393-4184-4F4E-97FD-FF6A8771D786}"/>
              </a:ext>
            </a:extLst>
          </p:cNvPr>
          <p:cNvSpPr>
            <a:spLocks noGrp="1"/>
          </p:cNvSpPr>
          <p:nvPr>
            <p:ph idx="1"/>
          </p:nvPr>
        </p:nvSpPr>
        <p:spPr>
          <a:xfrm>
            <a:off x="838200" y="1287262"/>
            <a:ext cx="10515600" cy="4889701"/>
          </a:xfrm>
        </p:spPr>
        <p:txBody>
          <a:bodyPr/>
          <a:lstStyle/>
          <a:p>
            <a:r>
              <a:rPr lang="en-US" b="0" i="0" dirty="0">
                <a:solidFill>
                  <a:srgbClr val="666666"/>
                </a:solidFill>
                <a:effectLst/>
                <a:latin typeface="Nunito Sans"/>
              </a:rPr>
              <a:t>The prat truss is the most popular steel truss since it is very economical. It includes vertical and diagonal members that slope down towards the center (opposite of Howe Truss). Pratt truss can cover </a:t>
            </a:r>
            <a:r>
              <a:rPr lang="en-US" b="1" i="1" dirty="0">
                <a:solidFill>
                  <a:srgbClr val="666666"/>
                </a:solidFill>
                <a:effectLst/>
                <a:latin typeface="Nunito Sans"/>
              </a:rPr>
              <a:t>lengths ranging between 6-10 meters.</a:t>
            </a:r>
            <a:endParaRPr lang="en-IN" dirty="0"/>
          </a:p>
        </p:txBody>
      </p:sp>
      <p:pic>
        <p:nvPicPr>
          <p:cNvPr id="4" name="Picture 3">
            <a:extLst>
              <a:ext uri="{FF2B5EF4-FFF2-40B4-BE49-F238E27FC236}">
                <a16:creationId xmlns:a16="http://schemas.microsoft.com/office/drawing/2014/main" id="{69B63438-CE29-4309-858A-0CBA0B081508}"/>
              </a:ext>
            </a:extLst>
          </p:cNvPr>
          <p:cNvPicPr>
            <a:picLocks noChangeAspect="1"/>
          </p:cNvPicPr>
          <p:nvPr/>
        </p:nvPicPr>
        <p:blipFill>
          <a:blip r:embed="rId2"/>
          <a:stretch>
            <a:fillRect/>
          </a:stretch>
        </p:blipFill>
        <p:spPr>
          <a:xfrm>
            <a:off x="2086251" y="3117171"/>
            <a:ext cx="6460123" cy="3211544"/>
          </a:xfrm>
          <a:prstGeom prst="rect">
            <a:avLst/>
          </a:prstGeom>
        </p:spPr>
      </p:pic>
      <p:pic>
        <p:nvPicPr>
          <p:cNvPr id="5" name="Picture 4">
            <a:extLst>
              <a:ext uri="{FF2B5EF4-FFF2-40B4-BE49-F238E27FC236}">
                <a16:creationId xmlns:a16="http://schemas.microsoft.com/office/drawing/2014/main" id="{5E1CD4CC-8870-4E6F-B8E7-8565BE58CF97}"/>
              </a:ext>
            </a:extLst>
          </p:cNvPr>
          <p:cNvPicPr>
            <a:picLocks noChangeAspect="1"/>
          </p:cNvPicPr>
          <p:nvPr/>
        </p:nvPicPr>
        <p:blipFill>
          <a:blip r:embed="rId3"/>
          <a:stretch>
            <a:fillRect/>
          </a:stretch>
        </p:blipFill>
        <p:spPr>
          <a:xfrm>
            <a:off x="10881246" y="0"/>
            <a:ext cx="1310754" cy="1066892"/>
          </a:xfrm>
          <a:prstGeom prst="rect">
            <a:avLst/>
          </a:prstGeom>
        </p:spPr>
      </p:pic>
    </p:spTree>
    <p:extLst>
      <p:ext uri="{BB962C8B-B14F-4D97-AF65-F5344CB8AC3E}">
        <p14:creationId xmlns:p14="http://schemas.microsoft.com/office/powerpoint/2010/main" val="29610213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A1B8E3-5435-4ABF-A54C-23F829F3339D}"/>
              </a:ext>
            </a:extLst>
          </p:cNvPr>
          <p:cNvSpPr>
            <a:spLocks noGrp="1"/>
          </p:cNvSpPr>
          <p:nvPr>
            <p:ph type="title"/>
          </p:nvPr>
        </p:nvSpPr>
        <p:spPr/>
        <p:txBody>
          <a:bodyPr>
            <a:normAutofit/>
          </a:bodyPr>
          <a:lstStyle/>
          <a:p>
            <a:r>
              <a:rPr lang="en-IN" i="0" u="sng" dirty="0">
                <a:solidFill>
                  <a:srgbClr val="FF0000"/>
                </a:solidFill>
                <a:effectLst/>
                <a:latin typeface="geomenist"/>
              </a:rPr>
              <a:t>Limit State Method</a:t>
            </a:r>
            <a:br>
              <a:rPr lang="en-IN" b="1" i="0" dirty="0">
                <a:solidFill>
                  <a:srgbClr val="000000"/>
                </a:solidFill>
                <a:effectLst/>
                <a:latin typeface="geomenist"/>
              </a:rPr>
            </a:br>
            <a:endParaRPr lang="en-IN" dirty="0"/>
          </a:p>
        </p:txBody>
      </p:sp>
      <p:sp>
        <p:nvSpPr>
          <p:cNvPr id="3" name="Content Placeholder 2">
            <a:extLst>
              <a:ext uri="{FF2B5EF4-FFF2-40B4-BE49-F238E27FC236}">
                <a16:creationId xmlns:a16="http://schemas.microsoft.com/office/drawing/2014/main" id="{B3821A4C-B299-442F-ABAA-A25EF39F859A}"/>
              </a:ext>
            </a:extLst>
          </p:cNvPr>
          <p:cNvSpPr>
            <a:spLocks noGrp="1"/>
          </p:cNvSpPr>
          <p:nvPr>
            <p:ph idx="1"/>
          </p:nvPr>
        </p:nvSpPr>
        <p:spPr>
          <a:xfrm>
            <a:off x="838200" y="1123950"/>
            <a:ext cx="10515600" cy="5368925"/>
          </a:xfrm>
        </p:spPr>
        <p:txBody>
          <a:bodyPr>
            <a:normAutofit fontScale="85000" lnSpcReduction="10000"/>
          </a:bodyPr>
          <a:lstStyle/>
          <a:p>
            <a:pPr algn="l">
              <a:buFont typeface="Arial" panose="020B0604020202020204" pitchFamily="34" charset="0"/>
              <a:buChar char="•"/>
            </a:pPr>
            <a:r>
              <a:rPr lang="en-US" b="0" i="0" dirty="0">
                <a:effectLst/>
                <a:latin typeface="geomanist"/>
              </a:rPr>
              <a:t>The limit state method is a balanced combination of the working stress method and the ultimate load design method.</a:t>
            </a:r>
          </a:p>
          <a:p>
            <a:pPr algn="l">
              <a:buFont typeface="Arial" panose="020B0604020202020204" pitchFamily="34" charset="0"/>
              <a:buChar char="•"/>
            </a:pPr>
            <a:r>
              <a:rPr lang="en-US" b="0" i="0" dirty="0">
                <a:effectLst/>
                <a:latin typeface="geomanist"/>
              </a:rPr>
              <a:t>It is also known as load and resistance factor design in </a:t>
            </a:r>
            <a:r>
              <a:rPr lang="en-US" dirty="0">
                <a:latin typeface="geomanist"/>
              </a:rPr>
              <a:t>structural engineering</a:t>
            </a:r>
            <a:r>
              <a:rPr lang="en-US" b="0" i="0" dirty="0">
                <a:effectLst/>
                <a:latin typeface="geomanist"/>
              </a:rPr>
              <a:t>.</a:t>
            </a:r>
          </a:p>
          <a:p>
            <a:pPr algn="l">
              <a:buFont typeface="Arial" panose="020B0604020202020204" pitchFamily="34" charset="0"/>
              <a:buChar char="•"/>
            </a:pPr>
            <a:r>
              <a:rPr lang="en-US" b="0" i="0" dirty="0">
                <a:effectLst/>
                <a:latin typeface="geomanist"/>
              </a:rPr>
              <a:t>The limit state method helps us to know the </a:t>
            </a:r>
            <a:r>
              <a:rPr lang="en-US" dirty="0">
                <a:latin typeface="geomanist"/>
              </a:rPr>
              <a:t>capacity load</a:t>
            </a:r>
            <a:r>
              <a:rPr lang="en-US" b="0" i="0" dirty="0">
                <a:effectLst/>
                <a:latin typeface="geomanist"/>
              </a:rPr>
              <a:t> or working load of the structure.</a:t>
            </a:r>
          </a:p>
          <a:p>
            <a:pPr algn="l">
              <a:buFont typeface="Arial" panose="020B0604020202020204" pitchFamily="34" charset="0"/>
              <a:buChar char="•"/>
            </a:pPr>
            <a:r>
              <a:rPr lang="en-US" b="0" i="0" dirty="0">
                <a:effectLst/>
                <a:latin typeface="geomanist"/>
              </a:rPr>
              <a:t>The motive of using the limit state method is to construct a safe and </a:t>
            </a:r>
            <a:r>
              <a:rPr lang="en-US" dirty="0">
                <a:latin typeface="geomanist"/>
              </a:rPr>
              <a:t>comfortable structure</a:t>
            </a:r>
            <a:r>
              <a:rPr lang="en-US" b="0" i="0" dirty="0">
                <a:effectLst/>
                <a:latin typeface="geomanist"/>
              </a:rPr>
              <a:t>.</a:t>
            </a:r>
          </a:p>
          <a:p>
            <a:pPr algn="l">
              <a:buFont typeface="Arial" panose="020B0604020202020204" pitchFamily="34" charset="0"/>
              <a:buChar char="•"/>
            </a:pPr>
            <a:r>
              <a:rPr lang="en-US" b="0" i="0" dirty="0">
                <a:effectLst/>
                <a:latin typeface="geomanist"/>
              </a:rPr>
              <a:t>This method gives an idea about the serviceability requirement of limiting deflection and </a:t>
            </a:r>
            <a:r>
              <a:rPr lang="en-US" dirty="0">
                <a:latin typeface="geomanist"/>
              </a:rPr>
              <a:t>cracking</a:t>
            </a:r>
            <a:r>
              <a:rPr lang="en-US" b="0" i="0" dirty="0">
                <a:effectLst/>
                <a:latin typeface="geomanist"/>
              </a:rPr>
              <a:t>.</a:t>
            </a:r>
          </a:p>
          <a:p>
            <a:pPr algn="l">
              <a:buFont typeface="Arial" panose="020B0604020202020204" pitchFamily="34" charset="0"/>
              <a:buChar char="•"/>
            </a:pPr>
            <a:r>
              <a:rPr lang="en-US" b="0" i="0" dirty="0">
                <a:effectLst/>
                <a:latin typeface="geomanist"/>
              </a:rPr>
              <a:t>To make a safe structure limit state method obey two criteria, one is the ultimate limit state ana another one is the serviceability limit state.</a:t>
            </a:r>
          </a:p>
          <a:p>
            <a:pPr algn="l">
              <a:buFont typeface="Arial" panose="020B0604020202020204" pitchFamily="34" charset="0"/>
              <a:buChar char="•"/>
            </a:pPr>
            <a:r>
              <a:rPr lang="en-US" b="0" i="0" dirty="0">
                <a:effectLst/>
                <a:latin typeface="geomanist"/>
              </a:rPr>
              <a:t>A limit state </a:t>
            </a:r>
            <a:r>
              <a:rPr lang="en-US" dirty="0">
                <a:latin typeface="geomanist"/>
              </a:rPr>
              <a:t>design</a:t>
            </a:r>
            <a:r>
              <a:rPr lang="en-US" b="0" i="0" dirty="0">
                <a:effectLst/>
                <a:latin typeface="geomanist"/>
              </a:rPr>
              <a:t> makes a structure more safe, durable, and fit for human uses.</a:t>
            </a:r>
          </a:p>
          <a:p>
            <a:pPr algn="l">
              <a:buFont typeface="Arial" panose="020B0604020202020204" pitchFamily="34" charset="0"/>
              <a:buChar char="•"/>
            </a:pPr>
            <a:r>
              <a:rPr lang="en-US" b="0" i="0" dirty="0">
                <a:effectLst/>
                <a:latin typeface="geomanist"/>
              </a:rPr>
              <a:t>It gives the idea that the structure ongoing to build can carry the acting loads like </a:t>
            </a:r>
            <a:r>
              <a:rPr lang="en-US" dirty="0">
                <a:latin typeface="geomanist"/>
              </a:rPr>
              <a:t>dead loads, live loads, wind loads</a:t>
            </a:r>
            <a:r>
              <a:rPr lang="en-US" b="0" i="0" dirty="0">
                <a:effectLst/>
                <a:latin typeface="geomanist"/>
              </a:rPr>
              <a:t>, and earth quick loads are not.</a:t>
            </a:r>
          </a:p>
          <a:p>
            <a:endParaRPr lang="en-IN" dirty="0"/>
          </a:p>
        </p:txBody>
      </p:sp>
      <p:pic>
        <p:nvPicPr>
          <p:cNvPr id="4" name="Picture 3">
            <a:extLst>
              <a:ext uri="{FF2B5EF4-FFF2-40B4-BE49-F238E27FC236}">
                <a16:creationId xmlns:a16="http://schemas.microsoft.com/office/drawing/2014/main" id="{48C8F420-2CD9-41CA-95B1-C48CE68EB8D8}"/>
              </a:ext>
            </a:extLst>
          </p:cNvPr>
          <p:cNvPicPr>
            <a:picLocks noChangeAspect="1"/>
          </p:cNvPicPr>
          <p:nvPr/>
        </p:nvPicPr>
        <p:blipFill>
          <a:blip r:embed="rId2"/>
          <a:stretch>
            <a:fillRect/>
          </a:stretch>
        </p:blipFill>
        <p:spPr>
          <a:xfrm>
            <a:off x="10750858" y="1"/>
            <a:ext cx="1475913" cy="1200816"/>
          </a:xfrm>
          <a:prstGeom prst="rect">
            <a:avLst/>
          </a:prstGeom>
        </p:spPr>
      </p:pic>
    </p:spTree>
    <p:extLst>
      <p:ext uri="{BB962C8B-B14F-4D97-AF65-F5344CB8AC3E}">
        <p14:creationId xmlns:p14="http://schemas.microsoft.com/office/powerpoint/2010/main" val="3418338181"/>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C7A1AC-EB09-4F3F-9D7C-0B6C5129F379}"/>
              </a:ext>
            </a:extLst>
          </p:cNvPr>
          <p:cNvSpPr>
            <a:spLocks noGrp="1"/>
          </p:cNvSpPr>
          <p:nvPr>
            <p:ph type="title"/>
          </p:nvPr>
        </p:nvSpPr>
        <p:spPr/>
        <p:txBody>
          <a:bodyPr/>
          <a:lstStyle/>
          <a:p>
            <a:r>
              <a:rPr lang="en-US" b="1" i="0" u="sng" dirty="0">
                <a:solidFill>
                  <a:srgbClr val="FF0000"/>
                </a:solidFill>
                <a:effectLst/>
                <a:latin typeface="Nunito Sans"/>
              </a:rPr>
              <a:t>Fan Truss</a:t>
            </a:r>
            <a:br>
              <a:rPr lang="en-US" b="0" i="0" u="sng" dirty="0">
                <a:solidFill>
                  <a:srgbClr val="FF0000"/>
                </a:solidFill>
                <a:effectLst/>
                <a:latin typeface="Nunito Sans"/>
              </a:rPr>
            </a:br>
            <a:endParaRPr lang="en-IN" u="sng" dirty="0">
              <a:solidFill>
                <a:srgbClr val="FF0000"/>
              </a:solidFill>
            </a:endParaRPr>
          </a:p>
        </p:txBody>
      </p:sp>
      <p:sp>
        <p:nvSpPr>
          <p:cNvPr id="3" name="Content Placeholder 2">
            <a:extLst>
              <a:ext uri="{FF2B5EF4-FFF2-40B4-BE49-F238E27FC236}">
                <a16:creationId xmlns:a16="http://schemas.microsoft.com/office/drawing/2014/main" id="{BAA1A050-82AF-4BA0-B586-86C31343770A}"/>
              </a:ext>
            </a:extLst>
          </p:cNvPr>
          <p:cNvSpPr>
            <a:spLocks noGrp="1"/>
          </p:cNvSpPr>
          <p:nvPr>
            <p:ph idx="1"/>
          </p:nvPr>
        </p:nvSpPr>
        <p:spPr/>
        <p:txBody>
          <a:bodyPr/>
          <a:lstStyle/>
          <a:p>
            <a:pPr algn="just" fontAlgn="base"/>
            <a:r>
              <a:rPr lang="en-US" b="0" i="0" dirty="0">
                <a:solidFill>
                  <a:srgbClr val="666666"/>
                </a:solidFill>
                <a:effectLst/>
                <a:latin typeface="Nunito Sans"/>
              </a:rPr>
              <a:t>A simple design made out of steel. Most projects with larger </a:t>
            </a:r>
            <a:r>
              <a:rPr lang="en-US" b="1" i="1" dirty="0">
                <a:solidFill>
                  <a:srgbClr val="666666"/>
                </a:solidFill>
                <a:effectLst/>
                <a:latin typeface="Nunito Sans"/>
              </a:rPr>
              <a:t>span of around 10-15 meters</a:t>
            </a:r>
            <a:r>
              <a:rPr lang="en-US" b="0" i="0" dirty="0">
                <a:solidFill>
                  <a:srgbClr val="666666"/>
                </a:solidFill>
                <a:effectLst/>
                <a:latin typeface="Nunito Sans"/>
              </a:rPr>
              <a:t> uses this kind of truss.</a:t>
            </a:r>
          </a:p>
          <a:p>
            <a:endParaRPr lang="en-IN" dirty="0"/>
          </a:p>
        </p:txBody>
      </p:sp>
      <p:pic>
        <p:nvPicPr>
          <p:cNvPr id="4" name="Picture 3">
            <a:extLst>
              <a:ext uri="{FF2B5EF4-FFF2-40B4-BE49-F238E27FC236}">
                <a16:creationId xmlns:a16="http://schemas.microsoft.com/office/drawing/2014/main" id="{AD71014D-B5E6-4C0E-9917-D12AD919B3F3}"/>
              </a:ext>
            </a:extLst>
          </p:cNvPr>
          <p:cNvPicPr>
            <a:picLocks noChangeAspect="1"/>
          </p:cNvPicPr>
          <p:nvPr/>
        </p:nvPicPr>
        <p:blipFill>
          <a:blip r:embed="rId2"/>
          <a:stretch>
            <a:fillRect/>
          </a:stretch>
        </p:blipFill>
        <p:spPr>
          <a:xfrm>
            <a:off x="1079970" y="2920753"/>
            <a:ext cx="9605276" cy="3061085"/>
          </a:xfrm>
          <a:prstGeom prst="rect">
            <a:avLst/>
          </a:prstGeom>
        </p:spPr>
      </p:pic>
      <p:pic>
        <p:nvPicPr>
          <p:cNvPr id="5" name="Picture 4">
            <a:extLst>
              <a:ext uri="{FF2B5EF4-FFF2-40B4-BE49-F238E27FC236}">
                <a16:creationId xmlns:a16="http://schemas.microsoft.com/office/drawing/2014/main" id="{C9B45FFE-84E0-4B82-8EBB-D6DFEB107A4D}"/>
              </a:ext>
            </a:extLst>
          </p:cNvPr>
          <p:cNvPicPr>
            <a:picLocks noChangeAspect="1"/>
          </p:cNvPicPr>
          <p:nvPr/>
        </p:nvPicPr>
        <p:blipFill>
          <a:blip r:embed="rId3"/>
          <a:stretch>
            <a:fillRect/>
          </a:stretch>
        </p:blipFill>
        <p:spPr>
          <a:xfrm>
            <a:off x="10881246" y="0"/>
            <a:ext cx="1310754" cy="1066892"/>
          </a:xfrm>
          <a:prstGeom prst="rect">
            <a:avLst/>
          </a:prstGeom>
        </p:spPr>
      </p:pic>
    </p:spTree>
    <p:extLst>
      <p:ext uri="{BB962C8B-B14F-4D97-AF65-F5344CB8AC3E}">
        <p14:creationId xmlns:p14="http://schemas.microsoft.com/office/powerpoint/2010/main" val="1870044874"/>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8BA4E3-54C3-4A4F-959A-37416DEACB29}"/>
              </a:ext>
            </a:extLst>
          </p:cNvPr>
          <p:cNvSpPr>
            <a:spLocks noGrp="1"/>
          </p:cNvSpPr>
          <p:nvPr>
            <p:ph type="title"/>
          </p:nvPr>
        </p:nvSpPr>
        <p:spPr/>
        <p:txBody>
          <a:bodyPr/>
          <a:lstStyle/>
          <a:p>
            <a:r>
              <a:rPr lang="en-US" b="1" i="0" u="sng" dirty="0">
                <a:solidFill>
                  <a:srgbClr val="FF0000"/>
                </a:solidFill>
                <a:effectLst/>
                <a:latin typeface="Nunito Sans"/>
              </a:rPr>
              <a:t>North Light Roof Truss</a:t>
            </a:r>
            <a:br>
              <a:rPr lang="en-US" b="0" i="0" u="sng" dirty="0">
                <a:solidFill>
                  <a:srgbClr val="FF0000"/>
                </a:solidFill>
                <a:effectLst/>
                <a:latin typeface="Nunito Sans"/>
              </a:rPr>
            </a:br>
            <a:endParaRPr lang="en-IN" u="sng" dirty="0">
              <a:solidFill>
                <a:srgbClr val="FF0000"/>
              </a:solidFill>
            </a:endParaRPr>
          </a:p>
        </p:txBody>
      </p:sp>
      <p:sp>
        <p:nvSpPr>
          <p:cNvPr id="3" name="Content Placeholder 2">
            <a:extLst>
              <a:ext uri="{FF2B5EF4-FFF2-40B4-BE49-F238E27FC236}">
                <a16:creationId xmlns:a16="http://schemas.microsoft.com/office/drawing/2014/main" id="{E8CA7875-9341-4DFC-9AE1-5824E6CF8392}"/>
              </a:ext>
            </a:extLst>
          </p:cNvPr>
          <p:cNvSpPr>
            <a:spLocks noGrp="1"/>
          </p:cNvSpPr>
          <p:nvPr>
            <p:ph idx="1"/>
          </p:nvPr>
        </p:nvSpPr>
        <p:spPr/>
        <p:txBody>
          <a:bodyPr/>
          <a:lstStyle/>
          <a:p>
            <a:pPr algn="just" fontAlgn="base"/>
            <a:r>
              <a:rPr lang="en-US" b="0" i="0" dirty="0">
                <a:solidFill>
                  <a:srgbClr val="666666"/>
                </a:solidFill>
                <a:effectLst/>
                <a:latin typeface="Nunito Sans"/>
              </a:rPr>
              <a:t>Have a wide set of lattice girders that include support trusses. North light truss is the oldest, and most economical kind of truss. These are found in industrial buildings, drawing rooms and large spaces, with a </a:t>
            </a:r>
            <a:r>
              <a:rPr lang="en-US" b="1" i="1" dirty="0">
                <a:solidFill>
                  <a:srgbClr val="666666"/>
                </a:solidFill>
                <a:effectLst/>
                <a:latin typeface="Nunito Sans"/>
              </a:rPr>
              <a:t>span of 20-30 meters</a:t>
            </a:r>
            <a:r>
              <a:rPr lang="en-US" b="0" i="0" dirty="0">
                <a:solidFill>
                  <a:srgbClr val="666666"/>
                </a:solidFill>
                <a:effectLst/>
                <a:latin typeface="Nunito Sans"/>
              </a:rPr>
              <a:t>.</a:t>
            </a:r>
          </a:p>
          <a:p>
            <a:endParaRPr lang="en-IN" dirty="0"/>
          </a:p>
        </p:txBody>
      </p:sp>
      <p:pic>
        <p:nvPicPr>
          <p:cNvPr id="4" name="Picture 3">
            <a:extLst>
              <a:ext uri="{FF2B5EF4-FFF2-40B4-BE49-F238E27FC236}">
                <a16:creationId xmlns:a16="http://schemas.microsoft.com/office/drawing/2014/main" id="{4F7784F5-C1A5-4C89-87BF-02C94D09805A}"/>
              </a:ext>
            </a:extLst>
          </p:cNvPr>
          <p:cNvPicPr>
            <a:picLocks noChangeAspect="1"/>
          </p:cNvPicPr>
          <p:nvPr/>
        </p:nvPicPr>
        <p:blipFill>
          <a:blip r:embed="rId2"/>
          <a:stretch>
            <a:fillRect/>
          </a:stretch>
        </p:blipFill>
        <p:spPr>
          <a:xfrm>
            <a:off x="1588299" y="3524728"/>
            <a:ext cx="8681639" cy="2787172"/>
          </a:xfrm>
          <a:prstGeom prst="rect">
            <a:avLst/>
          </a:prstGeom>
        </p:spPr>
      </p:pic>
      <p:pic>
        <p:nvPicPr>
          <p:cNvPr id="5" name="Picture 4">
            <a:extLst>
              <a:ext uri="{FF2B5EF4-FFF2-40B4-BE49-F238E27FC236}">
                <a16:creationId xmlns:a16="http://schemas.microsoft.com/office/drawing/2014/main" id="{3F23B2C9-7A3A-4129-85EA-7C425ED6B815}"/>
              </a:ext>
            </a:extLst>
          </p:cNvPr>
          <p:cNvPicPr>
            <a:picLocks noChangeAspect="1"/>
          </p:cNvPicPr>
          <p:nvPr/>
        </p:nvPicPr>
        <p:blipFill>
          <a:blip r:embed="rId3"/>
          <a:stretch>
            <a:fillRect/>
          </a:stretch>
        </p:blipFill>
        <p:spPr>
          <a:xfrm>
            <a:off x="10881246" y="0"/>
            <a:ext cx="1310754" cy="1066892"/>
          </a:xfrm>
          <a:prstGeom prst="rect">
            <a:avLst/>
          </a:prstGeom>
        </p:spPr>
      </p:pic>
    </p:spTree>
    <p:extLst>
      <p:ext uri="{BB962C8B-B14F-4D97-AF65-F5344CB8AC3E}">
        <p14:creationId xmlns:p14="http://schemas.microsoft.com/office/powerpoint/2010/main" val="3940409494"/>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814AB2-A11F-4E96-8704-3AE22B2A4FA9}"/>
              </a:ext>
            </a:extLst>
          </p:cNvPr>
          <p:cNvSpPr>
            <a:spLocks noGrp="1"/>
          </p:cNvSpPr>
          <p:nvPr>
            <p:ph type="title"/>
          </p:nvPr>
        </p:nvSpPr>
        <p:spPr/>
        <p:txBody>
          <a:bodyPr/>
          <a:lstStyle/>
          <a:p>
            <a:r>
              <a:rPr lang="en-US" b="1" i="0" u="sng" dirty="0">
                <a:solidFill>
                  <a:srgbClr val="FF0000"/>
                </a:solidFill>
                <a:effectLst/>
                <a:latin typeface="Nunito Sans"/>
              </a:rPr>
              <a:t>Quadrangular Roof Trusses</a:t>
            </a:r>
            <a:br>
              <a:rPr lang="en-US" b="0" i="0" u="sng" dirty="0">
                <a:solidFill>
                  <a:srgbClr val="FF0000"/>
                </a:solidFill>
                <a:effectLst/>
                <a:latin typeface="Nunito Sans"/>
              </a:rPr>
            </a:br>
            <a:endParaRPr lang="en-IN" u="sng" dirty="0">
              <a:solidFill>
                <a:srgbClr val="FF0000"/>
              </a:solidFill>
            </a:endParaRPr>
          </a:p>
        </p:txBody>
      </p:sp>
      <p:sp>
        <p:nvSpPr>
          <p:cNvPr id="3" name="Content Placeholder 2">
            <a:extLst>
              <a:ext uri="{FF2B5EF4-FFF2-40B4-BE49-F238E27FC236}">
                <a16:creationId xmlns:a16="http://schemas.microsoft.com/office/drawing/2014/main" id="{EB41A99F-9AD6-473F-9774-387321265D60}"/>
              </a:ext>
            </a:extLst>
          </p:cNvPr>
          <p:cNvSpPr>
            <a:spLocks noGrp="1"/>
          </p:cNvSpPr>
          <p:nvPr>
            <p:ph idx="1"/>
          </p:nvPr>
        </p:nvSpPr>
        <p:spPr/>
        <p:txBody>
          <a:bodyPr/>
          <a:lstStyle/>
          <a:p>
            <a:pPr algn="just" fontAlgn="base"/>
            <a:r>
              <a:rPr lang="en-US" b="0" i="0" dirty="0">
                <a:solidFill>
                  <a:srgbClr val="666666"/>
                </a:solidFill>
                <a:effectLst/>
                <a:latin typeface="Nunito Sans"/>
              </a:rPr>
              <a:t>Type of truss having parallel chords and an arrangement of web members of tension diagonals and compression verticals. It is mostly encountered in auditoriums or railway sheds.</a:t>
            </a:r>
          </a:p>
          <a:p>
            <a:endParaRPr lang="en-IN" dirty="0"/>
          </a:p>
        </p:txBody>
      </p:sp>
      <p:pic>
        <p:nvPicPr>
          <p:cNvPr id="4" name="Picture 3">
            <a:extLst>
              <a:ext uri="{FF2B5EF4-FFF2-40B4-BE49-F238E27FC236}">
                <a16:creationId xmlns:a16="http://schemas.microsoft.com/office/drawing/2014/main" id="{BDC35C37-433C-4DE9-AC2C-1C2A648C8D52}"/>
              </a:ext>
            </a:extLst>
          </p:cNvPr>
          <p:cNvPicPr>
            <a:picLocks noChangeAspect="1"/>
          </p:cNvPicPr>
          <p:nvPr/>
        </p:nvPicPr>
        <p:blipFill>
          <a:blip r:embed="rId2"/>
          <a:stretch>
            <a:fillRect/>
          </a:stretch>
        </p:blipFill>
        <p:spPr>
          <a:xfrm>
            <a:off x="2055874" y="3187083"/>
            <a:ext cx="6435153" cy="3204422"/>
          </a:xfrm>
          <a:prstGeom prst="rect">
            <a:avLst/>
          </a:prstGeom>
        </p:spPr>
      </p:pic>
      <p:pic>
        <p:nvPicPr>
          <p:cNvPr id="5" name="Picture 4">
            <a:extLst>
              <a:ext uri="{FF2B5EF4-FFF2-40B4-BE49-F238E27FC236}">
                <a16:creationId xmlns:a16="http://schemas.microsoft.com/office/drawing/2014/main" id="{F6E5F602-199D-4D39-9DB9-D3985859D4B4}"/>
              </a:ext>
            </a:extLst>
          </p:cNvPr>
          <p:cNvPicPr>
            <a:picLocks noChangeAspect="1"/>
          </p:cNvPicPr>
          <p:nvPr/>
        </p:nvPicPr>
        <p:blipFill>
          <a:blip r:embed="rId3"/>
          <a:stretch>
            <a:fillRect/>
          </a:stretch>
        </p:blipFill>
        <p:spPr>
          <a:xfrm>
            <a:off x="10881246" y="0"/>
            <a:ext cx="1310754" cy="1066892"/>
          </a:xfrm>
          <a:prstGeom prst="rect">
            <a:avLst/>
          </a:prstGeom>
        </p:spPr>
      </p:pic>
    </p:spTree>
    <p:extLst>
      <p:ext uri="{BB962C8B-B14F-4D97-AF65-F5344CB8AC3E}">
        <p14:creationId xmlns:p14="http://schemas.microsoft.com/office/powerpoint/2010/main" val="1080365561"/>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16CC59-34B9-4AC2-8BF0-06560553CCB6}"/>
              </a:ext>
            </a:extLst>
          </p:cNvPr>
          <p:cNvSpPr>
            <a:spLocks noGrp="1"/>
          </p:cNvSpPr>
          <p:nvPr>
            <p:ph type="title"/>
          </p:nvPr>
        </p:nvSpPr>
        <p:spPr/>
        <p:txBody>
          <a:bodyPr/>
          <a:lstStyle/>
          <a:p>
            <a:r>
              <a:rPr lang="en-US" b="1" i="0" u="sng" dirty="0">
                <a:solidFill>
                  <a:srgbClr val="FF0000"/>
                </a:solidFill>
                <a:effectLst/>
                <a:latin typeface="Nunito Sans"/>
              </a:rPr>
              <a:t>Parallel Chord Roof Truss</a:t>
            </a:r>
            <a:br>
              <a:rPr lang="en-US" b="0" i="0" u="sng" dirty="0">
                <a:solidFill>
                  <a:srgbClr val="333333"/>
                </a:solidFill>
                <a:effectLst/>
                <a:latin typeface="Nunito Sans"/>
              </a:rPr>
            </a:br>
            <a:endParaRPr lang="en-IN" u="sng" dirty="0"/>
          </a:p>
        </p:txBody>
      </p:sp>
      <p:sp>
        <p:nvSpPr>
          <p:cNvPr id="3" name="Content Placeholder 2">
            <a:extLst>
              <a:ext uri="{FF2B5EF4-FFF2-40B4-BE49-F238E27FC236}">
                <a16:creationId xmlns:a16="http://schemas.microsoft.com/office/drawing/2014/main" id="{CA02E699-A31C-4F23-80AF-6C8E5CE1BB81}"/>
              </a:ext>
            </a:extLst>
          </p:cNvPr>
          <p:cNvSpPr>
            <a:spLocks noGrp="1"/>
          </p:cNvSpPr>
          <p:nvPr>
            <p:ph idx="1"/>
          </p:nvPr>
        </p:nvSpPr>
        <p:spPr/>
        <p:txBody>
          <a:bodyPr/>
          <a:lstStyle/>
          <a:p>
            <a:pPr algn="just" fontAlgn="base"/>
            <a:r>
              <a:rPr lang="en-US" b="0" i="0" dirty="0">
                <a:solidFill>
                  <a:srgbClr val="666666"/>
                </a:solidFill>
                <a:effectLst/>
                <a:latin typeface="Nunito Sans"/>
              </a:rPr>
              <a:t>Constructed with two chords running parallel to each other and supported by reinforcing trusses in between the top and bottom chords. This roof truss reduces the condensation problems and mold conditions since they create a vapor barrier.</a:t>
            </a:r>
          </a:p>
          <a:p>
            <a:endParaRPr lang="en-IN" dirty="0"/>
          </a:p>
        </p:txBody>
      </p:sp>
      <p:pic>
        <p:nvPicPr>
          <p:cNvPr id="4" name="Picture 3">
            <a:extLst>
              <a:ext uri="{FF2B5EF4-FFF2-40B4-BE49-F238E27FC236}">
                <a16:creationId xmlns:a16="http://schemas.microsoft.com/office/drawing/2014/main" id="{090C6E5E-22BA-452C-97F1-728B42C6E23E}"/>
              </a:ext>
            </a:extLst>
          </p:cNvPr>
          <p:cNvPicPr>
            <a:picLocks noChangeAspect="1"/>
          </p:cNvPicPr>
          <p:nvPr/>
        </p:nvPicPr>
        <p:blipFill>
          <a:blip r:embed="rId2"/>
          <a:stretch>
            <a:fillRect/>
          </a:stretch>
        </p:blipFill>
        <p:spPr>
          <a:xfrm>
            <a:off x="2375471" y="3515557"/>
            <a:ext cx="6247958" cy="3111207"/>
          </a:xfrm>
          <a:prstGeom prst="rect">
            <a:avLst/>
          </a:prstGeom>
        </p:spPr>
      </p:pic>
      <p:pic>
        <p:nvPicPr>
          <p:cNvPr id="5" name="Picture 4">
            <a:extLst>
              <a:ext uri="{FF2B5EF4-FFF2-40B4-BE49-F238E27FC236}">
                <a16:creationId xmlns:a16="http://schemas.microsoft.com/office/drawing/2014/main" id="{369405AF-67BE-4E10-B73A-9A6B5D2271E3}"/>
              </a:ext>
            </a:extLst>
          </p:cNvPr>
          <p:cNvPicPr>
            <a:picLocks noChangeAspect="1"/>
          </p:cNvPicPr>
          <p:nvPr/>
        </p:nvPicPr>
        <p:blipFill>
          <a:blip r:embed="rId3"/>
          <a:stretch>
            <a:fillRect/>
          </a:stretch>
        </p:blipFill>
        <p:spPr>
          <a:xfrm>
            <a:off x="10881246" y="0"/>
            <a:ext cx="1310754" cy="1066892"/>
          </a:xfrm>
          <a:prstGeom prst="rect">
            <a:avLst/>
          </a:prstGeom>
        </p:spPr>
      </p:pic>
    </p:spTree>
    <p:extLst>
      <p:ext uri="{BB962C8B-B14F-4D97-AF65-F5344CB8AC3E}">
        <p14:creationId xmlns:p14="http://schemas.microsoft.com/office/powerpoint/2010/main" val="2556009535"/>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A70A9F-8EF9-472A-8AC9-769B2F5EEADC}"/>
              </a:ext>
            </a:extLst>
          </p:cNvPr>
          <p:cNvSpPr>
            <a:spLocks noGrp="1"/>
          </p:cNvSpPr>
          <p:nvPr>
            <p:ph type="title"/>
          </p:nvPr>
        </p:nvSpPr>
        <p:spPr/>
        <p:txBody>
          <a:bodyPr/>
          <a:lstStyle/>
          <a:p>
            <a:r>
              <a:rPr lang="en-US" b="1" i="0" u="sng" dirty="0">
                <a:solidFill>
                  <a:srgbClr val="FF0000"/>
                </a:solidFill>
                <a:effectLst/>
                <a:latin typeface="Nunito Sans"/>
              </a:rPr>
              <a:t>Raised Heel Roof Truss </a:t>
            </a:r>
            <a:br>
              <a:rPr lang="en-US" b="0" i="0" u="sng" dirty="0">
                <a:solidFill>
                  <a:srgbClr val="FF0000"/>
                </a:solidFill>
                <a:effectLst/>
                <a:latin typeface="Nunito Sans"/>
              </a:rPr>
            </a:br>
            <a:endParaRPr lang="en-IN" u="sng" dirty="0">
              <a:solidFill>
                <a:srgbClr val="FF0000"/>
              </a:solidFill>
            </a:endParaRPr>
          </a:p>
        </p:txBody>
      </p:sp>
      <p:sp>
        <p:nvSpPr>
          <p:cNvPr id="3" name="Content Placeholder 2">
            <a:extLst>
              <a:ext uri="{FF2B5EF4-FFF2-40B4-BE49-F238E27FC236}">
                <a16:creationId xmlns:a16="http://schemas.microsoft.com/office/drawing/2014/main" id="{FB74EBA8-03B5-489B-9912-2D2978470396}"/>
              </a:ext>
            </a:extLst>
          </p:cNvPr>
          <p:cNvSpPr>
            <a:spLocks noGrp="1"/>
          </p:cNvSpPr>
          <p:nvPr>
            <p:ph idx="1"/>
          </p:nvPr>
        </p:nvSpPr>
        <p:spPr>
          <a:xfrm>
            <a:off x="838200" y="1376039"/>
            <a:ext cx="10515600" cy="4800924"/>
          </a:xfrm>
        </p:spPr>
        <p:txBody>
          <a:bodyPr/>
          <a:lstStyle/>
          <a:p>
            <a:pPr algn="just" fontAlgn="base"/>
            <a:r>
              <a:rPr lang="en-US" b="0" i="0" dirty="0">
                <a:solidFill>
                  <a:srgbClr val="666666"/>
                </a:solidFill>
                <a:effectLst/>
                <a:latin typeface="Nunito Sans"/>
              </a:rPr>
              <a:t>Provides a cost-effective way to meet more stringent energy efficiency codes and improve the energy efficiency of your building envelope. Raising the truss higher greatly simplifies attic ventilation and it leaves ample room for insulation above exterior wall top plates</a:t>
            </a:r>
          </a:p>
          <a:p>
            <a:endParaRPr lang="en-IN" dirty="0"/>
          </a:p>
        </p:txBody>
      </p:sp>
      <p:pic>
        <p:nvPicPr>
          <p:cNvPr id="4" name="Picture 3">
            <a:extLst>
              <a:ext uri="{FF2B5EF4-FFF2-40B4-BE49-F238E27FC236}">
                <a16:creationId xmlns:a16="http://schemas.microsoft.com/office/drawing/2014/main" id="{110661F6-096F-4193-9137-D33391248CB1}"/>
              </a:ext>
            </a:extLst>
          </p:cNvPr>
          <p:cNvPicPr>
            <a:picLocks noChangeAspect="1"/>
          </p:cNvPicPr>
          <p:nvPr/>
        </p:nvPicPr>
        <p:blipFill>
          <a:blip r:embed="rId2"/>
          <a:stretch>
            <a:fillRect/>
          </a:stretch>
        </p:blipFill>
        <p:spPr>
          <a:xfrm>
            <a:off x="2219417" y="3103810"/>
            <a:ext cx="6318080" cy="3140930"/>
          </a:xfrm>
          <a:prstGeom prst="rect">
            <a:avLst/>
          </a:prstGeom>
        </p:spPr>
      </p:pic>
      <p:pic>
        <p:nvPicPr>
          <p:cNvPr id="5" name="Picture 4">
            <a:extLst>
              <a:ext uri="{FF2B5EF4-FFF2-40B4-BE49-F238E27FC236}">
                <a16:creationId xmlns:a16="http://schemas.microsoft.com/office/drawing/2014/main" id="{66FC3296-E07F-4334-B341-851329046949}"/>
              </a:ext>
            </a:extLst>
          </p:cNvPr>
          <p:cNvPicPr>
            <a:picLocks noChangeAspect="1"/>
          </p:cNvPicPr>
          <p:nvPr/>
        </p:nvPicPr>
        <p:blipFill>
          <a:blip r:embed="rId3"/>
          <a:stretch>
            <a:fillRect/>
          </a:stretch>
        </p:blipFill>
        <p:spPr>
          <a:xfrm>
            <a:off x="10881246" y="0"/>
            <a:ext cx="1310754" cy="1066892"/>
          </a:xfrm>
          <a:prstGeom prst="rect">
            <a:avLst/>
          </a:prstGeom>
        </p:spPr>
      </p:pic>
    </p:spTree>
    <p:extLst>
      <p:ext uri="{BB962C8B-B14F-4D97-AF65-F5344CB8AC3E}">
        <p14:creationId xmlns:p14="http://schemas.microsoft.com/office/powerpoint/2010/main" val="2279793207"/>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1A03F6-08E9-4995-9385-AE269E5A1D82}"/>
              </a:ext>
            </a:extLst>
          </p:cNvPr>
          <p:cNvSpPr>
            <a:spLocks noGrp="1"/>
          </p:cNvSpPr>
          <p:nvPr>
            <p:ph type="title"/>
          </p:nvPr>
        </p:nvSpPr>
        <p:spPr/>
        <p:txBody>
          <a:bodyPr/>
          <a:lstStyle/>
          <a:p>
            <a:r>
              <a:rPr lang="en-US" b="1" i="0" u="sng" dirty="0">
                <a:solidFill>
                  <a:srgbClr val="FF0000"/>
                </a:solidFill>
                <a:effectLst/>
                <a:latin typeface="Nunito Sans"/>
              </a:rPr>
              <a:t>Scissor Roof Truss</a:t>
            </a:r>
            <a:br>
              <a:rPr lang="en-US" b="0" i="0" u="sng" dirty="0">
                <a:solidFill>
                  <a:srgbClr val="FF0000"/>
                </a:solidFill>
                <a:effectLst/>
                <a:latin typeface="Nunito Sans"/>
              </a:rPr>
            </a:br>
            <a:endParaRPr lang="en-IN" u="sng" dirty="0">
              <a:solidFill>
                <a:srgbClr val="FF0000"/>
              </a:solidFill>
            </a:endParaRPr>
          </a:p>
        </p:txBody>
      </p:sp>
      <p:sp>
        <p:nvSpPr>
          <p:cNvPr id="3" name="Content Placeholder 2">
            <a:extLst>
              <a:ext uri="{FF2B5EF4-FFF2-40B4-BE49-F238E27FC236}">
                <a16:creationId xmlns:a16="http://schemas.microsoft.com/office/drawing/2014/main" id="{F49AAFB7-4A00-4DAE-934A-5EA9AD5312DC}"/>
              </a:ext>
            </a:extLst>
          </p:cNvPr>
          <p:cNvSpPr>
            <a:spLocks noGrp="1"/>
          </p:cNvSpPr>
          <p:nvPr>
            <p:ph idx="1"/>
          </p:nvPr>
        </p:nvSpPr>
        <p:spPr>
          <a:xfrm>
            <a:off x="838200" y="1189608"/>
            <a:ext cx="10515600" cy="4987355"/>
          </a:xfrm>
        </p:spPr>
        <p:txBody>
          <a:bodyPr/>
          <a:lstStyle/>
          <a:p>
            <a:pPr algn="just" fontAlgn="base"/>
            <a:r>
              <a:rPr lang="en-US" b="0" i="0" dirty="0">
                <a:solidFill>
                  <a:srgbClr val="666666"/>
                </a:solidFill>
                <a:effectLst/>
                <a:latin typeface="Nunito Sans"/>
              </a:rPr>
              <a:t>The bottom chord members cross each other, connecting to the angled top chords at a point intermediate on the top chords’ length, creating an appearance similar to an opened pair of scissor. A scissor truss provides for a vaulted ceiling in the same time frame as standard trusses. Cathedral is one of the best example of this kind of truss.</a:t>
            </a:r>
          </a:p>
          <a:p>
            <a:endParaRPr lang="en-IN" dirty="0"/>
          </a:p>
        </p:txBody>
      </p:sp>
      <p:pic>
        <p:nvPicPr>
          <p:cNvPr id="4" name="Picture 3">
            <a:extLst>
              <a:ext uri="{FF2B5EF4-FFF2-40B4-BE49-F238E27FC236}">
                <a16:creationId xmlns:a16="http://schemas.microsoft.com/office/drawing/2014/main" id="{8E71EB00-00E3-46BD-8BA9-9FBB2506A7F5}"/>
              </a:ext>
            </a:extLst>
          </p:cNvPr>
          <p:cNvPicPr>
            <a:picLocks noChangeAspect="1"/>
          </p:cNvPicPr>
          <p:nvPr/>
        </p:nvPicPr>
        <p:blipFill>
          <a:blip r:embed="rId2"/>
          <a:stretch>
            <a:fillRect/>
          </a:stretch>
        </p:blipFill>
        <p:spPr>
          <a:xfrm>
            <a:off x="2778710" y="3449513"/>
            <a:ext cx="7605342" cy="2727450"/>
          </a:xfrm>
          <a:prstGeom prst="rect">
            <a:avLst/>
          </a:prstGeom>
        </p:spPr>
      </p:pic>
      <p:pic>
        <p:nvPicPr>
          <p:cNvPr id="5" name="Picture 4">
            <a:extLst>
              <a:ext uri="{FF2B5EF4-FFF2-40B4-BE49-F238E27FC236}">
                <a16:creationId xmlns:a16="http://schemas.microsoft.com/office/drawing/2014/main" id="{C685C2B0-6830-4615-8603-F0EC9DC22C01}"/>
              </a:ext>
            </a:extLst>
          </p:cNvPr>
          <p:cNvPicPr>
            <a:picLocks noChangeAspect="1"/>
          </p:cNvPicPr>
          <p:nvPr/>
        </p:nvPicPr>
        <p:blipFill>
          <a:blip r:embed="rId3"/>
          <a:stretch>
            <a:fillRect/>
          </a:stretch>
        </p:blipFill>
        <p:spPr>
          <a:xfrm>
            <a:off x="10881246" y="0"/>
            <a:ext cx="1310754" cy="1066892"/>
          </a:xfrm>
          <a:prstGeom prst="rect">
            <a:avLst/>
          </a:prstGeom>
        </p:spPr>
      </p:pic>
    </p:spTree>
    <p:extLst>
      <p:ext uri="{BB962C8B-B14F-4D97-AF65-F5344CB8AC3E}">
        <p14:creationId xmlns:p14="http://schemas.microsoft.com/office/powerpoint/2010/main" val="80801952"/>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E57AE3-A01E-4CD2-8EC4-EBBE481A3117}"/>
              </a:ext>
            </a:extLst>
          </p:cNvPr>
          <p:cNvSpPr>
            <a:spLocks noGrp="1"/>
          </p:cNvSpPr>
          <p:nvPr>
            <p:ph type="title"/>
          </p:nvPr>
        </p:nvSpPr>
        <p:spPr>
          <a:xfrm>
            <a:off x="838200" y="365125"/>
            <a:ext cx="10515600" cy="1028669"/>
          </a:xfrm>
        </p:spPr>
        <p:txBody>
          <a:bodyPr>
            <a:normAutofit fontScale="90000"/>
          </a:bodyPr>
          <a:lstStyle/>
          <a:p>
            <a:r>
              <a:rPr lang="en-US" b="1" i="0" dirty="0">
                <a:solidFill>
                  <a:srgbClr val="333333"/>
                </a:solidFill>
                <a:effectLst/>
                <a:latin typeface="Nunito Sans"/>
              </a:rPr>
              <a:t>The Basic Components of a Roof Truss</a:t>
            </a:r>
            <a:br>
              <a:rPr lang="en-US" b="0" i="0" dirty="0">
                <a:solidFill>
                  <a:srgbClr val="333333"/>
                </a:solidFill>
                <a:effectLst/>
                <a:latin typeface="Nunito Sans"/>
              </a:rPr>
            </a:br>
            <a:endParaRPr lang="en-IN" dirty="0"/>
          </a:p>
        </p:txBody>
      </p:sp>
      <p:sp>
        <p:nvSpPr>
          <p:cNvPr id="3" name="Content Placeholder 2">
            <a:extLst>
              <a:ext uri="{FF2B5EF4-FFF2-40B4-BE49-F238E27FC236}">
                <a16:creationId xmlns:a16="http://schemas.microsoft.com/office/drawing/2014/main" id="{F6938661-6C97-4941-8248-E8A5C9961B2D}"/>
              </a:ext>
            </a:extLst>
          </p:cNvPr>
          <p:cNvSpPr>
            <a:spLocks noGrp="1"/>
          </p:cNvSpPr>
          <p:nvPr>
            <p:ph idx="1"/>
          </p:nvPr>
        </p:nvSpPr>
        <p:spPr>
          <a:xfrm>
            <a:off x="838200" y="1020932"/>
            <a:ext cx="10515600" cy="5663953"/>
          </a:xfrm>
        </p:spPr>
        <p:txBody>
          <a:bodyPr>
            <a:normAutofit fontScale="62500" lnSpcReduction="20000"/>
          </a:bodyPr>
          <a:lstStyle/>
          <a:p>
            <a:pPr algn="l" fontAlgn="base">
              <a:buFont typeface="Arial" panose="020B0604020202020204" pitchFamily="34" charset="0"/>
              <a:buChar char="•"/>
            </a:pPr>
            <a:r>
              <a:rPr lang="en-US" b="1" i="0" dirty="0">
                <a:solidFill>
                  <a:srgbClr val="666666"/>
                </a:solidFill>
                <a:effectLst/>
                <a:latin typeface="Nunito Sans"/>
              </a:rPr>
              <a:t>Apex – </a:t>
            </a:r>
            <a:r>
              <a:rPr lang="en-US" b="0" i="0" dirty="0">
                <a:solidFill>
                  <a:srgbClr val="666666"/>
                </a:solidFill>
                <a:effectLst/>
                <a:latin typeface="Nunito Sans"/>
              </a:rPr>
              <a:t>Highest point where the sloping top chords meet.</a:t>
            </a:r>
          </a:p>
          <a:p>
            <a:pPr algn="l" fontAlgn="base">
              <a:buFont typeface="Arial" panose="020B0604020202020204" pitchFamily="34" charset="0"/>
              <a:buChar char="•"/>
            </a:pPr>
            <a:r>
              <a:rPr lang="en-US" b="1" i="0" dirty="0">
                <a:solidFill>
                  <a:srgbClr val="666666"/>
                </a:solidFill>
                <a:effectLst/>
                <a:latin typeface="Nunito Sans"/>
              </a:rPr>
              <a:t>Bearing – </a:t>
            </a:r>
            <a:r>
              <a:rPr lang="en-US" b="0" i="0" dirty="0">
                <a:solidFill>
                  <a:srgbClr val="666666"/>
                </a:solidFill>
                <a:effectLst/>
                <a:latin typeface="Nunito Sans"/>
              </a:rPr>
              <a:t> Structural support of trusses (usually walls) normally with a timber wall plate.</a:t>
            </a:r>
          </a:p>
          <a:p>
            <a:pPr algn="l" fontAlgn="base">
              <a:buFont typeface="Arial" panose="020B0604020202020204" pitchFamily="34" charset="0"/>
              <a:buChar char="•"/>
            </a:pPr>
            <a:r>
              <a:rPr lang="en-US" b="1" i="0" dirty="0">
                <a:solidFill>
                  <a:srgbClr val="666666"/>
                </a:solidFill>
                <a:effectLst/>
                <a:latin typeface="Nunito Sans"/>
              </a:rPr>
              <a:t>Bottom Chords (BC)</a:t>
            </a:r>
            <a:r>
              <a:rPr lang="en-US" b="0" i="0" dirty="0">
                <a:solidFill>
                  <a:srgbClr val="666666"/>
                </a:solidFill>
                <a:effectLst/>
                <a:latin typeface="Nunito Sans"/>
              </a:rPr>
              <a:t> – the lowest longitudinal member of a truss.</a:t>
            </a:r>
          </a:p>
          <a:p>
            <a:pPr algn="l" fontAlgn="base">
              <a:buFont typeface="Arial" panose="020B0604020202020204" pitchFamily="34" charset="0"/>
              <a:buChar char="•"/>
            </a:pPr>
            <a:r>
              <a:rPr lang="en-US" b="1" i="0" dirty="0">
                <a:solidFill>
                  <a:srgbClr val="666666"/>
                </a:solidFill>
                <a:effectLst/>
                <a:latin typeface="Nunito Sans"/>
              </a:rPr>
              <a:t>Cantilever – </a:t>
            </a:r>
            <a:r>
              <a:rPr lang="en-US" b="0" i="0" dirty="0">
                <a:solidFill>
                  <a:srgbClr val="666666"/>
                </a:solidFill>
                <a:effectLst/>
                <a:latin typeface="Nunito Sans"/>
              </a:rPr>
              <a:t>part of structural member that extends beyond its support.</a:t>
            </a:r>
          </a:p>
          <a:p>
            <a:pPr algn="l" fontAlgn="base">
              <a:buFont typeface="Arial" panose="020B0604020202020204" pitchFamily="34" charset="0"/>
              <a:buChar char="•"/>
            </a:pPr>
            <a:r>
              <a:rPr lang="en-US" b="1" i="0" dirty="0">
                <a:solidFill>
                  <a:srgbClr val="666666"/>
                </a:solidFill>
                <a:effectLst/>
                <a:latin typeface="Nunito Sans"/>
              </a:rPr>
              <a:t>Cantilever Strut – </a:t>
            </a:r>
            <a:r>
              <a:rPr lang="en-US" b="0" i="0" dirty="0">
                <a:solidFill>
                  <a:srgbClr val="666666"/>
                </a:solidFill>
                <a:effectLst/>
                <a:latin typeface="Nunito Sans"/>
              </a:rPr>
              <a:t>web that joins the bottom chord above the bearing point to the top chord of a cantilevered truss.</a:t>
            </a:r>
          </a:p>
          <a:p>
            <a:pPr algn="l" fontAlgn="base">
              <a:buFont typeface="Arial" panose="020B0604020202020204" pitchFamily="34" charset="0"/>
              <a:buChar char="•"/>
            </a:pPr>
            <a:r>
              <a:rPr lang="en-US" b="1" i="0" dirty="0">
                <a:solidFill>
                  <a:srgbClr val="666666"/>
                </a:solidFill>
                <a:effectLst/>
                <a:latin typeface="Nunito Sans"/>
              </a:rPr>
              <a:t>Chord – </a:t>
            </a:r>
            <a:r>
              <a:rPr lang="en-US" b="0" i="0" dirty="0">
                <a:solidFill>
                  <a:srgbClr val="666666"/>
                </a:solidFill>
                <a:effectLst/>
                <a:latin typeface="Nunito Sans"/>
              </a:rPr>
              <a:t>main members that form the outline of the truss and subject to relatively large axial forces and bending moments.</a:t>
            </a:r>
          </a:p>
          <a:p>
            <a:pPr algn="l" fontAlgn="base">
              <a:buFont typeface="Arial" panose="020B0604020202020204" pitchFamily="34" charset="0"/>
              <a:buChar char="•"/>
            </a:pPr>
            <a:r>
              <a:rPr lang="en-US" b="1" i="0" dirty="0">
                <a:solidFill>
                  <a:srgbClr val="666666"/>
                </a:solidFill>
                <a:effectLst/>
                <a:latin typeface="Nunito Sans"/>
              </a:rPr>
              <a:t>Clear Span – </a:t>
            </a:r>
            <a:r>
              <a:rPr lang="en-US" b="0" i="0" dirty="0">
                <a:solidFill>
                  <a:srgbClr val="666666"/>
                </a:solidFill>
                <a:effectLst/>
                <a:latin typeface="Nunito Sans"/>
              </a:rPr>
              <a:t>horizontal distance between interior edges of supports.</a:t>
            </a:r>
          </a:p>
          <a:p>
            <a:pPr algn="l" fontAlgn="base">
              <a:buFont typeface="Arial" panose="020B0604020202020204" pitchFamily="34" charset="0"/>
              <a:buChar char="•"/>
            </a:pPr>
            <a:r>
              <a:rPr lang="en-US" b="1" i="0" dirty="0">
                <a:solidFill>
                  <a:srgbClr val="666666"/>
                </a:solidFill>
                <a:effectLst/>
                <a:latin typeface="Nunito Sans"/>
              </a:rPr>
              <a:t>Heel – </a:t>
            </a:r>
            <a:r>
              <a:rPr lang="en-US" b="0" i="0" dirty="0">
                <a:solidFill>
                  <a:srgbClr val="666666"/>
                </a:solidFill>
                <a:effectLst/>
                <a:latin typeface="Nunito Sans"/>
              </a:rPr>
              <a:t>point on a truss which top and bottom chord intersect.</a:t>
            </a:r>
          </a:p>
          <a:p>
            <a:pPr algn="l" fontAlgn="base">
              <a:buFont typeface="Arial" panose="020B0604020202020204" pitchFamily="34" charset="0"/>
              <a:buChar char="•"/>
            </a:pPr>
            <a:r>
              <a:rPr lang="en-US" b="1" i="0" dirty="0">
                <a:solidFill>
                  <a:srgbClr val="666666"/>
                </a:solidFill>
                <a:effectLst/>
                <a:latin typeface="Nunito Sans"/>
              </a:rPr>
              <a:t>Joint – </a:t>
            </a:r>
            <a:r>
              <a:rPr lang="en-US" b="0" i="0" dirty="0">
                <a:solidFill>
                  <a:srgbClr val="666666"/>
                </a:solidFill>
                <a:effectLst/>
                <a:latin typeface="Nunito Sans"/>
              </a:rPr>
              <a:t>point of intersection of one or more web(s) with a chord.</a:t>
            </a:r>
          </a:p>
          <a:p>
            <a:pPr algn="l" fontAlgn="base">
              <a:buFont typeface="Arial" panose="020B0604020202020204" pitchFamily="34" charset="0"/>
              <a:buChar char="•"/>
            </a:pPr>
            <a:r>
              <a:rPr lang="en-US" b="1" i="0" dirty="0">
                <a:solidFill>
                  <a:srgbClr val="666666"/>
                </a:solidFill>
                <a:effectLst/>
                <a:latin typeface="Nunito Sans"/>
              </a:rPr>
              <a:t>Nail Plate – </a:t>
            </a:r>
            <a:r>
              <a:rPr lang="en-US" b="0" i="0" dirty="0">
                <a:solidFill>
                  <a:srgbClr val="666666"/>
                </a:solidFill>
                <a:effectLst/>
                <a:latin typeface="Nunito Sans"/>
              </a:rPr>
              <a:t>galvanized steel plate punched to form a nail pattern integral with the plate and used to connect timber members.</a:t>
            </a:r>
          </a:p>
          <a:p>
            <a:pPr algn="l" fontAlgn="base">
              <a:buFont typeface="Arial" panose="020B0604020202020204" pitchFamily="34" charset="0"/>
              <a:buChar char="•"/>
            </a:pPr>
            <a:r>
              <a:rPr lang="en-US" b="1" i="0" dirty="0">
                <a:solidFill>
                  <a:srgbClr val="666666"/>
                </a:solidFill>
                <a:effectLst/>
                <a:latin typeface="Nunito Sans"/>
              </a:rPr>
              <a:t>Node (node point) – </a:t>
            </a:r>
            <a:r>
              <a:rPr lang="en-US" b="0" i="0" dirty="0">
                <a:solidFill>
                  <a:srgbClr val="666666"/>
                </a:solidFill>
                <a:effectLst/>
                <a:latin typeface="Nunito Sans"/>
              </a:rPr>
              <a:t>point of intersection of two or more members that make up the panels of a truss.</a:t>
            </a:r>
          </a:p>
          <a:p>
            <a:pPr algn="l" fontAlgn="base">
              <a:buFont typeface="Arial" panose="020B0604020202020204" pitchFamily="34" charset="0"/>
              <a:buChar char="•"/>
            </a:pPr>
            <a:r>
              <a:rPr lang="en-US" b="1" i="0" dirty="0">
                <a:solidFill>
                  <a:srgbClr val="666666"/>
                </a:solidFill>
                <a:effectLst/>
                <a:latin typeface="Nunito Sans"/>
              </a:rPr>
              <a:t>Nominal Span – </a:t>
            </a:r>
            <a:r>
              <a:rPr lang="en-US" b="0" i="0" dirty="0">
                <a:solidFill>
                  <a:srgbClr val="666666"/>
                </a:solidFill>
                <a:effectLst/>
                <a:latin typeface="Nunito Sans"/>
              </a:rPr>
              <a:t>horizontal distance between outside edges of the supports (wall plates) – usually the tie beam length.</a:t>
            </a:r>
          </a:p>
          <a:p>
            <a:br>
              <a:rPr lang="en-US" dirty="0"/>
            </a:br>
            <a:endParaRPr lang="en-US" b="0" i="0" dirty="0">
              <a:solidFill>
                <a:srgbClr val="333333"/>
              </a:solidFill>
              <a:effectLst/>
              <a:latin typeface="Nunito Sans"/>
            </a:endParaRPr>
          </a:p>
        </p:txBody>
      </p:sp>
      <p:pic>
        <p:nvPicPr>
          <p:cNvPr id="4" name="Picture 3">
            <a:extLst>
              <a:ext uri="{FF2B5EF4-FFF2-40B4-BE49-F238E27FC236}">
                <a16:creationId xmlns:a16="http://schemas.microsoft.com/office/drawing/2014/main" id="{54BF2F45-1268-48BA-AEB5-134BC3E3F095}"/>
              </a:ext>
            </a:extLst>
          </p:cNvPr>
          <p:cNvPicPr>
            <a:picLocks noChangeAspect="1"/>
          </p:cNvPicPr>
          <p:nvPr/>
        </p:nvPicPr>
        <p:blipFill>
          <a:blip r:embed="rId2"/>
          <a:stretch>
            <a:fillRect/>
          </a:stretch>
        </p:blipFill>
        <p:spPr>
          <a:xfrm>
            <a:off x="10881246" y="0"/>
            <a:ext cx="1310754" cy="1066892"/>
          </a:xfrm>
          <a:prstGeom prst="rect">
            <a:avLst/>
          </a:prstGeom>
        </p:spPr>
      </p:pic>
    </p:spTree>
    <p:extLst>
      <p:ext uri="{BB962C8B-B14F-4D97-AF65-F5344CB8AC3E}">
        <p14:creationId xmlns:p14="http://schemas.microsoft.com/office/powerpoint/2010/main" val="459159309"/>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D648253-EF7E-4A7C-ACF4-677DA27F0749}"/>
              </a:ext>
            </a:extLst>
          </p:cNvPr>
          <p:cNvPicPr>
            <a:picLocks noChangeAspect="1"/>
          </p:cNvPicPr>
          <p:nvPr/>
        </p:nvPicPr>
        <p:blipFill>
          <a:blip r:embed="rId2"/>
          <a:stretch>
            <a:fillRect/>
          </a:stretch>
        </p:blipFill>
        <p:spPr>
          <a:xfrm>
            <a:off x="425767" y="974139"/>
            <a:ext cx="10967241" cy="4672060"/>
          </a:xfrm>
          <a:prstGeom prst="rect">
            <a:avLst/>
          </a:prstGeom>
        </p:spPr>
      </p:pic>
      <p:pic>
        <p:nvPicPr>
          <p:cNvPr id="3" name="Picture 2">
            <a:extLst>
              <a:ext uri="{FF2B5EF4-FFF2-40B4-BE49-F238E27FC236}">
                <a16:creationId xmlns:a16="http://schemas.microsoft.com/office/drawing/2014/main" id="{D90E9032-9150-4D82-B1BF-F24EC47EC4E7}"/>
              </a:ext>
            </a:extLst>
          </p:cNvPr>
          <p:cNvPicPr>
            <a:picLocks noChangeAspect="1"/>
          </p:cNvPicPr>
          <p:nvPr/>
        </p:nvPicPr>
        <p:blipFill>
          <a:blip r:embed="rId3"/>
          <a:stretch>
            <a:fillRect/>
          </a:stretch>
        </p:blipFill>
        <p:spPr>
          <a:xfrm>
            <a:off x="10890124" y="0"/>
            <a:ext cx="1310754" cy="1066892"/>
          </a:xfrm>
          <a:prstGeom prst="rect">
            <a:avLst/>
          </a:prstGeom>
        </p:spPr>
      </p:pic>
    </p:spTree>
    <p:extLst>
      <p:ext uri="{BB962C8B-B14F-4D97-AF65-F5344CB8AC3E}">
        <p14:creationId xmlns:p14="http://schemas.microsoft.com/office/powerpoint/2010/main" val="2891652474"/>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00841E-D65E-46EE-9CA8-6C39E5AAA13F}"/>
              </a:ext>
            </a:extLst>
          </p:cNvPr>
          <p:cNvSpPr>
            <a:spLocks noGrp="1"/>
          </p:cNvSpPr>
          <p:nvPr>
            <p:ph type="title"/>
          </p:nvPr>
        </p:nvSpPr>
        <p:spPr>
          <a:xfrm>
            <a:off x="838200" y="365125"/>
            <a:ext cx="10515600" cy="398355"/>
          </a:xfrm>
        </p:spPr>
        <p:txBody>
          <a:bodyPr>
            <a:normAutofit fontScale="90000"/>
          </a:bodyPr>
          <a:lstStyle/>
          <a:p>
            <a:r>
              <a:rPr lang="en-US" dirty="0"/>
              <a:t>.</a:t>
            </a:r>
            <a:endParaRPr lang="en-IN" dirty="0"/>
          </a:p>
        </p:txBody>
      </p:sp>
      <p:sp>
        <p:nvSpPr>
          <p:cNvPr id="3" name="Content Placeholder 2">
            <a:extLst>
              <a:ext uri="{FF2B5EF4-FFF2-40B4-BE49-F238E27FC236}">
                <a16:creationId xmlns:a16="http://schemas.microsoft.com/office/drawing/2014/main" id="{950E31C7-A603-4908-885A-EF731A0A045B}"/>
              </a:ext>
            </a:extLst>
          </p:cNvPr>
          <p:cNvSpPr>
            <a:spLocks noGrp="1"/>
          </p:cNvSpPr>
          <p:nvPr>
            <p:ph idx="1"/>
          </p:nvPr>
        </p:nvSpPr>
        <p:spPr>
          <a:xfrm>
            <a:off x="838200" y="914400"/>
            <a:ext cx="10515600" cy="5262563"/>
          </a:xfrm>
        </p:spPr>
        <p:txBody>
          <a:bodyPr>
            <a:normAutofit/>
          </a:bodyPr>
          <a:lstStyle/>
          <a:p>
            <a:pPr algn="l" fontAlgn="base">
              <a:buFont typeface="Arial" panose="020B0604020202020204" pitchFamily="34" charset="0"/>
              <a:buChar char="•"/>
            </a:pPr>
            <a:r>
              <a:rPr lang="en-US" sz="2400" b="1" i="0" dirty="0">
                <a:solidFill>
                  <a:srgbClr val="666666"/>
                </a:solidFill>
                <a:effectLst/>
                <a:latin typeface="Nunito Sans"/>
              </a:rPr>
              <a:t>Overhang – </a:t>
            </a:r>
            <a:r>
              <a:rPr lang="en-US" sz="2400" b="0" i="0" dirty="0">
                <a:solidFill>
                  <a:srgbClr val="666666"/>
                </a:solidFill>
                <a:effectLst/>
                <a:latin typeface="Nunito Sans"/>
              </a:rPr>
              <a:t>extension of the top chord of a truss beyond the bearing support.</a:t>
            </a:r>
          </a:p>
          <a:p>
            <a:pPr algn="l" fontAlgn="base">
              <a:buFont typeface="Arial" panose="020B0604020202020204" pitchFamily="34" charset="0"/>
              <a:buChar char="•"/>
            </a:pPr>
            <a:r>
              <a:rPr lang="en-US" sz="2400" b="1" i="0" dirty="0">
                <a:solidFill>
                  <a:srgbClr val="666666"/>
                </a:solidFill>
                <a:effectLst/>
                <a:latin typeface="Nunito Sans"/>
              </a:rPr>
              <a:t>Panel – </a:t>
            </a:r>
            <a:r>
              <a:rPr lang="en-US" sz="2400" b="0" i="0" dirty="0">
                <a:solidFill>
                  <a:srgbClr val="666666"/>
                </a:solidFill>
                <a:effectLst/>
                <a:latin typeface="Nunito Sans"/>
              </a:rPr>
              <a:t>truss segment defined by two adjacent joints or nodes.</a:t>
            </a:r>
          </a:p>
          <a:p>
            <a:pPr algn="l" fontAlgn="base">
              <a:buFont typeface="Arial" panose="020B0604020202020204" pitchFamily="34" charset="0"/>
              <a:buChar char="•"/>
            </a:pPr>
            <a:r>
              <a:rPr lang="en-US" sz="2400" b="1" i="0" dirty="0">
                <a:solidFill>
                  <a:srgbClr val="666666"/>
                </a:solidFill>
                <a:effectLst/>
                <a:latin typeface="Nunito Sans"/>
              </a:rPr>
              <a:t>Plumb Cut – </a:t>
            </a:r>
            <a:r>
              <a:rPr lang="en-US" sz="2400" b="0" i="0" dirty="0">
                <a:solidFill>
                  <a:srgbClr val="666666"/>
                </a:solidFill>
                <a:effectLst/>
                <a:latin typeface="Nunito Sans"/>
              </a:rPr>
              <a:t>vertical cut to the end of the top chord to provide for vertical (plumb) installation of the fascia or gutter</a:t>
            </a:r>
          </a:p>
          <a:p>
            <a:pPr algn="l" fontAlgn="base">
              <a:buFont typeface="Arial" panose="020B0604020202020204" pitchFamily="34" charset="0"/>
              <a:buChar char="•"/>
            </a:pPr>
            <a:r>
              <a:rPr lang="en-US" sz="2400" b="1" i="0" dirty="0">
                <a:solidFill>
                  <a:srgbClr val="666666"/>
                </a:solidFill>
                <a:effectLst/>
                <a:latin typeface="Nunito Sans"/>
              </a:rPr>
              <a:t>Splice Point – </a:t>
            </a:r>
            <a:r>
              <a:rPr lang="en-US" sz="2400" b="0" i="0" dirty="0">
                <a:solidFill>
                  <a:srgbClr val="666666"/>
                </a:solidFill>
                <a:effectLst/>
                <a:latin typeface="Nunito Sans"/>
              </a:rPr>
              <a:t>Top and bottom chord splice</a:t>
            </a:r>
          </a:p>
          <a:p>
            <a:pPr algn="l" fontAlgn="base">
              <a:buFont typeface="Arial" panose="020B0604020202020204" pitchFamily="34" charset="0"/>
              <a:buChar char="•"/>
            </a:pPr>
            <a:r>
              <a:rPr lang="en-US" sz="2400" b="1" i="0" dirty="0">
                <a:solidFill>
                  <a:srgbClr val="666666"/>
                </a:solidFill>
                <a:effectLst/>
                <a:latin typeface="Nunito Sans"/>
              </a:rPr>
              <a:t>Square Cut – </a:t>
            </a:r>
            <a:r>
              <a:rPr lang="en-US" sz="2400" b="0" i="0" dirty="0">
                <a:solidFill>
                  <a:srgbClr val="666666"/>
                </a:solidFill>
                <a:effectLst/>
                <a:latin typeface="Nunito Sans"/>
              </a:rPr>
              <a:t>perpendicular to the edges of the chord</a:t>
            </a:r>
          </a:p>
          <a:p>
            <a:pPr algn="l" fontAlgn="base">
              <a:buFont typeface="Arial" panose="020B0604020202020204" pitchFamily="34" charset="0"/>
              <a:buChar char="•"/>
            </a:pPr>
            <a:r>
              <a:rPr lang="en-US" sz="2400" b="1" i="0" dirty="0">
                <a:solidFill>
                  <a:srgbClr val="666666"/>
                </a:solidFill>
                <a:effectLst/>
                <a:latin typeface="Nunito Sans"/>
              </a:rPr>
              <a:t>Stub End – </a:t>
            </a:r>
            <a:r>
              <a:rPr lang="en-US" sz="2400" b="0" i="0" dirty="0">
                <a:solidFill>
                  <a:srgbClr val="666666"/>
                </a:solidFill>
                <a:effectLst/>
                <a:latin typeface="Nunito Sans"/>
              </a:rPr>
              <a:t>a truss type formed by the truncation of a normal triangular truss.</a:t>
            </a:r>
          </a:p>
          <a:p>
            <a:pPr algn="l" fontAlgn="base">
              <a:buFont typeface="Arial" panose="020B0604020202020204" pitchFamily="34" charset="0"/>
              <a:buChar char="•"/>
            </a:pPr>
            <a:r>
              <a:rPr lang="en-US" sz="2400" b="1" i="0" dirty="0">
                <a:solidFill>
                  <a:srgbClr val="666666"/>
                </a:solidFill>
                <a:effectLst/>
                <a:latin typeface="Nunito Sans"/>
              </a:rPr>
              <a:t>Top Chord or Rafter – </a:t>
            </a:r>
            <a:r>
              <a:rPr lang="en-US" sz="2400" b="0" i="0" dirty="0">
                <a:solidFill>
                  <a:srgbClr val="666666"/>
                </a:solidFill>
                <a:effectLst/>
                <a:latin typeface="Nunito Sans"/>
              </a:rPr>
              <a:t>a horizontal member that establishes the upper edge of a truss</a:t>
            </a:r>
          </a:p>
          <a:p>
            <a:pPr algn="l" fontAlgn="base">
              <a:buFont typeface="Arial" panose="020B0604020202020204" pitchFamily="34" charset="0"/>
              <a:buChar char="•"/>
            </a:pPr>
            <a:r>
              <a:rPr lang="en-US" sz="2400" b="1" i="0" dirty="0">
                <a:solidFill>
                  <a:srgbClr val="666666"/>
                </a:solidFill>
                <a:effectLst/>
                <a:latin typeface="Nunito Sans"/>
              </a:rPr>
              <a:t>Web –</a:t>
            </a:r>
            <a:r>
              <a:rPr lang="en-US" sz="2400" b="0" i="0" dirty="0">
                <a:solidFill>
                  <a:srgbClr val="666666"/>
                </a:solidFill>
                <a:effectLst/>
                <a:latin typeface="Nunito Sans"/>
              </a:rPr>
              <a:t> members that join the top and bottom chords to form a triangular pattern</a:t>
            </a:r>
          </a:p>
          <a:p>
            <a:endParaRPr lang="en-IN" sz="2400" dirty="0"/>
          </a:p>
        </p:txBody>
      </p:sp>
      <p:pic>
        <p:nvPicPr>
          <p:cNvPr id="4" name="Picture 3">
            <a:extLst>
              <a:ext uri="{FF2B5EF4-FFF2-40B4-BE49-F238E27FC236}">
                <a16:creationId xmlns:a16="http://schemas.microsoft.com/office/drawing/2014/main" id="{849670A8-1508-4033-A7DC-3384E247F33B}"/>
              </a:ext>
            </a:extLst>
          </p:cNvPr>
          <p:cNvPicPr>
            <a:picLocks noChangeAspect="1"/>
          </p:cNvPicPr>
          <p:nvPr/>
        </p:nvPicPr>
        <p:blipFill>
          <a:blip r:embed="rId2"/>
          <a:stretch>
            <a:fillRect/>
          </a:stretch>
        </p:blipFill>
        <p:spPr>
          <a:xfrm>
            <a:off x="10881246" y="0"/>
            <a:ext cx="1310754" cy="1066892"/>
          </a:xfrm>
          <a:prstGeom prst="rect">
            <a:avLst/>
          </a:prstGeom>
        </p:spPr>
      </p:pic>
    </p:spTree>
    <p:extLst>
      <p:ext uri="{BB962C8B-B14F-4D97-AF65-F5344CB8AC3E}">
        <p14:creationId xmlns:p14="http://schemas.microsoft.com/office/powerpoint/2010/main" val="448847720"/>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EA2C38A-0010-45E6-A834-4567553F4A8A}"/>
              </a:ext>
            </a:extLst>
          </p:cNvPr>
          <p:cNvPicPr>
            <a:picLocks noChangeAspect="1"/>
          </p:cNvPicPr>
          <p:nvPr/>
        </p:nvPicPr>
        <p:blipFill>
          <a:blip r:embed="rId2"/>
          <a:stretch>
            <a:fillRect/>
          </a:stretch>
        </p:blipFill>
        <p:spPr>
          <a:xfrm>
            <a:off x="387230" y="873390"/>
            <a:ext cx="11273348" cy="4941484"/>
          </a:xfrm>
          <a:prstGeom prst="rect">
            <a:avLst/>
          </a:prstGeom>
        </p:spPr>
      </p:pic>
      <p:pic>
        <p:nvPicPr>
          <p:cNvPr id="3" name="Picture 2">
            <a:extLst>
              <a:ext uri="{FF2B5EF4-FFF2-40B4-BE49-F238E27FC236}">
                <a16:creationId xmlns:a16="http://schemas.microsoft.com/office/drawing/2014/main" id="{A834DCF5-6C7C-4DEE-8849-612A0499C426}"/>
              </a:ext>
            </a:extLst>
          </p:cNvPr>
          <p:cNvPicPr>
            <a:picLocks noChangeAspect="1"/>
          </p:cNvPicPr>
          <p:nvPr/>
        </p:nvPicPr>
        <p:blipFill>
          <a:blip r:embed="rId3"/>
          <a:stretch>
            <a:fillRect/>
          </a:stretch>
        </p:blipFill>
        <p:spPr>
          <a:xfrm>
            <a:off x="10881246" y="0"/>
            <a:ext cx="1310754" cy="1066892"/>
          </a:xfrm>
          <a:prstGeom prst="rect">
            <a:avLst/>
          </a:prstGeom>
        </p:spPr>
      </p:pic>
    </p:spTree>
    <p:extLst>
      <p:ext uri="{BB962C8B-B14F-4D97-AF65-F5344CB8AC3E}">
        <p14:creationId xmlns:p14="http://schemas.microsoft.com/office/powerpoint/2010/main" val="12893995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CDE29AA-5AFA-4C87-A7C6-F8AA0A7195E0}"/>
              </a:ext>
            </a:extLst>
          </p:cNvPr>
          <p:cNvSpPr>
            <a:spLocks noGrp="1"/>
          </p:cNvSpPr>
          <p:nvPr>
            <p:ph type="title"/>
          </p:nvPr>
        </p:nvSpPr>
        <p:spPr/>
        <p:txBody>
          <a:bodyPr>
            <a:normAutofit/>
          </a:bodyPr>
          <a:lstStyle/>
          <a:p>
            <a:r>
              <a:rPr lang="en-IN" i="0" u="sng" dirty="0">
                <a:solidFill>
                  <a:srgbClr val="FF0000"/>
                </a:solidFill>
                <a:effectLst/>
                <a:latin typeface="geomenist"/>
              </a:rPr>
              <a:t>Limit State Design</a:t>
            </a:r>
            <a:br>
              <a:rPr lang="en-IN" b="1" i="0" dirty="0">
                <a:solidFill>
                  <a:srgbClr val="000000"/>
                </a:solidFill>
                <a:effectLst/>
                <a:latin typeface="geomenist"/>
              </a:rPr>
            </a:br>
            <a:endParaRPr lang="en-IN" dirty="0"/>
          </a:p>
        </p:txBody>
      </p:sp>
      <p:sp>
        <p:nvSpPr>
          <p:cNvPr id="5" name="Content Placeholder 4">
            <a:extLst>
              <a:ext uri="{FF2B5EF4-FFF2-40B4-BE49-F238E27FC236}">
                <a16:creationId xmlns:a16="http://schemas.microsoft.com/office/drawing/2014/main" id="{66B3D070-82DB-4889-8CD8-84F33CBA071C}"/>
              </a:ext>
            </a:extLst>
          </p:cNvPr>
          <p:cNvSpPr>
            <a:spLocks noGrp="1"/>
          </p:cNvSpPr>
          <p:nvPr>
            <p:ph sz="half" idx="1"/>
          </p:nvPr>
        </p:nvSpPr>
        <p:spPr>
          <a:xfrm>
            <a:off x="695325" y="1352550"/>
            <a:ext cx="6276975" cy="4824413"/>
          </a:xfrm>
        </p:spPr>
        <p:txBody>
          <a:bodyPr/>
          <a:lstStyle/>
          <a:p>
            <a:r>
              <a:rPr lang="en-US" b="0" i="0" dirty="0">
                <a:solidFill>
                  <a:srgbClr val="000000"/>
                </a:solidFill>
                <a:effectLst/>
                <a:latin typeface="geomanist"/>
              </a:rPr>
              <a:t>Limit state design is known as load and resistance factor design.</a:t>
            </a:r>
          </a:p>
          <a:p>
            <a:r>
              <a:rPr lang="en-US" b="0" i="0" dirty="0">
                <a:solidFill>
                  <a:srgbClr val="000000"/>
                </a:solidFill>
                <a:effectLst/>
                <a:latin typeface="geomanist"/>
              </a:rPr>
              <a:t>The ultimate limit state method is known as the calculation method of all load that’s acting on the </a:t>
            </a:r>
            <a:r>
              <a:rPr lang="en-US" dirty="0">
                <a:latin typeface="geomanist"/>
              </a:rPr>
              <a:t>structure</a:t>
            </a:r>
            <a:r>
              <a:rPr lang="en-US" b="0" i="0" dirty="0">
                <a:effectLst/>
                <a:latin typeface="geomanist"/>
              </a:rPr>
              <a:t>.</a:t>
            </a:r>
          </a:p>
          <a:p>
            <a:r>
              <a:rPr lang="en-US" b="0" i="0" dirty="0">
                <a:solidFill>
                  <a:srgbClr val="000000"/>
                </a:solidFill>
                <a:effectLst/>
                <a:latin typeface="geomanist"/>
              </a:rPr>
              <a:t>In serviceability limit stage, we have to calculate that the building that we are going to build that’s are adequately safe, and comfortable for human uses.</a:t>
            </a:r>
            <a:endParaRPr lang="en-IN" dirty="0"/>
          </a:p>
        </p:txBody>
      </p:sp>
      <p:pic>
        <p:nvPicPr>
          <p:cNvPr id="7" name="Content Placeholder 6">
            <a:extLst>
              <a:ext uri="{FF2B5EF4-FFF2-40B4-BE49-F238E27FC236}">
                <a16:creationId xmlns:a16="http://schemas.microsoft.com/office/drawing/2014/main" id="{78EDCF30-FDB1-49F5-8A35-A43C2607CEF7}"/>
              </a:ext>
            </a:extLst>
          </p:cNvPr>
          <p:cNvPicPr>
            <a:picLocks noGrp="1" noChangeAspect="1"/>
          </p:cNvPicPr>
          <p:nvPr>
            <p:ph sz="half" idx="2"/>
          </p:nvPr>
        </p:nvPicPr>
        <p:blipFill>
          <a:blip r:embed="rId2"/>
          <a:stretch>
            <a:fillRect/>
          </a:stretch>
        </p:blipFill>
        <p:spPr>
          <a:xfrm>
            <a:off x="7200900" y="1219200"/>
            <a:ext cx="4152900" cy="5273675"/>
          </a:xfrm>
          <a:prstGeom prst="rect">
            <a:avLst/>
          </a:prstGeom>
        </p:spPr>
      </p:pic>
      <p:pic>
        <p:nvPicPr>
          <p:cNvPr id="2" name="Picture 1">
            <a:extLst>
              <a:ext uri="{FF2B5EF4-FFF2-40B4-BE49-F238E27FC236}">
                <a16:creationId xmlns:a16="http://schemas.microsoft.com/office/drawing/2014/main" id="{E20652B6-CE41-4DC0-8C01-7B699C394948}"/>
              </a:ext>
            </a:extLst>
          </p:cNvPr>
          <p:cNvPicPr>
            <a:picLocks noChangeAspect="1"/>
          </p:cNvPicPr>
          <p:nvPr/>
        </p:nvPicPr>
        <p:blipFill>
          <a:blip r:embed="rId3"/>
          <a:stretch>
            <a:fillRect/>
          </a:stretch>
        </p:blipFill>
        <p:spPr>
          <a:xfrm>
            <a:off x="10635449" y="14144"/>
            <a:ext cx="1556551" cy="1266424"/>
          </a:xfrm>
          <a:prstGeom prst="rect">
            <a:avLst/>
          </a:prstGeom>
        </p:spPr>
      </p:pic>
    </p:spTree>
    <p:extLst>
      <p:ext uri="{BB962C8B-B14F-4D97-AF65-F5344CB8AC3E}">
        <p14:creationId xmlns:p14="http://schemas.microsoft.com/office/powerpoint/2010/main" val="2744348721"/>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5BF866-EB74-4880-A78E-F6A87E69ABB9}"/>
              </a:ext>
            </a:extLst>
          </p:cNvPr>
          <p:cNvSpPr>
            <a:spLocks noGrp="1"/>
          </p:cNvSpPr>
          <p:nvPr>
            <p:ph type="title"/>
          </p:nvPr>
        </p:nvSpPr>
        <p:spPr>
          <a:xfrm>
            <a:off x="3581400" y="2877505"/>
            <a:ext cx="10515600" cy="1325563"/>
          </a:xfrm>
        </p:spPr>
        <p:txBody>
          <a:bodyPr/>
          <a:lstStyle/>
          <a:p>
            <a:r>
              <a:rPr lang="en-US" dirty="0">
                <a:highlight>
                  <a:srgbClr val="00FF00"/>
                </a:highlight>
              </a:rPr>
              <a:t>THANK YOU</a:t>
            </a:r>
            <a:endParaRPr lang="en-IN" dirty="0">
              <a:highlight>
                <a:srgbClr val="00FF00"/>
              </a:highlight>
            </a:endParaRPr>
          </a:p>
        </p:txBody>
      </p:sp>
    </p:spTree>
    <p:extLst>
      <p:ext uri="{BB962C8B-B14F-4D97-AF65-F5344CB8AC3E}">
        <p14:creationId xmlns:p14="http://schemas.microsoft.com/office/powerpoint/2010/main" val="344329655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D754A7-8B60-4C10-93F8-8955224D16BF}"/>
              </a:ext>
            </a:extLst>
          </p:cNvPr>
          <p:cNvSpPr>
            <a:spLocks noGrp="1"/>
          </p:cNvSpPr>
          <p:nvPr>
            <p:ph type="title"/>
          </p:nvPr>
        </p:nvSpPr>
        <p:spPr>
          <a:xfrm>
            <a:off x="839788" y="457200"/>
            <a:ext cx="3932237" cy="790575"/>
          </a:xfrm>
        </p:spPr>
        <p:txBody>
          <a:bodyPr>
            <a:normAutofit/>
          </a:bodyPr>
          <a:lstStyle/>
          <a:p>
            <a:r>
              <a:rPr lang="en-IN" u="sng" dirty="0">
                <a:solidFill>
                  <a:srgbClr val="FF0000"/>
                </a:solidFill>
              </a:rPr>
              <a:t>Riveted connections</a:t>
            </a:r>
            <a:r>
              <a:rPr lang="en-IN" dirty="0"/>
              <a:t>.</a:t>
            </a:r>
          </a:p>
        </p:txBody>
      </p:sp>
      <p:sp>
        <p:nvSpPr>
          <p:cNvPr id="4" name="Content Placeholder 3">
            <a:extLst>
              <a:ext uri="{FF2B5EF4-FFF2-40B4-BE49-F238E27FC236}">
                <a16:creationId xmlns:a16="http://schemas.microsoft.com/office/drawing/2014/main" id="{E0442551-B095-4F36-A117-371800E32A75}"/>
              </a:ext>
            </a:extLst>
          </p:cNvPr>
          <p:cNvSpPr>
            <a:spLocks noGrp="1"/>
          </p:cNvSpPr>
          <p:nvPr>
            <p:ph idx="1"/>
          </p:nvPr>
        </p:nvSpPr>
        <p:spPr>
          <a:xfrm>
            <a:off x="5183188" y="987425"/>
            <a:ext cx="6172200" cy="5289550"/>
          </a:xfrm>
        </p:spPr>
        <p:txBody>
          <a:bodyPr>
            <a:normAutofit fontScale="92500"/>
          </a:bodyPr>
          <a:lstStyle/>
          <a:p>
            <a:r>
              <a:rPr lang="en-US" sz="2400" b="0" i="0" dirty="0">
                <a:solidFill>
                  <a:srgbClr val="000000"/>
                </a:solidFill>
                <a:effectLst/>
                <a:latin typeface="geomanist"/>
              </a:rPr>
              <a:t>Rivet is a round rod which holds two metal pieces together permanently. Rivets are made from mild steel bars with yield strength ranges from 220 N/mm</a:t>
            </a:r>
            <a:r>
              <a:rPr lang="en-US" sz="2400" b="0" i="0" baseline="30000" dirty="0">
                <a:solidFill>
                  <a:srgbClr val="000000"/>
                </a:solidFill>
                <a:effectLst/>
                <a:latin typeface="geomanist"/>
              </a:rPr>
              <a:t>2</a:t>
            </a:r>
            <a:r>
              <a:rPr lang="en-US" sz="2400" b="0" i="0" dirty="0">
                <a:solidFill>
                  <a:srgbClr val="000000"/>
                </a:solidFill>
                <a:effectLst/>
                <a:latin typeface="geomanist"/>
              </a:rPr>
              <a:t> to 250 N/mm</a:t>
            </a:r>
            <a:r>
              <a:rPr lang="en-US" sz="2400" b="0" i="0" baseline="30000" dirty="0">
                <a:solidFill>
                  <a:srgbClr val="000000"/>
                </a:solidFill>
                <a:effectLst/>
                <a:latin typeface="geomanist"/>
              </a:rPr>
              <a:t>2</a:t>
            </a:r>
            <a:r>
              <a:rPr lang="en-US" sz="2400" b="0" i="0" dirty="0">
                <a:solidFill>
                  <a:srgbClr val="000000"/>
                </a:solidFill>
                <a:effectLst/>
                <a:latin typeface="geomanist"/>
              </a:rPr>
              <a:t>. </a:t>
            </a:r>
          </a:p>
          <a:p>
            <a:r>
              <a:rPr lang="en-US" sz="2400" b="0" i="0" dirty="0">
                <a:solidFill>
                  <a:srgbClr val="000000"/>
                </a:solidFill>
                <a:effectLst/>
                <a:latin typeface="geomanist"/>
              </a:rPr>
              <a:t>A rivet consists of a head and a body as shown in Fig 5.1. </a:t>
            </a:r>
          </a:p>
          <a:p>
            <a:r>
              <a:rPr lang="en-US" sz="2400" b="0" i="0" dirty="0">
                <a:solidFill>
                  <a:srgbClr val="000000"/>
                </a:solidFill>
                <a:effectLst/>
                <a:latin typeface="geomanist"/>
              </a:rPr>
              <a:t>The body of rivet is termed as shank. </a:t>
            </a:r>
          </a:p>
          <a:p>
            <a:r>
              <a:rPr lang="en-US" sz="2400" b="0" i="0" dirty="0">
                <a:solidFill>
                  <a:srgbClr val="000000"/>
                </a:solidFill>
                <a:effectLst/>
                <a:latin typeface="geomanist"/>
              </a:rPr>
              <a:t>The head of rivet is formed by heating the rivet rod and upsetting one end of the rod by running it into the rivet machine.</a:t>
            </a:r>
          </a:p>
          <a:p>
            <a:r>
              <a:rPr lang="en-US" sz="2400" b="0" i="0" dirty="0">
                <a:solidFill>
                  <a:srgbClr val="000000"/>
                </a:solidFill>
                <a:effectLst/>
                <a:latin typeface="geomanist"/>
              </a:rPr>
              <a:t> The rivets are manufactured in different lengths to suit different purposes. The size of rivet is expressed by the diameter of the shank.</a:t>
            </a:r>
          </a:p>
          <a:p>
            <a:r>
              <a:rPr lang="en-US" sz="2400" dirty="0">
                <a:latin typeface="geomanist"/>
              </a:rPr>
              <a:t>There are two types of riveted joints: lap joint and butt joint.</a:t>
            </a:r>
            <a:endParaRPr lang="en-IN" sz="2400" dirty="0">
              <a:latin typeface="geomanist"/>
            </a:endParaRPr>
          </a:p>
        </p:txBody>
      </p:sp>
      <p:sp>
        <p:nvSpPr>
          <p:cNvPr id="5" name="Text Placeholder 4">
            <a:extLst>
              <a:ext uri="{FF2B5EF4-FFF2-40B4-BE49-F238E27FC236}">
                <a16:creationId xmlns:a16="http://schemas.microsoft.com/office/drawing/2014/main" id="{F6693B33-D149-415B-9D88-D8B9EF28D2CB}"/>
              </a:ext>
            </a:extLst>
          </p:cNvPr>
          <p:cNvSpPr>
            <a:spLocks noGrp="1"/>
          </p:cNvSpPr>
          <p:nvPr>
            <p:ph type="body" sz="half" idx="2"/>
          </p:nvPr>
        </p:nvSpPr>
        <p:spPr>
          <a:xfrm>
            <a:off x="839789" y="1862138"/>
            <a:ext cx="3579812" cy="3681412"/>
          </a:xfrm>
        </p:spPr>
        <p:txBody>
          <a:bodyPr/>
          <a:lstStyle/>
          <a:p>
            <a:r>
              <a:rPr lang="en-US" dirty="0"/>
              <a:t>.</a:t>
            </a:r>
            <a:endParaRPr lang="en-IN" dirty="0"/>
          </a:p>
        </p:txBody>
      </p:sp>
      <p:pic>
        <p:nvPicPr>
          <p:cNvPr id="6" name="Picture 5">
            <a:extLst>
              <a:ext uri="{FF2B5EF4-FFF2-40B4-BE49-F238E27FC236}">
                <a16:creationId xmlns:a16="http://schemas.microsoft.com/office/drawing/2014/main" id="{80B3E98C-DE03-4927-AB66-300E8EF0AD57}"/>
              </a:ext>
            </a:extLst>
          </p:cNvPr>
          <p:cNvPicPr>
            <a:picLocks noChangeAspect="1"/>
          </p:cNvPicPr>
          <p:nvPr/>
        </p:nvPicPr>
        <p:blipFill>
          <a:blip r:embed="rId2"/>
          <a:stretch>
            <a:fillRect/>
          </a:stretch>
        </p:blipFill>
        <p:spPr>
          <a:xfrm>
            <a:off x="1243807" y="1765565"/>
            <a:ext cx="3109118" cy="3454135"/>
          </a:xfrm>
          <a:prstGeom prst="rect">
            <a:avLst/>
          </a:prstGeom>
        </p:spPr>
      </p:pic>
      <p:pic>
        <p:nvPicPr>
          <p:cNvPr id="3" name="Picture 2">
            <a:extLst>
              <a:ext uri="{FF2B5EF4-FFF2-40B4-BE49-F238E27FC236}">
                <a16:creationId xmlns:a16="http://schemas.microsoft.com/office/drawing/2014/main" id="{AE52CB80-0E3E-49F8-8650-84811E60712C}"/>
              </a:ext>
            </a:extLst>
          </p:cNvPr>
          <p:cNvPicPr>
            <a:picLocks noChangeAspect="1"/>
          </p:cNvPicPr>
          <p:nvPr/>
        </p:nvPicPr>
        <p:blipFill>
          <a:blip r:embed="rId3"/>
          <a:stretch>
            <a:fillRect/>
          </a:stretch>
        </p:blipFill>
        <p:spPr>
          <a:xfrm>
            <a:off x="10866268" y="1"/>
            <a:ext cx="1319383" cy="1073462"/>
          </a:xfrm>
          <a:prstGeom prst="rect">
            <a:avLst/>
          </a:prstGeom>
        </p:spPr>
      </p:pic>
    </p:spTree>
    <p:extLst>
      <p:ext uri="{BB962C8B-B14F-4D97-AF65-F5344CB8AC3E}">
        <p14:creationId xmlns:p14="http://schemas.microsoft.com/office/powerpoint/2010/main" val="13164581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A7047D-FEAB-4A94-900D-A64F35AC0CBC}"/>
              </a:ext>
            </a:extLst>
          </p:cNvPr>
          <p:cNvSpPr>
            <a:spLocks noGrp="1"/>
          </p:cNvSpPr>
          <p:nvPr>
            <p:ph type="ctrTitle"/>
          </p:nvPr>
        </p:nvSpPr>
        <p:spPr>
          <a:xfrm>
            <a:off x="1524000" y="1148996"/>
            <a:ext cx="9144000" cy="2387600"/>
          </a:xfrm>
        </p:spPr>
        <p:txBody>
          <a:bodyPr>
            <a:normAutofit/>
          </a:bodyPr>
          <a:lstStyle/>
          <a:p>
            <a:r>
              <a:rPr lang="en-US" dirty="0"/>
              <a:t>UNIT-1</a:t>
            </a:r>
            <a:endParaRPr lang="en-IN" dirty="0"/>
          </a:p>
        </p:txBody>
      </p:sp>
      <p:sp>
        <p:nvSpPr>
          <p:cNvPr id="3" name="Subtitle 2">
            <a:extLst>
              <a:ext uri="{FF2B5EF4-FFF2-40B4-BE49-F238E27FC236}">
                <a16:creationId xmlns:a16="http://schemas.microsoft.com/office/drawing/2014/main" id="{EC518014-B809-40C1-A793-BA29281A9B9F}"/>
              </a:ext>
            </a:extLst>
          </p:cNvPr>
          <p:cNvSpPr>
            <a:spLocks noGrp="1"/>
          </p:cNvSpPr>
          <p:nvPr>
            <p:ph type="subTitle" idx="1"/>
          </p:nvPr>
        </p:nvSpPr>
        <p:spPr/>
        <p:txBody>
          <a:bodyPr/>
          <a:lstStyle/>
          <a:p>
            <a:r>
              <a:rPr lang="en-US" dirty="0"/>
              <a:t>STEEL STRUCTURE</a:t>
            </a:r>
            <a:endParaRPr lang="en-IN" dirty="0"/>
          </a:p>
        </p:txBody>
      </p:sp>
      <p:pic>
        <p:nvPicPr>
          <p:cNvPr id="4" name="Picture 3">
            <a:extLst>
              <a:ext uri="{FF2B5EF4-FFF2-40B4-BE49-F238E27FC236}">
                <a16:creationId xmlns:a16="http://schemas.microsoft.com/office/drawing/2014/main" id="{3F93D25B-88AE-4231-BF57-DAA6AD680229}"/>
              </a:ext>
            </a:extLst>
          </p:cNvPr>
          <p:cNvPicPr>
            <a:picLocks noChangeAspect="1"/>
          </p:cNvPicPr>
          <p:nvPr/>
        </p:nvPicPr>
        <p:blipFill>
          <a:blip r:embed="rId2"/>
          <a:stretch>
            <a:fillRect/>
          </a:stretch>
        </p:blipFill>
        <p:spPr>
          <a:xfrm>
            <a:off x="10131373" y="0"/>
            <a:ext cx="2060627" cy="1676545"/>
          </a:xfrm>
          <a:prstGeom prst="rect">
            <a:avLst/>
          </a:prstGeom>
        </p:spPr>
      </p:pic>
    </p:spTree>
    <p:extLst>
      <p:ext uri="{BB962C8B-B14F-4D97-AF65-F5344CB8AC3E}">
        <p14:creationId xmlns:p14="http://schemas.microsoft.com/office/powerpoint/2010/main" val="27012631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89F15A-E628-48AB-AB87-32AEB681CECD}"/>
              </a:ext>
            </a:extLst>
          </p:cNvPr>
          <p:cNvSpPr>
            <a:spLocks noGrp="1"/>
          </p:cNvSpPr>
          <p:nvPr>
            <p:ph type="title"/>
          </p:nvPr>
        </p:nvSpPr>
        <p:spPr/>
        <p:txBody>
          <a:bodyPr/>
          <a:lstStyle/>
          <a:p>
            <a:r>
              <a:rPr lang="en-IN" u="sng" dirty="0">
                <a:solidFill>
                  <a:srgbClr val="FF0000"/>
                </a:solidFill>
              </a:rPr>
              <a:t>Riveted connections</a:t>
            </a:r>
            <a:endParaRPr lang="en-IN" dirty="0"/>
          </a:p>
        </p:txBody>
      </p:sp>
      <p:sp>
        <p:nvSpPr>
          <p:cNvPr id="3" name="Text Placeholder 2">
            <a:extLst>
              <a:ext uri="{FF2B5EF4-FFF2-40B4-BE49-F238E27FC236}">
                <a16:creationId xmlns:a16="http://schemas.microsoft.com/office/drawing/2014/main" id="{0B7FC2D1-BBFA-4547-B61A-A729DF08697C}"/>
              </a:ext>
            </a:extLst>
          </p:cNvPr>
          <p:cNvSpPr>
            <a:spLocks noGrp="1"/>
          </p:cNvSpPr>
          <p:nvPr>
            <p:ph type="body" idx="1"/>
          </p:nvPr>
        </p:nvSpPr>
        <p:spPr>
          <a:xfrm>
            <a:off x="839788" y="1681163"/>
            <a:ext cx="5157787" cy="493866"/>
          </a:xfrm>
        </p:spPr>
        <p:txBody>
          <a:bodyPr/>
          <a:lstStyle/>
          <a:p>
            <a:pPr algn="ctr"/>
            <a:r>
              <a:rPr lang="en-IN" u="sng" dirty="0">
                <a:solidFill>
                  <a:srgbClr val="FF0000"/>
                </a:solidFill>
              </a:rPr>
              <a:t>LAP JOINT</a:t>
            </a:r>
          </a:p>
        </p:txBody>
      </p:sp>
      <p:sp>
        <p:nvSpPr>
          <p:cNvPr id="4" name="Content Placeholder 3">
            <a:extLst>
              <a:ext uri="{FF2B5EF4-FFF2-40B4-BE49-F238E27FC236}">
                <a16:creationId xmlns:a16="http://schemas.microsoft.com/office/drawing/2014/main" id="{8FBB1BDE-D8CD-4C5B-B914-67010EA32F19}"/>
              </a:ext>
            </a:extLst>
          </p:cNvPr>
          <p:cNvSpPr>
            <a:spLocks noGrp="1"/>
          </p:cNvSpPr>
          <p:nvPr>
            <p:ph sz="half" idx="2"/>
          </p:nvPr>
        </p:nvSpPr>
        <p:spPr>
          <a:xfrm>
            <a:off x="839788" y="2175029"/>
            <a:ext cx="5157787" cy="4014634"/>
          </a:xfrm>
        </p:spPr>
        <p:txBody>
          <a:bodyPr>
            <a:normAutofit fontScale="92500" lnSpcReduction="20000"/>
          </a:bodyPr>
          <a:lstStyle/>
          <a:p>
            <a:r>
              <a:rPr lang="en-US" dirty="0"/>
              <a:t>The two members to be connected are overlapped and connected together. Such a joint is called a lap joint.</a:t>
            </a:r>
          </a:p>
          <a:p>
            <a:r>
              <a:rPr lang="en-US" dirty="0"/>
              <a:t>The load in the lap joint has eccentricity, as the </a:t>
            </a:r>
            <a:r>
              <a:rPr lang="en-US" dirty="0" err="1"/>
              <a:t>centre</a:t>
            </a:r>
            <a:r>
              <a:rPr lang="en-US" dirty="0"/>
              <a:t> of gravity of load in one member and the </a:t>
            </a:r>
            <a:r>
              <a:rPr lang="en-US" dirty="0" err="1"/>
              <a:t>centre</a:t>
            </a:r>
            <a:r>
              <a:rPr lang="en-US" dirty="0"/>
              <a:t> of gravity of load in the second member are not in the same line.</a:t>
            </a:r>
          </a:p>
          <a:p>
            <a:r>
              <a:rPr lang="en-US" dirty="0"/>
              <a:t>To minimize the effect of bending in lap joints at least two rivets in a line should be provided.</a:t>
            </a:r>
          </a:p>
          <a:p>
            <a:endParaRPr lang="en-IN" dirty="0"/>
          </a:p>
        </p:txBody>
      </p:sp>
      <p:sp>
        <p:nvSpPr>
          <p:cNvPr id="5" name="Text Placeholder 4">
            <a:extLst>
              <a:ext uri="{FF2B5EF4-FFF2-40B4-BE49-F238E27FC236}">
                <a16:creationId xmlns:a16="http://schemas.microsoft.com/office/drawing/2014/main" id="{4F4914CA-CF61-4039-994C-07DE6E8090A9}"/>
              </a:ext>
            </a:extLst>
          </p:cNvPr>
          <p:cNvSpPr>
            <a:spLocks noGrp="1"/>
          </p:cNvSpPr>
          <p:nvPr>
            <p:ph type="body" sz="quarter" idx="3"/>
          </p:nvPr>
        </p:nvSpPr>
        <p:spPr>
          <a:xfrm>
            <a:off x="6172200" y="1681163"/>
            <a:ext cx="5183188" cy="493866"/>
          </a:xfrm>
        </p:spPr>
        <p:txBody>
          <a:bodyPr/>
          <a:lstStyle/>
          <a:p>
            <a:pPr algn="ctr"/>
            <a:r>
              <a:rPr lang="en-IN" u="sng" dirty="0">
                <a:solidFill>
                  <a:srgbClr val="FF0000"/>
                </a:solidFill>
              </a:rPr>
              <a:t>BUTT JOINT</a:t>
            </a:r>
          </a:p>
        </p:txBody>
      </p:sp>
      <p:sp>
        <p:nvSpPr>
          <p:cNvPr id="6" name="Content Placeholder 5">
            <a:extLst>
              <a:ext uri="{FF2B5EF4-FFF2-40B4-BE49-F238E27FC236}">
                <a16:creationId xmlns:a16="http://schemas.microsoft.com/office/drawing/2014/main" id="{A21B42AC-1302-4BD4-AB33-9CDD97693297}"/>
              </a:ext>
            </a:extLst>
          </p:cNvPr>
          <p:cNvSpPr>
            <a:spLocks noGrp="1"/>
          </p:cNvSpPr>
          <p:nvPr>
            <p:ph sz="quarter" idx="4"/>
          </p:nvPr>
        </p:nvSpPr>
        <p:spPr>
          <a:xfrm>
            <a:off x="6172200" y="2175029"/>
            <a:ext cx="5183188" cy="4014634"/>
          </a:xfrm>
        </p:spPr>
        <p:txBody>
          <a:bodyPr>
            <a:normAutofit fontScale="92500" lnSpcReduction="20000"/>
          </a:bodyPr>
          <a:lstStyle/>
          <a:p>
            <a:endParaRPr lang="en-IN" dirty="0"/>
          </a:p>
          <a:p>
            <a:r>
              <a:rPr lang="en-US" dirty="0"/>
              <a:t>Butt joint The two members to be connected are placed end to end. Additional plate/plates provided on either one or both sides, called cover plates and are connected to the main plates .</a:t>
            </a:r>
          </a:p>
          <a:p>
            <a:r>
              <a:rPr lang="en-US" dirty="0"/>
              <a:t>If the cover plate is provided on one side then it is called a single cover butt joint but if the cover plates are provided on both the sides of main plates it is called a double cover butt joint.</a:t>
            </a:r>
          </a:p>
          <a:p>
            <a:endParaRPr lang="en-IN" dirty="0"/>
          </a:p>
        </p:txBody>
      </p:sp>
      <p:pic>
        <p:nvPicPr>
          <p:cNvPr id="7" name="Picture 6">
            <a:extLst>
              <a:ext uri="{FF2B5EF4-FFF2-40B4-BE49-F238E27FC236}">
                <a16:creationId xmlns:a16="http://schemas.microsoft.com/office/drawing/2014/main" id="{BF41395E-B582-4DAF-8C32-F8E16C666591}"/>
              </a:ext>
            </a:extLst>
          </p:cNvPr>
          <p:cNvPicPr>
            <a:picLocks noChangeAspect="1"/>
          </p:cNvPicPr>
          <p:nvPr/>
        </p:nvPicPr>
        <p:blipFill>
          <a:blip r:embed="rId2"/>
          <a:stretch>
            <a:fillRect/>
          </a:stretch>
        </p:blipFill>
        <p:spPr>
          <a:xfrm>
            <a:off x="10733103" y="1"/>
            <a:ext cx="1458897" cy="1186972"/>
          </a:xfrm>
          <a:prstGeom prst="rect">
            <a:avLst/>
          </a:prstGeom>
        </p:spPr>
      </p:pic>
    </p:spTree>
    <p:extLst>
      <p:ext uri="{BB962C8B-B14F-4D97-AF65-F5344CB8AC3E}">
        <p14:creationId xmlns:p14="http://schemas.microsoft.com/office/powerpoint/2010/main" val="249958336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A8AD308-388E-4180-9305-B76EFD391E1D}"/>
              </a:ext>
            </a:extLst>
          </p:cNvPr>
          <p:cNvPicPr>
            <a:picLocks noChangeAspect="1"/>
          </p:cNvPicPr>
          <p:nvPr/>
        </p:nvPicPr>
        <p:blipFill>
          <a:blip r:embed="rId2"/>
          <a:stretch>
            <a:fillRect/>
          </a:stretch>
        </p:blipFill>
        <p:spPr>
          <a:xfrm>
            <a:off x="1633491" y="1147762"/>
            <a:ext cx="8451542" cy="5173139"/>
          </a:xfrm>
          <a:prstGeom prst="rect">
            <a:avLst/>
          </a:prstGeom>
        </p:spPr>
      </p:pic>
      <p:pic>
        <p:nvPicPr>
          <p:cNvPr id="2" name="Picture 1">
            <a:extLst>
              <a:ext uri="{FF2B5EF4-FFF2-40B4-BE49-F238E27FC236}">
                <a16:creationId xmlns:a16="http://schemas.microsoft.com/office/drawing/2014/main" id="{2364B9E0-DB76-4660-82DE-175F79AA097C}"/>
              </a:ext>
            </a:extLst>
          </p:cNvPr>
          <p:cNvPicPr>
            <a:picLocks noChangeAspect="1"/>
          </p:cNvPicPr>
          <p:nvPr/>
        </p:nvPicPr>
        <p:blipFill>
          <a:blip r:embed="rId3"/>
          <a:stretch>
            <a:fillRect/>
          </a:stretch>
        </p:blipFill>
        <p:spPr>
          <a:xfrm>
            <a:off x="10777491" y="0"/>
            <a:ext cx="1414509" cy="1150857"/>
          </a:xfrm>
          <a:prstGeom prst="rect">
            <a:avLst/>
          </a:prstGeom>
        </p:spPr>
      </p:pic>
    </p:spTree>
    <p:extLst>
      <p:ext uri="{BB962C8B-B14F-4D97-AF65-F5344CB8AC3E}">
        <p14:creationId xmlns:p14="http://schemas.microsoft.com/office/powerpoint/2010/main" val="73253179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65ECBB-CFA1-4DCE-AC9B-C2C1B4D6138D}"/>
              </a:ext>
            </a:extLst>
          </p:cNvPr>
          <p:cNvSpPr>
            <a:spLocks noGrp="1"/>
          </p:cNvSpPr>
          <p:nvPr>
            <p:ph type="title"/>
          </p:nvPr>
        </p:nvSpPr>
        <p:spPr/>
        <p:txBody>
          <a:bodyPr/>
          <a:lstStyle/>
          <a:p>
            <a:endParaRPr lang="en-IN" dirty="0"/>
          </a:p>
        </p:txBody>
      </p:sp>
      <p:sp>
        <p:nvSpPr>
          <p:cNvPr id="3" name="Content Placeholder 2">
            <a:extLst>
              <a:ext uri="{FF2B5EF4-FFF2-40B4-BE49-F238E27FC236}">
                <a16:creationId xmlns:a16="http://schemas.microsoft.com/office/drawing/2014/main" id="{F93F6110-D230-4820-9282-CDADA4BD6046}"/>
              </a:ext>
            </a:extLst>
          </p:cNvPr>
          <p:cNvSpPr>
            <a:spLocks noGrp="1"/>
          </p:cNvSpPr>
          <p:nvPr>
            <p:ph idx="1"/>
          </p:nvPr>
        </p:nvSpPr>
        <p:spPr/>
        <p:txBody>
          <a:bodyPr/>
          <a:lstStyle/>
          <a:p>
            <a:r>
              <a:rPr lang="en-US" dirty="0"/>
              <a:t>.</a:t>
            </a:r>
            <a:endParaRPr lang="en-IN" dirty="0"/>
          </a:p>
        </p:txBody>
      </p:sp>
      <p:sp>
        <p:nvSpPr>
          <p:cNvPr id="4" name="Text Placeholder 3">
            <a:extLst>
              <a:ext uri="{FF2B5EF4-FFF2-40B4-BE49-F238E27FC236}">
                <a16:creationId xmlns:a16="http://schemas.microsoft.com/office/drawing/2014/main" id="{4241D10F-F72F-42C8-839F-6D32C86549D9}"/>
              </a:ext>
            </a:extLst>
          </p:cNvPr>
          <p:cNvSpPr>
            <a:spLocks noGrp="1"/>
          </p:cNvSpPr>
          <p:nvPr>
            <p:ph type="body" sz="half" idx="2"/>
          </p:nvPr>
        </p:nvSpPr>
        <p:spPr/>
        <p:txBody>
          <a:bodyPr/>
          <a:lstStyle/>
          <a:p>
            <a:r>
              <a:rPr lang="en-US" dirty="0"/>
              <a:t>.</a:t>
            </a:r>
            <a:endParaRPr lang="en-IN" dirty="0"/>
          </a:p>
        </p:txBody>
      </p:sp>
      <p:pic>
        <p:nvPicPr>
          <p:cNvPr id="5" name="Picture 4">
            <a:extLst>
              <a:ext uri="{FF2B5EF4-FFF2-40B4-BE49-F238E27FC236}">
                <a16:creationId xmlns:a16="http://schemas.microsoft.com/office/drawing/2014/main" id="{2F3986E4-BDE0-4301-9366-CA8402F7C47D}"/>
              </a:ext>
            </a:extLst>
          </p:cNvPr>
          <p:cNvPicPr>
            <a:picLocks noChangeAspect="1"/>
          </p:cNvPicPr>
          <p:nvPr/>
        </p:nvPicPr>
        <p:blipFill>
          <a:blip r:embed="rId2"/>
          <a:stretch>
            <a:fillRect/>
          </a:stretch>
        </p:blipFill>
        <p:spPr>
          <a:xfrm>
            <a:off x="836612" y="457200"/>
            <a:ext cx="9564687" cy="5657850"/>
          </a:xfrm>
          <a:prstGeom prst="rect">
            <a:avLst/>
          </a:prstGeom>
        </p:spPr>
      </p:pic>
      <p:pic>
        <p:nvPicPr>
          <p:cNvPr id="6" name="Picture 5">
            <a:extLst>
              <a:ext uri="{FF2B5EF4-FFF2-40B4-BE49-F238E27FC236}">
                <a16:creationId xmlns:a16="http://schemas.microsoft.com/office/drawing/2014/main" id="{5C532298-1C12-4156-9823-6FE4F2F65456}"/>
              </a:ext>
            </a:extLst>
          </p:cNvPr>
          <p:cNvPicPr>
            <a:picLocks noChangeAspect="1"/>
          </p:cNvPicPr>
          <p:nvPr/>
        </p:nvPicPr>
        <p:blipFill>
          <a:blip r:embed="rId3"/>
          <a:stretch>
            <a:fillRect/>
          </a:stretch>
        </p:blipFill>
        <p:spPr>
          <a:xfrm>
            <a:off x="10537990" y="1"/>
            <a:ext cx="1647632" cy="1340528"/>
          </a:xfrm>
          <a:prstGeom prst="rect">
            <a:avLst/>
          </a:prstGeom>
        </p:spPr>
      </p:pic>
    </p:spTree>
    <p:extLst>
      <p:ext uri="{BB962C8B-B14F-4D97-AF65-F5344CB8AC3E}">
        <p14:creationId xmlns:p14="http://schemas.microsoft.com/office/powerpoint/2010/main" val="177627830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CE8D97-2D61-424F-BC25-426F9D2D4CD9}"/>
              </a:ext>
            </a:extLst>
          </p:cNvPr>
          <p:cNvSpPr>
            <a:spLocks noGrp="1"/>
          </p:cNvSpPr>
          <p:nvPr>
            <p:ph type="title"/>
          </p:nvPr>
        </p:nvSpPr>
        <p:spPr>
          <a:xfrm>
            <a:off x="864834" y="365125"/>
            <a:ext cx="10515600" cy="1325563"/>
          </a:xfrm>
        </p:spPr>
        <p:txBody>
          <a:bodyPr>
            <a:normAutofit/>
          </a:bodyPr>
          <a:lstStyle/>
          <a:p>
            <a:r>
              <a:rPr lang="en-IN" sz="3200" u="sng" dirty="0">
                <a:solidFill>
                  <a:srgbClr val="FF0000"/>
                </a:solidFill>
              </a:rPr>
              <a:t>BOLTED CONNECTIONS</a:t>
            </a:r>
          </a:p>
        </p:txBody>
      </p:sp>
      <p:sp>
        <p:nvSpPr>
          <p:cNvPr id="3" name="Content Placeholder 2">
            <a:extLst>
              <a:ext uri="{FF2B5EF4-FFF2-40B4-BE49-F238E27FC236}">
                <a16:creationId xmlns:a16="http://schemas.microsoft.com/office/drawing/2014/main" id="{52EED291-37D0-4B1F-AA6E-26591FF2BDDA}"/>
              </a:ext>
            </a:extLst>
          </p:cNvPr>
          <p:cNvSpPr>
            <a:spLocks noGrp="1"/>
          </p:cNvSpPr>
          <p:nvPr>
            <p:ph idx="1"/>
          </p:nvPr>
        </p:nvSpPr>
        <p:spPr/>
        <p:txBody>
          <a:bodyPr/>
          <a:lstStyle/>
          <a:p>
            <a:r>
              <a:rPr lang="en-US" b="1" i="0" dirty="0">
                <a:solidFill>
                  <a:srgbClr val="202124"/>
                </a:solidFill>
                <a:effectLst/>
                <a:latin typeface="arial" panose="020B0604020202020204" pitchFamily="34" charset="0"/>
              </a:rPr>
              <a:t>Bolted</a:t>
            </a:r>
            <a:r>
              <a:rPr lang="en-US" b="0" i="0" dirty="0">
                <a:solidFill>
                  <a:srgbClr val="202124"/>
                </a:solidFill>
                <a:effectLst/>
                <a:latin typeface="arial" panose="020B0604020202020204" pitchFamily="34" charset="0"/>
              </a:rPr>
              <a:t> joints are one of the most common elements in construction and machine design. </a:t>
            </a:r>
          </a:p>
          <a:p>
            <a:r>
              <a:rPr lang="en-US" b="0" i="0" dirty="0">
                <a:solidFill>
                  <a:srgbClr val="202124"/>
                </a:solidFill>
                <a:effectLst/>
                <a:latin typeface="arial" panose="020B0604020202020204" pitchFamily="34" charset="0"/>
              </a:rPr>
              <a:t>They consist of fasteners that capture and join other parts, and are secured with the mating of screw threads. </a:t>
            </a:r>
          </a:p>
          <a:p>
            <a:r>
              <a:rPr lang="en-US" b="0" i="0" dirty="0">
                <a:solidFill>
                  <a:srgbClr val="202124"/>
                </a:solidFill>
                <a:effectLst/>
                <a:latin typeface="arial" panose="020B0604020202020204" pitchFamily="34" charset="0"/>
              </a:rPr>
              <a:t>There are two main types of </a:t>
            </a:r>
            <a:r>
              <a:rPr lang="en-US" b="1" i="0" dirty="0">
                <a:solidFill>
                  <a:srgbClr val="202124"/>
                </a:solidFill>
                <a:effectLst/>
                <a:latin typeface="arial" panose="020B0604020202020204" pitchFamily="34" charset="0"/>
              </a:rPr>
              <a:t>bolted joint</a:t>
            </a:r>
            <a:r>
              <a:rPr lang="en-US" b="0" i="0" dirty="0">
                <a:solidFill>
                  <a:srgbClr val="202124"/>
                </a:solidFill>
                <a:effectLst/>
                <a:latin typeface="arial" panose="020B0604020202020204" pitchFamily="34" charset="0"/>
              </a:rPr>
              <a:t> designs: tension joints and shear joints.</a:t>
            </a:r>
            <a:endParaRPr lang="en-IN" dirty="0"/>
          </a:p>
        </p:txBody>
      </p:sp>
      <p:pic>
        <p:nvPicPr>
          <p:cNvPr id="4" name="Picture 3">
            <a:extLst>
              <a:ext uri="{FF2B5EF4-FFF2-40B4-BE49-F238E27FC236}">
                <a16:creationId xmlns:a16="http://schemas.microsoft.com/office/drawing/2014/main" id="{B8BC06C6-3BE3-4C70-B984-BB78C150C88C}"/>
              </a:ext>
            </a:extLst>
          </p:cNvPr>
          <p:cNvPicPr>
            <a:picLocks noChangeAspect="1"/>
          </p:cNvPicPr>
          <p:nvPr/>
        </p:nvPicPr>
        <p:blipFill>
          <a:blip r:embed="rId2"/>
          <a:stretch>
            <a:fillRect/>
          </a:stretch>
        </p:blipFill>
        <p:spPr>
          <a:xfrm>
            <a:off x="10662082" y="0"/>
            <a:ext cx="1529918" cy="1244755"/>
          </a:xfrm>
          <a:prstGeom prst="rect">
            <a:avLst/>
          </a:prstGeom>
        </p:spPr>
      </p:pic>
    </p:spTree>
    <p:extLst>
      <p:ext uri="{BB962C8B-B14F-4D97-AF65-F5344CB8AC3E}">
        <p14:creationId xmlns:p14="http://schemas.microsoft.com/office/powerpoint/2010/main" val="253464448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9AB918-550E-41E8-9459-710AF8EA934F}"/>
              </a:ext>
            </a:extLst>
          </p:cNvPr>
          <p:cNvSpPr>
            <a:spLocks noGrp="1"/>
          </p:cNvSpPr>
          <p:nvPr>
            <p:ph type="title"/>
          </p:nvPr>
        </p:nvSpPr>
        <p:spPr>
          <a:xfrm>
            <a:off x="461640" y="457200"/>
            <a:ext cx="4310386" cy="980983"/>
          </a:xfrm>
        </p:spPr>
        <p:txBody>
          <a:bodyPr>
            <a:normAutofit/>
          </a:bodyPr>
          <a:lstStyle/>
          <a:p>
            <a:r>
              <a:rPr lang="en-IN" sz="3200" u="sng" dirty="0">
                <a:solidFill>
                  <a:srgbClr val="FF0000"/>
                </a:solidFill>
              </a:rPr>
              <a:t>BOLTED CONNECTIONS</a:t>
            </a:r>
            <a:endParaRPr lang="en-IN" dirty="0"/>
          </a:p>
        </p:txBody>
      </p:sp>
      <p:sp>
        <p:nvSpPr>
          <p:cNvPr id="3" name="Content Placeholder 2">
            <a:extLst>
              <a:ext uri="{FF2B5EF4-FFF2-40B4-BE49-F238E27FC236}">
                <a16:creationId xmlns:a16="http://schemas.microsoft.com/office/drawing/2014/main" id="{4A02EA9B-1EF6-42C0-A48E-60DEE18825DC}"/>
              </a:ext>
            </a:extLst>
          </p:cNvPr>
          <p:cNvSpPr>
            <a:spLocks noGrp="1"/>
          </p:cNvSpPr>
          <p:nvPr>
            <p:ph idx="1"/>
          </p:nvPr>
        </p:nvSpPr>
        <p:spPr>
          <a:xfrm>
            <a:off x="5245331" y="1333654"/>
            <a:ext cx="6172200" cy="4873625"/>
          </a:xfrm>
        </p:spPr>
        <p:txBody>
          <a:bodyPr>
            <a:normAutofit fontScale="77500" lnSpcReduction="20000"/>
          </a:bodyPr>
          <a:lstStyle/>
          <a:p>
            <a:pPr marL="0" indent="0">
              <a:buNone/>
            </a:pPr>
            <a:r>
              <a:rPr lang="en-US" dirty="0">
                <a:solidFill>
                  <a:schemeClr val="tx1"/>
                </a:solidFill>
              </a:rPr>
              <a:t>Steel washers are usually provided under the bolt as well as under the nut to serve two purposes: </a:t>
            </a:r>
          </a:p>
          <a:p>
            <a:endParaRPr lang="en-US" dirty="0">
              <a:solidFill>
                <a:schemeClr val="tx1"/>
              </a:solidFill>
            </a:endParaRPr>
          </a:p>
          <a:p>
            <a:r>
              <a:rPr lang="en-US" dirty="0">
                <a:solidFill>
                  <a:schemeClr val="tx1"/>
                </a:solidFill>
              </a:rPr>
              <a:t> To distribute the clamping pressure on the bolted member, and </a:t>
            </a:r>
          </a:p>
          <a:p>
            <a:r>
              <a:rPr lang="en-US" dirty="0">
                <a:solidFill>
                  <a:schemeClr val="tx1"/>
                </a:solidFill>
              </a:rPr>
              <a:t> To prevent the threaded portion of the bolt from bearing on the connecting pieces. </a:t>
            </a:r>
            <a:endParaRPr lang="en-US" b="0" i="0" dirty="0">
              <a:solidFill>
                <a:schemeClr val="tx1"/>
              </a:solidFill>
              <a:effectLst/>
              <a:latin typeface="Arial" panose="020B0604020202020204" pitchFamily="34" charset="0"/>
            </a:endParaRPr>
          </a:p>
          <a:p>
            <a:endParaRPr lang="en-US" dirty="0">
              <a:solidFill>
                <a:schemeClr val="tx1"/>
              </a:solidFill>
            </a:endParaRPr>
          </a:p>
          <a:p>
            <a:r>
              <a:rPr lang="en-US" dirty="0">
                <a:solidFill>
                  <a:schemeClr val="tx1"/>
                </a:solidFill>
              </a:rPr>
              <a:t>Bolts used in steel structures are of three types: </a:t>
            </a:r>
          </a:p>
          <a:p>
            <a:r>
              <a:rPr lang="en-US" dirty="0">
                <a:solidFill>
                  <a:schemeClr val="tx1"/>
                </a:solidFill>
              </a:rPr>
              <a:t>1) Black Bolts,</a:t>
            </a:r>
          </a:p>
          <a:p>
            <a:r>
              <a:rPr lang="en-US" dirty="0">
                <a:solidFill>
                  <a:schemeClr val="tx1"/>
                </a:solidFill>
              </a:rPr>
              <a:t> 2) Turned and Fitted Bolts and </a:t>
            </a:r>
          </a:p>
          <a:p>
            <a:r>
              <a:rPr lang="en-US" dirty="0">
                <a:solidFill>
                  <a:schemeClr val="tx1"/>
                </a:solidFill>
              </a:rPr>
              <a:t>3) High Strength Friction Grip (HSFG) Bolts. </a:t>
            </a:r>
          </a:p>
          <a:p>
            <a:endParaRPr lang="en-IN" dirty="0"/>
          </a:p>
        </p:txBody>
      </p:sp>
      <p:sp>
        <p:nvSpPr>
          <p:cNvPr id="4" name="Text Placeholder 3">
            <a:extLst>
              <a:ext uri="{FF2B5EF4-FFF2-40B4-BE49-F238E27FC236}">
                <a16:creationId xmlns:a16="http://schemas.microsoft.com/office/drawing/2014/main" id="{A930111D-3F46-405A-8842-D156F612F9C8}"/>
              </a:ext>
            </a:extLst>
          </p:cNvPr>
          <p:cNvSpPr>
            <a:spLocks noGrp="1"/>
          </p:cNvSpPr>
          <p:nvPr>
            <p:ph type="body" sz="half" idx="2"/>
          </p:nvPr>
        </p:nvSpPr>
        <p:spPr/>
        <p:txBody>
          <a:bodyPr/>
          <a:lstStyle/>
          <a:p>
            <a:r>
              <a:rPr lang="en-US" dirty="0"/>
              <a:t>.</a:t>
            </a:r>
            <a:endParaRPr lang="en-IN" dirty="0"/>
          </a:p>
        </p:txBody>
      </p:sp>
      <p:pic>
        <p:nvPicPr>
          <p:cNvPr id="5" name="Picture 4">
            <a:extLst>
              <a:ext uri="{FF2B5EF4-FFF2-40B4-BE49-F238E27FC236}">
                <a16:creationId xmlns:a16="http://schemas.microsoft.com/office/drawing/2014/main" id="{2C92E819-0793-40FF-8BBA-DAE7170C1525}"/>
              </a:ext>
            </a:extLst>
          </p:cNvPr>
          <p:cNvPicPr>
            <a:picLocks noChangeAspect="1"/>
          </p:cNvPicPr>
          <p:nvPr/>
        </p:nvPicPr>
        <p:blipFill>
          <a:blip r:embed="rId2"/>
          <a:stretch>
            <a:fillRect/>
          </a:stretch>
        </p:blipFill>
        <p:spPr>
          <a:xfrm>
            <a:off x="221942" y="1438183"/>
            <a:ext cx="4639075" cy="5131077"/>
          </a:xfrm>
          <a:prstGeom prst="rect">
            <a:avLst/>
          </a:prstGeom>
        </p:spPr>
      </p:pic>
      <p:pic>
        <p:nvPicPr>
          <p:cNvPr id="6" name="Picture 5">
            <a:extLst>
              <a:ext uri="{FF2B5EF4-FFF2-40B4-BE49-F238E27FC236}">
                <a16:creationId xmlns:a16="http://schemas.microsoft.com/office/drawing/2014/main" id="{7DBBC239-4A78-4082-A8EB-7681420E85BC}"/>
              </a:ext>
            </a:extLst>
          </p:cNvPr>
          <p:cNvPicPr>
            <a:picLocks noChangeAspect="1"/>
          </p:cNvPicPr>
          <p:nvPr/>
        </p:nvPicPr>
        <p:blipFill>
          <a:blip r:embed="rId3"/>
          <a:stretch>
            <a:fillRect/>
          </a:stretch>
        </p:blipFill>
        <p:spPr>
          <a:xfrm>
            <a:off x="10884023" y="1"/>
            <a:ext cx="1307977" cy="1064182"/>
          </a:xfrm>
          <a:prstGeom prst="rect">
            <a:avLst/>
          </a:prstGeom>
        </p:spPr>
      </p:pic>
    </p:spTree>
    <p:extLst>
      <p:ext uri="{BB962C8B-B14F-4D97-AF65-F5344CB8AC3E}">
        <p14:creationId xmlns:p14="http://schemas.microsoft.com/office/powerpoint/2010/main" val="414950869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67ABB3-A776-4DEB-97F7-6415C801BC22}"/>
              </a:ext>
            </a:extLst>
          </p:cNvPr>
          <p:cNvSpPr>
            <a:spLocks noGrp="1"/>
          </p:cNvSpPr>
          <p:nvPr>
            <p:ph type="title"/>
          </p:nvPr>
        </p:nvSpPr>
        <p:spPr>
          <a:xfrm>
            <a:off x="838200" y="298735"/>
            <a:ext cx="10515600" cy="1325563"/>
          </a:xfrm>
        </p:spPr>
        <p:txBody>
          <a:bodyPr/>
          <a:lstStyle/>
          <a:p>
            <a:r>
              <a:rPr lang="en-IN" sz="4400" u="sng" dirty="0">
                <a:solidFill>
                  <a:srgbClr val="FF0000"/>
                </a:solidFill>
              </a:rPr>
              <a:t>BOLTED CONNECTIONS</a:t>
            </a:r>
            <a:endParaRPr lang="en-IN" dirty="0"/>
          </a:p>
        </p:txBody>
      </p:sp>
      <p:sp>
        <p:nvSpPr>
          <p:cNvPr id="3" name="Content Placeholder 2">
            <a:extLst>
              <a:ext uri="{FF2B5EF4-FFF2-40B4-BE49-F238E27FC236}">
                <a16:creationId xmlns:a16="http://schemas.microsoft.com/office/drawing/2014/main" id="{8CFE971A-6CDC-4244-B279-5B58BC83018D}"/>
              </a:ext>
            </a:extLst>
          </p:cNvPr>
          <p:cNvSpPr>
            <a:spLocks noGrp="1"/>
          </p:cNvSpPr>
          <p:nvPr>
            <p:ph sz="half" idx="1"/>
          </p:nvPr>
        </p:nvSpPr>
        <p:spPr/>
        <p:txBody>
          <a:bodyPr>
            <a:normAutofit/>
          </a:bodyPr>
          <a:lstStyle/>
          <a:p>
            <a:pPr marL="0" indent="0">
              <a:buNone/>
            </a:pPr>
            <a:r>
              <a:rPr lang="en-US" u="sng" dirty="0">
                <a:solidFill>
                  <a:srgbClr val="FF0000"/>
                </a:solidFill>
              </a:rPr>
              <a:t>Uses</a:t>
            </a:r>
          </a:p>
          <a:p>
            <a:r>
              <a:rPr lang="en-US" dirty="0"/>
              <a:t> </a:t>
            </a:r>
            <a:r>
              <a:rPr lang="en-US" dirty="0">
                <a:solidFill>
                  <a:schemeClr val="tx1"/>
                </a:solidFill>
              </a:rPr>
              <a:t>1. Bolts can be used for making end connections in tensions and compression member. </a:t>
            </a:r>
          </a:p>
          <a:p>
            <a:r>
              <a:rPr lang="en-US" dirty="0">
                <a:solidFill>
                  <a:schemeClr val="tx1"/>
                </a:solidFill>
              </a:rPr>
              <a:t>2. Bolts can also be used to hold down column bases in position. </a:t>
            </a:r>
          </a:p>
          <a:p>
            <a:r>
              <a:rPr lang="en-US" dirty="0">
                <a:solidFill>
                  <a:schemeClr val="tx1"/>
                </a:solidFill>
              </a:rPr>
              <a:t>3. They can be used as separators for purlins and beams in foundations</a:t>
            </a:r>
            <a:endParaRPr lang="en-IN" dirty="0">
              <a:solidFill>
                <a:schemeClr val="tx1"/>
              </a:solidFill>
            </a:endParaRPr>
          </a:p>
        </p:txBody>
      </p:sp>
      <p:sp>
        <p:nvSpPr>
          <p:cNvPr id="4" name="Content Placeholder 3">
            <a:extLst>
              <a:ext uri="{FF2B5EF4-FFF2-40B4-BE49-F238E27FC236}">
                <a16:creationId xmlns:a16="http://schemas.microsoft.com/office/drawing/2014/main" id="{D1170BF0-7C55-49BF-9EE4-19AE01A13AAA}"/>
              </a:ext>
            </a:extLst>
          </p:cNvPr>
          <p:cNvSpPr>
            <a:spLocks noGrp="1"/>
          </p:cNvSpPr>
          <p:nvPr>
            <p:ph sz="half" idx="2"/>
          </p:nvPr>
        </p:nvSpPr>
        <p:spPr/>
        <p:txBody>
          <a:bodyPr>
            <a:normAutofit/>
          </a:bodyPr>
          <a:lstStyle/>
          <a:p>
            <a:r>
              <a:rPr lang="en-US" dirty="0"/>
              <a:t>.</a:t>
            </a:r>
            <a:endParaRPr lang="en-IN" dirty="0"/>
          </a:p>
        </p:txBody>
      </p:sp>
      <p:pic>
        <p:nvPicPr>
          <p:cNvPr id="5" name="Picture 4">
            <a:extLst>
              <a:ext uri="{FF2B5EF4-FFF2-40B4-BE49-F238E27FC236}">
                <a16:creationId xmlns:a16="http://schemas.microsoft.com/office/drawing/2014/main" id="{443DB628-F5BB-4B7F-A67D-F2FCD2F93F3F}"/>
              </a:ext>
            </a:extLst>
          </p:cNvPr>
          <p:cNvPicPr>
            <a:picLocks noChangeAspect="1"/>
          </p:cNvPicPr>
          <p:nvPr/>
        </p:nvPicPr>
        <p:blipFill rotWithShape="1">
          <a:blip r:embed="rId2"/>
          <a:srcRect r="34507"/>
          <a:stretch/>
        </p:blipFill>
        <p:spPr>
          <a:xfrm>
            <a:off x="6172200" y="1600708"/>
            <a:ext cx="4703593" cy="4295775"/>
          </a:xfrm>
          <a:prstGeom prst="rect">
            <a:avLst/>
          </a:prstGeom>
        </p:spPr>
      </p:pic>
      <p:pic>
        <p:nvPicPr>
          <p:cNvPr id="6" name="Picture 5">
            <a:extLst>
              <a:ext uri="{FF2B5EF4-FFF2-40B4-BE49-F238E27FC236}">
                <a16:creationId xmlns:a16="http://schemas.microsoft.com/office/drawing/2014/main" id="{AB558606-AE7A-44C8-98E0-510FFEB05752}"/>
              </a:ext>
            </a:extLst>
          </p:cNvPr>
          <p:cNvPicPr>
            <a:picLocks noChangeAspect="1"/>
          </p:cNvPicPr>
          <p:nvPr/>
        </p:nvPicPr>
        <p:blipFill>
          <a:blip r:embed="rId3"/>
          <a:stretch>
            <a:fillRect/>
          </a:stretch>
        </p:blipFill>
        <p:spPr>
          <a:xfrm>
            <a:off x="10875793" y="0"/>
            <a:ext cx="1310754" cy="1066892"/>
          </a:xfrm>
          <a:prstGeom prst="rect">
            <a:avLst/>
          </a:prstGeom>
        </p:spPr>
      </p:pic>
    </p:spTree>
    <p:extLst>
      <p:ext uri="{BB962C8B-B14F-4D97-AF65-F5344CB8AC3E}">
        <p14:creationId xmlns:p14="http://schemas.microsoft.com/office/powerpoint/2010/main" val="375052985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D5D230-0D2C-4212-A7B8-CFE44364230C}"/>
              </a:ext>
            </a:extLst>
          </p:cNvPr>
          <p:cNvSpPr>
            <a:spLocks noGrp="1"/>
          </p:cNvSpPr>
          <p:nvPr>
            <p:ph type="title"/>
          </p:nvPr>
        </p:nvSpPr>
        <p:spPr/>
        <p:txBody>
          <a:bodyPr/>
          <a:lstStyle/>
          <a:p>
            <a:r>
              <a:rPr lang="en-IN" u="sng" dirty="0">
                <a:solidFill>
                  <a:srgbClr val="FF0000"/>
                </a:solidFill>
              </a:rPr>
              <a:t>BOLTED SHEAR CONNECTIONS</a:t>
            </a:r>
          </a:p>
        </p:txBody>
      </p:sp>
      <p:sp>
        <p:nvSpPr>
          <p:cNvPr id="3" name="Content Placeholder 2">
            <a:extLst>
              <a:ext uri="{FF2B5EF4-FFF2-40B4-BE49-F238E27FC236}">
                <a16:creationId xmlns:a16="http://schemas.microsoft.com/office/drawing/2014/main" id="{3FF45775-ECC1-45F9-B265-78532077F903}"/>
              </a:ext>
            </a:extLst>
          </p:cNvPr>
          <p:cNvSpPr>
            <a:spLocks noGrp="1"/>
          </p:cNvSpPr>
          <p:nvPr>
            <p:ph idx="1"/>
          </p:nvPr>
        </p:nvSpPr>
        <p:spPr/>
        <p:txBody>
          <a:bodyPr>
            <a:normAutofit fontScale="92500" lnSpcReduction="10000"/>
          </a:bodyPr>
          <a:lstStyle/>
          <a:p>
            <a:r>
              <a:rPr lang="en-US" dirty="0">
                <a:solidFill>
                  <a:schemeClr val="tx1"/>
                </a:solidFill>
              </a:rPr>
              <a:t>We want to design the bolted shear connections so that the factored design strength (φ Rn) is greater than or equal to the factored load.</a:t>
            </a:r>
          </a:p>
          <a:p>
            <a:r>
              <a:rPr lang="en-US" dirty="0">
                <a:solidFill>
                  <a:schemeClr val="tx1"/>
                </a:solidFill>
              </a:rPr>
              <a:t>Shear failure of bolts </a:t>
            </a:r>
          </a:p>
          <a:p>
            <a:r>
              <a:rPr lang="en-US" dirty="0">
                <a:solidFill>
                  <a:schemeClr val="tx1"/>
                </a:solidFill>
              </a:rPr>
              <a:t>Average shearing stress in the bolt = </a:t>
            </a:r>
            <a:r>
              <a:rPr lang="en-US" dirty="0" err="1">
                <a:solidFill>
                  <a:schemeClr val="tx1"/>
                </a:solidFill>
              </a:rPr>
              <a:t>fv</a:t>
            </a:r>
            <a:r>
              <a:rPr lang="en-US" dirty="0">
                <a:solidFill>
                  <a:schemeClr val="tx1"/>
                </a:solidFill>
              </a:rPr>
              <a:t> = P/A = P/(π </a:t>
            </a:r>
            <a:r>
              <a:rPr lang="en-US" dirty="0" err="1">
                <a:solidFill>
                  <a:schemeClr val="tx1"/>
                </a:solidFill>
              </a:rPr>
              <a:t>db</a:t>
            </a:r>
            <a:r>
              <a:rPr lang="en-US" dirty="0">
                <a:solidFill>
                  <a:schemeClr val="tx1"/>
                </a:solidFill>
              </a:rPr>
              <a:t> 2 /4) </a:t>
            </a:r>
          </a:p>
          <a:p>
            <a:r>
              <a:rPr lang="en-US" dirty="0">
                <a:solidFill>
                  <a:schemeClr val="tx1"/>
                </a:solidFill>
              </a:rPr>
              <a:t>P is the load acting on an individual bolt </a:t>
            </a:r>
          </a:p>
          <a:p>
            <a:r>
              <a:rPr lang="en-US" dirty="0">
                <a:solidFill>
                  <a:schemeClr val="tx1"/>
                </a:solidFill>
              </a:rPr>
              <a:t>A is the area of the bolt and </a:t>
            </a:r>
            <a:r>
              <a:rPr lang="en-US" dirty="0" err="1">
                <a:solidFill>
                  <a:schemeClr val="tx1"/>
                </a:solidFill>
              </a:rPr>
              <a:t>db</a:t>
            </a:r>
            <a:r>
              <a:rPr lang="en-US" dirty="0">
                <a:solidFill>
                  <a:schemeClr val="tx1"/>
                </a:solidFill>
              </a:rPr>
              <a:t> is its diameter - Strength of the bolt = P = </a:t>
            </a:r>
            <a:r>
              <a:rPr lang="en-US" dirty="0" err="1">
                <a:solidFill>
                  <a:schemeClr val="tx1"/>
                </a:solidFill>
              </a:rPr>
              <a:t>fv</a:t>
            </a:r>
            <a:r>
              <a:rPr lang="en-US" dirty="0">
                <a:solidFill>
                  <a:schemeClr val="tx1"/>
                </a:solidFill>
              </a:rPr>
              <a:t> x (π </a:t>
            </a:r>
            <a:r>
              <a:rPr lang="en-US" dirty="0" err="1">
                <a:solidFill>
                  <a:schemeClr val="tx1"/>
                </a:solidFill>
              </a:rPr>
              <a:t>db</a:t>
            </a:r>
            <a:r>
              <a:rPr lang="en-US" dirty="0">
                <a:solidFill>
                  <a:schemeClr val="tx1"/>
                </a:solidFill>
              </a:rPr>
              <a:t> 2 /4) where </a:t>
            </a:r>
            <a:r>
              <a:rPr lang="en-US" dirty="0" err="1">
                <a:solidFill>
                  <a:schemeClr val="tx1"/>
                </a:solidFill>
              </a:rPr>
              <a:t>fv</a:t>
            </a:r>
            <a:r>
              <a:rPr lang="en-US" dirty="0">
                <a:solidFill>
                  <a:schemeClr val="tx1"/>
                </a:solidFill>
              </a:rPr>
              <a:t> = shear yield stress = 0.6Fy </a:t>
            </a:r>
          </a:p>
          <a:p>
            <a:pPr marL="0" indent="0">
              <a:buNone/>
            </a:pPr>
            <a:r>
              <a:rPr lang="en-US" dirty="0">
                <a:solidFill>
                  <a:schemeClr val="tx1"/>
                </a:solidFill>
              </a:rPr>
              <a:t>Bolts can be in single shear or double shear as shown below. </a:t>
            </a:r>
          </a:p>
          <a:p>
            <a:r>
              <a:rPr lang="en-US" dirty="0">
                <a:solidFill>
                  <a:schemeClr val="tx1"/>
                </a:solidFill>
              </a:rPr>
              <a:t> When the bolt is in double shear, two cross-sections are effective in resisting the load. The bolt in double shear will have the twice the shear strength of a bolt in single shear</a:t>
            </a:r>
            <a:endParaRPr lang="en-IN" dirty="0">
              <a:solidFill>
                <a:schemeClr val="tx1"/>
              </a:solidFill>
            </a:endParaRPr>
          </a:p>
        </p:txBody>
      </p:sp>
      <p:pic>
        <p:nvPicPr>
          <p:cNvPr id="4" name="Picture 3">
            <a:extLst>
              <a:ext uri="{FF2B5EF4-FFF2-40B4-BE49-F238E27FC236}">
                <a16:creationId xmlns:a16="http://schemas.microsoft.com/office/drawing/2014/main" id="{46588510-AB16-4283-9E02-A7AAA4751FC2}"/>
              </a:ext>
            </a:extLst>
          </p:cNvPr>
          <p:cNvPicPr>
            <a:picLocks noChangeAspect="1"/>
          </p:cNvPicPr>
          <p:nvPr/>
        </p:nvPicPr>
        <p:blipFill>
          <a:blip r:embed="rId2"/>
          <a:stretch>
            <a:fillRect/>
          </a:stretch>
        </p:blipFill>
        <p:spPr>
          <a:xfrm>
            <a:off x="10875793" y="0"/>
            <a:ext cx="1310754" cy="1066892"/>
          </a:xfrm>
          <a:prstGeom prst="rect">
            <a:avLst/>
          </a:prstGeom>
        </p:spPr>
      </p:pic>
    </p:spTree>
    <p:extLst>
      <p:ext uri="{BB962C8B-B14F-4D97-AF65-F5344CB8AC3E}">
        <p14:creationId xmlns:p14="http://schemas.microsoft.com/office/powerpoint/2010/main" val="290181529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D60EAA-11FA-46F3-B97E-D342473D6095}"/>
              </a:ext>
            </a:extLst>
          </p:cNvPr>
          <p:cNvSpPr>
            <a:spLocks noGrp="1"/>
          </p:cNvSpPr>
          <p:nvPr>
            <p:ph type="title"/>
          </p:nvPr>
        </p:nvSpPr>
        <p:spPr/>
        <p:txBody>
          <a:bodyPr/>
          <a:lstStyle/>
          <a:p>
            <a:r>
              <a:rPr lang="en-IN" sz="4400" u="sng" dirty="0">
                <a:solidFill>
                  <a:srgbClr val="FF0000"/>
                </a:solidFill>
              </a:rPr>
              <a:t>BOLTED CONNECTIONS</a:t>
            </a:r>
            <a:endParaRPr lang="en-IN" dirty="0"/>
          </a:p>
        </p:txBody>
      </p:sp>
      <p:sp>
        <p:nvSpPr>
          <p:cNvPr id="3" name="Content Placeholder 2">
            <a:extLst>
              <a:ext uri="{FF2B5EF4-FFF2-40B4-BE49-F238E27FC236}">
                <a16:creationId xmlns:a16="http://schemas.microsoft.com/office/drawing/2014/main" id="{843D8907-11B2-4281-BDEB-BC93A1FEA1DC}"/>
              </a:ext>
            </a:extLst>
          </p:cNvPr>
          <p:cNvSpPr>
            <a:spLocks noGrp="1"/>
          </p:cNvSpPr>
          <p:nvPr>
            <p:ph sz="half" idx="1"/>
          </p:nvPr>
        </p:nvSpPr>
        <p:spPr/>
        <p:txBody>
          <a:bodyPr/>
          <a:lstStyle/>
          <a:p>
            <a:r>
              <a:rPr lang="en-US" b="0" i="0" dirty="0">
                <a:solidFill>
                  <a:srgbClr val="282829"/>
                </a:solidFill>
                <a:effectLst/>
                <a:latin typeface="-apple-system"/>
              </a:rPr>
              <a:t>A lap riveted joint will be subjected to single shear, relatively it is a weak joint.</a:t>
            </a:r>
          </a:p>
          <a:p>
            <a:r>
              <a:rPr lang="en-US" b="0" i="0" dirty="0">
                <a:solidFill>
                  <a:srgbClr val="282829"/>
                </a:solidFill>
                <a:effectLst/>
                <a:latin typeface="-apple-system"/>
              </a:rPr>
              <a:t>A butt riveted joint will be subjected to double shear, relatively it is a strong joint.</a:t>
            </a:r>
            <a:endParaRPr lang="en-IN" dirty="0"/>
          </a:p>
        </p:txBody>
      </p:sp>
      <p:sp>
        <p:nvSpPr>
          <p:cNvPr id="4" name="Content Placeholder 3">
            <a:extLst>
              <a:ext uri="{FF2B5EF4-FFF2-40B4-BE49-F238E27FC236}">
                <a16:creationId xmlns:a16="http://schemas.microsoft.com/office/drawing/2014/main" id="{BC9630D2-80D1-449A-8B08-A6121536E52C}"/>
              </a:ext>
            </a:extLst>
          </p:cNvPr>
          <p:cNvSpPr>
            <a:spLocks noGrp="1"/>
          </p:cNvSpPr>
          <p:nvPr>
            <p:ph sz="half" idx="2"/>
          </p:nvPr>
        </p:nvSpPr>
        <p:spPr/>
        <p:txBody>
          <a:bodyPr/>
          <a:lstStyle/>
          <a:p>
            <a:pPr marL="0" indent="0">
              <a:buNone/>
            </a:pPr>
            <a:r>
              <a:rPr lang="en-US" dirty="0"/>
              <a:t>.</a:t>
            </a:r>
            <a:endParaRPr lang="en-IN" dirty="0"/>
          </a:p>
        </p:txBody>
      </p:sp>
      <p:pic>
        <p:nvPicPr>
          <p:cNvPr id="5" name="Picture 4">
            <a:extLst>
              <a:ext uri="{FF2B5EF4-FFF2-40B4-BE49-F238E27FC236}">
                <a16:creationId xmlns:a16="http://schemas.microsoft.com/office/drawing/2014/main" id="{EC683954-C373-4B7E-9EE2-6CF3A49B4A14}"/>
              </a:ext>
            </a:extLst>
          </p:cNvPr>
          <p:cNvPicPr>
            <a:picLocks noChangeAspect="1"/>
          </p:cNvPicPr>
          <p:nvPr/>
        </p:nvPicPr>
        <p:blipFill>
          <a:blip r:embed="rId2"/>
          <a:stretch>
            <a:fillRect/>
          </a:stretch>
        </p:blipFill>
        <p:spPr>
          <a:xfrm>
            <a:off x="7262396" y="2141923"/>
            <a:ext cx="3143250" cy="3390900"/>
          </a:xfrm>
          <a:prstGeom prst="rect">
            <a:avLst/>
          </a:prstGeom>
        </p:spPr>
      </p:pic>
      <p:pic>
        <p:nvPicPr>
          <p:cNvPr id="6" name="Picture 5">
            <a:extLst>
              <a:ext uri="{FF2B5EF4-FFF2-40B4-BE49-F238E27FC236}">
                <a16:creationId xmlns:a16="http://schemas.microsoft.com/office/drawing/2014/main" id="{8DB15839-465C-417D-AC3C-82F8488F8C44}"/>
              </a:ext>
            </a:extLst>
          </p:cNvPr>
          <p:cNvPicPr>
            <a:picLocks noChangeAspect="1"/>
          </p:cNvPicPr>
          <p:nvPr/>
        </p:nvPicPr>
        <p:blipFill>
          <a:blip r:embed="rId3"/>
          <a:stretch>
            <a:fillRect/>
          </a:stretch>
        </p:blipFill>
        <p:spPr>
          <a:xfrm>
            <a:off x="10875793" y="0"/>
            <a:ext cx="1310754" cy="1066892"/>
          </a:xfrm>
          <a:prstGeom prst="rect">
            <a:avLst/>
          </a:prstGeom>
        </p:spPr>
      </p:pic>
    </p:spTree>
    <p:extLst>
      <p:ext uri="{BB962C8B-B14F-4D97-AF65-F5344CB8AC3E}">
        <p14:creationId xmlns:p14="http://schemas.microsoft.com/office/powerpoint/2010/main" val="397782791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344952-3076-4D32-B6EA-36CA78701E7F}"/>
              </a:ext>
            </a:extLst>
          </p:cNvPr>
          <p:cNvSpPr>
            <a:spLocks noGrp="1"/>
          </p:cNvSpPr>
          <p:nvPr>
            <p:ph type="title"/>
          </p:nvPr>
        </p:nvSpPr>
        <p:spPr/>
        <p:txBody>
          <a:bodyPr/>
          <a:lstStyle/>
          <a:p>
            <a:r>
              <a:rPr lang="en-IN" u="sng" dirty="0">
                <a:solidFill>
                  <a:srgbClr val="FF0000"/>
                </a:solidFill>
              </a:rPr>
              <a:t>PIN CONNECTIONS </a:t>
            </a:r>
          </a:p>
        </p:txBody>
      </p:sp>
      <p:sp>
        <p:nvSpPr>
          <p:cNvPr id="3" name="Content Placeholder 2">
            <a:extLst>
              <a:ext uri="{FF2B5EF4-FFF2-40B4-BE49-F238E27FC236}">
                <a16:creationId xmlns:a16="http://schemas.microsoft.com/office/drawing/2014/main" id="{6B9B501F-4FD2-4517-9F76-A71D894B1B3F}"/>
              </a:ext>
            </a:extLst>
          </p:cNvPr>
          <p:cNvSpPr>
            <a:spLocks noGrp="1"/>
          </p:cNvSpPr>
          <p:nvPr>
            <p:ph idx="1"/>
          </p:nvPr>
        </p:nvSpPr>
        <p:spPr/>
        <p:txBody>
          <a:bodyPr/>
          <a:lstStyle/>
          <a:p>
            <a:r>
              <a:rPr lang="en-US" dirty="0"/>
              <a:t>When two structural members are connected by means of a cylindrical shaped pin, the connection is called a pin connection.</a:t>
            </a:r>
          </a:p>
          <a:p>
            <a:r>
              <a:rPr lang="en-US" dirty="0"/>
              <a:t>Pins are manufactured from mild steel bars with diameters ranging from 9 to 330 mm. Pin connections are provided when hinged joints are required, i.e., for the connection where zero moment of free rotation is desired.</a:t>
            </a:r>
          </a:p>
          <a:p>
            <a:r>
              <a:rPr lang="en-US" dirty="0"/>
              <a:t>These also reduce the secondary stresses. These connections cannot resist longitudinal tension.</a:t>
            </a:r>
          </a:p>
          <a:p>
            <a:endParaRPr lang="en-IN" dirty="0"/>
          </a:p>
        </p:txBody>
      </p:sp>
      <p:pic>
        <p:nvPicPr>
          <p:cNvPr id="4" name="Picture 3">
            <a:extLst>
              <a:ext uri="{FF2B5EF4-FFF2-40B4-BE49-F238E27FC236}">
                <a16:creationId xmlns:a16="http://schemas.microsoft.com/office/drawing/2014/main" id="{312A4102-69DE-47FB-A1FB-2D91975B8DA1}"/>
              </a:ext>
            </a:extLst>
          </p:cNvPr>
          <p:cNvPicPr>
            <a:picLocks noChangeAspect="1"/>
          </p:cNvPicPr>
          <p:nvPr/>
        </p:nvPicPr>
        <p:blipFill>
          <a:blip r:embed="rId2"/>
          <a:stretch>
            <a:fillRect/>
          </a:stretch>
        </p:blipFill>
        <p:spPr>
          <a:xfrm>
            <a:off x="10884671" y="0"/>
            <a:ext cx="1310754" cy="1066892"/>
          </a:xfrm>
          <a:prstGeom prst="rect">
            <a:avLst/>
          </a:prstGeom>
        </p:spPr>
      </p:pic>
    </p:spTree>
    <p:extLst>
      <p:ext uri="{BB962C8B-B14F-4D97-AF65-F5344CB8AC3E}">
        <p14:creationId xmlns:p14="http://schemas.microsoft.com/office/powerpoint/2010/main" val="66008137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330A33-2EEB-4FD5-987D-83E805CCE562}"/>
              </a:ext>
            </a:extLst>
          </p:cNvPr>
          <p:cNvSpPr>
            <a:spLocks noGrp="1"/>
          </p:cNvSpPr>
          <p:nvPr>
            <p:ph type="title"/>
          </p:nvPr>
        </p:nvSpPr>
        <p:spPr/>
        <p:txBody>
          <a:bodyPr/>
          <a:lstStyle/>
          <a:p>
            <a:r>
              <a:rPr lang="en-IN" u="sng" dirty="0">
                <a:solidFill>
                  <a:srgbClr val="FF0000"/>
                </a:solidFill>
              </a:rPr>
              <a:t>PIN CONNECTIONS</a:t>
            </a:r>
          </a:p>
        </p:txBody>
      </p:sp>
      <p:sp>
        <p:nvSpPr>
          <p:cNvPr id="3" name="Content Placeholder 2">
            <a:extLst>
              <a:ext uri="{FF2B5EF4-FFF2-40B4-BE49-F238E27FC236}">
                <a16:creationId xmlns:a16="http://schemas.microsoft.com/office/drawing/2014/main" id="{8BD92D2A-25F9-44CC-BE6B-C723A5920EBC}"/>
              </a:ext>
            </a:extLst>
          </p:cNvPr>
          <p:cNvSpPr>
            <a:spLocks noGrp="1"/>
          </p:cNvSpPr>
          <p:nvPr>
            <p:ph idx="1"/>
          </p:nvPr>
        </p:nvSpPr>
        <p:spPr/>
        <p:txBody>
          <a:bodyPr>
            <a:normAutofit lnSpcReduction="10000"/>
          </a:bodyPr>
          <a:lstStyle/>
          <a:p>
            <a:r>
              <a:rPr lang="en-US" dirty="0">
                <a:solidFill>
                  <a:schemeClr val="tx1"/>
                </a:solidFill>
              </a:rPr>
              <a:t>Various types of pins used for making the connections are forged steel pin, undrilled pin and dilled pin. </a:t>
            </a:r>
          </a:p>
          <a:p>
            <a:r>
              <a:rPr lang="en-US" dirty="0">
                <a:solidFill>
                  <a:schemeClr val="tx1"/>
                </a:solidFill>
              </a:rPr>
              <a:t>To make a pin connection, one end of the bar is forged like a fork and a hole is drilled in this portion. </a:t>
            </a:r>
          </a:p>
          <a:p>
            <a:r>
              <a:rPr lang="en-US" dirty="0">
                <a:solidFill>
                  <a:schemeClr val="tx1"/>
                </a:solidFill>
              </a:rPr>
              <a:t>The end of the other bar to be connected is also forged and an eye is made.</a:t>
            </a:r>
          </a:p>
          <a:p>
            <a:r>
              <a:rPr lang="en-US" dirty="0">
                <a:solidFill>
                  <a:schemeClr val="tx1"/>
                </a:solidFill>
              </a:rPr>
              <a:t>A hole is drilled into it in such a way that it matches with the hole on the fork end bar.</a:t>
            </a:r>
          </a:p>
          <a:p>
            <a:r>
              <a:rPr lang="en-US" dirty="0">
                <a:solidFill>
                  <a:schemeClr val="tx1"/>
                </a:solidFill>
              </a:rPr>
              <a:t> The eye bar is inserted in the jaws of the fork end and a pin is placed. Both the forged ends are made octagonal for a good grip.</a:t>
            </a:r>
            <a:endParaRPr lang="en-IN" dirty="0">
              <a:solidFill>
                <a:schemeClr val="tx1"/>
              </a:solidFill>
            </a:endParaRPr>
          </a:p>
        </p:txBody>
      </p:sp>
      <p:pic>
        <p:nvPicPr>
          <p:cNvPr id="4" name="Picture 3">
            <a:extLst>
              <a:ext uri="{FF2B5EF4-FFF2-40B4-BE49-F238E27FC236}">
                <a16:creationId xmlns:a16="http://schemas.microsoft.com/office/drawing/2014/main" id="{6CF1CE50-A373-430C-AC8C-A66D05D73E31}"/>
              </a:ext>
            </a:extLst>
          </p:cNvPr>
          <p:cNvPicPr>
            <a:picLocks noChangeAspect="1"/>
          </p:cNvPicPr>
          <p:nvPr/>
        </p:nvPicPr>
        <p:blipFill>
          <a:blip r:embed="rId2"/>
          <a:stretch>
            <a:fillRect/>
          </a:stretch>
        </p:blipFill>
        <p:spPr>
          <a:xfrm>
            <a:off x="10884671" y="0"/>
            <a:ext cx="1310754" cy="1066892"/>
          </a:xfrm>
          <a:prstGeom prst="rect">
            <a:avLst/>
          </a:prstGeom>
        </p:spPr>
      </p:pic>
    </p:spTree>
    <p:extLst>
      <p:ext uri="{BB962C8B-B14F-4D97-AF65-F5344CB8AC3E}">
        <p14:creationId xmlns:p14="http://schemas.microsoft.com/office/powerpoint/2010/main" val="41578213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4C360E-5B9B-4AF8-BC95-2F60DF42AF3E}"/>
              </a:ext>
            </a:extLst>
          </p:cNvPr>
          <p:cNvSpPr>
            <a:spLocks noGrp="1"/>
          </p:cNvSpPr>
          <p:nvPr>
            <p:ph type="title"/>
          </p:nvPr>
        </p:nvSpPr>
        <p:spPr/>
        <p:txBody>
          <a:bodyPr>
            <a:normAutofit/>
          </a:bodyPr>
          <a:lstStyle/>
          <a:p>
            <a:r>
              <a:rPr lang="en-US" dirty="0"/>
              <a:t>Table of content</a:t>
            </a:r>
            <a:endParaRPr lang="en-IN" dirty="0"/>
          </a:p>
        </p:txBody>
      </p:sp>
      <p:sp>
        <p:nvSpPr>
          <p:cNvPr id="3" name="Subtitle 2">
            <a:extLst>
              <a:ext uri="{FF2B5EF4-FFF2-40B4-BE49-F238E27FC236}">
                <a16:creationId xmlns:a16="http://schemas.microsoft.com/office/drawing/2014/main" id="{F1C392AB-45FD-4ED7-BC98-B9D2824BC986}"/>
              </a:ext>
            </a:extLst>
          </p:cNvPr>
          <p:cNvSpPr>
            <a:spLocks noGrp="1"/>
          </p:cNvSpPr>
          <p:nvPr>
            <p:ph idx="1"/>
          </p:nvPr>
        </p:nvSpPr>
        <p:spPr/>
        <p:txBody>
          <a:bodyPr>
            <a:normAutofit fontScale="85000" lnSpcReduction="20000"/>
          </a:bodyPr>
          <a:lstStyle/>
          <a:p>
            <a:pPr marL="342900" indent="-342900" algn="l">
              <a:buFont typeface="Arial" panose="020B0604020202020204" pitchFamily="34" charset="0"/>
              <a:buChar char="•"/>
            </a:pPr>
            <a:r>
              <a:rPr lang="en-US" dirty="0"/>
              <a:t>Introduction</a:t>
            </a:r>
          </a:p>
          <a:p>
            <a:pPr marL="342900" indent="-342900" algn="l">
              <a:buFont typeface="Arial" panose="020B0604020202020204" pitchFamily="34" charset="0"/>
              <a:buChar char="•"/>
            </a:pPr>
            <a:r>
              <a:rPr lang="en-US" dirty="0"/>
              <a:t>Structural steel</a:t>
            </a:r>
          </a:p>
          <a:p>
            <a:pPr marL="342900" indent="-342900" algn="l">
              <a:buFont typeface="Arial" panose="020B0604020202020204" pitchFamily="34" charset="0"/>
              <a:buChar char="•"/>
            </a:pPr>
            <a:r>
              <a:rPr lang="en-US" dirty="0"/>
              <a:t>Advantages/disadvantages of steel as a structural material</a:t>
            </a:r>
          </a:p>
          <a:p>
            <a:pPr marL="342900" indent="-342900" algn="l">
              <a:buFont typeface="Arial" panose="020B0604020202020204" pitchFamily="34" charset="0"/>
              <a:buChar char="•"/>
            </a:pPr>
            <a:r>
              <a:rPr lang="en-US" dirty="0"/>
              <a:t>Rolled steel section</a:t>
            </a:r>
          </a:p>
          <a:p>
            <a:pPr marL="342900" indent="-342900" algn="l">
              <a:buFont typeface="Arial" panose="020B0604020202020204" pitchFamily="34" charset="0"/>
              <a:buChar char="•"/>
            </a:pPr>
            <a:r>
              <a:rPr lang="en-US" dirty="0"/>
              <a:t>Various types of load</a:t>
            </a:r>
          </a:p>
          <a:p>
            <a:pPr marL="342900" indent="-342900" algn="l">
              <a:buFont typeface="Arial" panose="020B0604020202020204" pitchFamily="34" charset="0"/>
              <a:buChar char="•"/>
            </a:pPr>
            <a:r>
              <a:rPr lang="en-IN" dirty="0"/>
              <a:t>Steel Properties</a:t>
            </a:r>
            <a:endParaRPr lang="en-US" dirty="0"/>
          </a:p>
          <a:p>
            <a:pPr marL="342900" indent="-342900" algn="l">
              <a:buFont typeface="Arial" panose="020B0604020202020204" pitchFamily="34" charset="0"/>
              <a:buChar char="•"/>
            </a:pPr>
            <a:r>
              <a:rPr lang="en-US" dirty="0"/>
              <a:t>Design philosophy</a:t>
            </a:r>
          </a:p>
          <a:p>
            <a:pPr marL="342900" indent="-342900" algn="l">
              <a:buFont typeface="Arial" panose="020B0604020202020204" pitchFamily="34" charset="0"/>
              <a:buChar char="•"/>
            </a:pPr>
            <a:r>
              <a:rPr lang="en-US" dirty="0"/>
              <a:t>Limit state design method</a:t>
            </a:r>
          </a:p>
          <a:p>
            <a:pPr marL="342900" indent="-342900" algn="l">
              <a:buFont typeface="Arial" panose="020B0604020202020204" pitchFamily="34" charset="0"/>
              <a:buChar char="•"/>
            </a:pPr>
            <a:r>
              <a:rPr lang="en-US" dirty="0" err="1"/>
              <a:t>Riveted,bolted</a:t>
            </a:r>
            <a:r>
              <a:rPr lang="en-US" dirty="0"/>
              <a:t> and pinned connection</a:t>
            </a:r>
          </a:p>
          <a:p>
            <a:pPr marL="342900" indent="-342900" algn="l">
              <a:buFont typeface="Arial" panose="020B0604020202020204" pitchFamily="34" charset="0"/>
              <a:buChar char="•"/>
            </a:pPr>
            <a:r>
              <a:rPr lang="en-US" dirty="0"/>
              <a:t>Welded connection</a:t>
            </a:r>
          </a:p>
          <a:p>
            <a:pPr marL="342900" indent="-342900" algn="l">
              <a:buFont typeface="Arial" panose="020B0604020202020204" pitchFamily="34" charset="0"/>
              <a:buChar char="•"/>
            </a:pPr>
            <a:r>
              <a:rPr lang="en-US" dirty="0"/>
              <a:t>Design of fillet welds</a:t>
            </a:r>
          </a:p>
        </p:txBody>
      </p:sp>
      <p:pic>
        <p:nvPicPr>
          <p:cNvPr id="4" name="Picture 3">
            <a:extLst>
              <a:ext uri="{FF2B5EF4-FFF2-40B4-BE49-F238E27FC236}">
                <a16:creationId xmlns:a16="http://schemas.microsoft.com/office/drawing/2014/main" id="{1CA3CE24-AA91-4F2E-8C52-3342F1B20A5E}"/>
              </a:ext>
            </a:extLst>
          </p:cNvPr>
          <p:cNvPicPr>
            <a:picLocks noChangeAspect="1"/>
          </p:cNvPicPr>
          <p:nvPr/>
        </p:nvPicPr>
        <p:blipFill>
          <a:blip r:embed="rId2"/>
          <a:stretch>
            <a:fillRect/>
          </a:stretch>
        </p:blipFill>
        <p:spPr>
          <a:xfrm>
            <a:off x="10131373" y="0"/>
            <a:ext cx="2060627" cy="1676545"/>
          </a:xfrm>
          <a:prstGeom prst="rect">
            <a:avLst/>
          </a:prstGeom>
        </p:spPr>
      </p:pic>
    </p:spTree>
    <p:extLst>
      <p:ext uri="{BB962C8B-B14F-4D97-AF65-F5344CB8AC3E}">
        <p14:creationId xmlns:p14="http://schemas.microsoft.com/office/powerpoint/2010/main" val="264075965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956CCC-8596-413E-8BA8-60AF5E64C7F9}"/>
              </a:ext>
            </a:extLst>
          </p:cNvPr>
          <p:cNvSpPr>
            <a:spLocks noGrp="1"/>
          </p:cNvSpPr>
          <p:nvPr>
            <p:ph type="title"/>
          </p:nvPr>
        </p:nvSpPr>
        <p:spPr/>
        <p:txBody>
          <a:bodyPr/>
          <a:lstStyle/>
          <a:p>
            <a:r>
              <a:rPr lang="en-IN" u="sng" dirty="0">
                <a:solidFill>
                  <a:srgbClr val="FF0000"/>
                </a:solidFill>
              </a:rPr>
              <a:t>PIN CONNECTION</a:t>
            </a:r>
          </a:p>
        </p:txBody>
      </p:sp>
      <p:pic>
        <p:nvPicPr>
          <p:cNvPr id="4" name="Content Placeholder 3">
            <a:extLst>
              <a:ext uri="{FF2B5EF4-FFF2-40B4-BE49-F238E27FC236}">
                <a16:creationId xmlns:a16="http://schemas.microsoft.com/office/drawing/2014/main" id="{B2A1BA9B-9401-49DD-BAFE-EC5B7ED5A46A}"/>
              </a:ext>
            </a:extLst>
          </p:cNvPr>
          <p:cNvPicPr>
            <a:picLocks noGrp="1" noChangeAspect="1"/>
          </p:cNvPicPr>
          <p:nvPr>
            <p:ph idx="1"/>
          </p:nvPr>
        </p:nvPicPr>
        <p:blipFill>
          <a:blip r:embed="rId2"/>
          <a:stretch>
            <a:fillRect/>
          </a:stretch>
        </p:blipFill>
        <p:spPr>
          <a:xfrm>
            <a:off x="1157592" y="1468877"/>
            <a:ext cx="9465012" cy="5023998"/>
          </a:xfrm>
          <a:prstGeom prst="rect">
            <a:avLst/>
          </a:prstGeom>
        </p:spPr>
      </p:pic>
      <p:pic>
        <p:nvPicPr>
          <p:cNvPr id="5" name="Picture 4">
            <a:extLst>
              <a:ext uri="{FF2B5EF4-FFF2-40B4-BE49-F238E27FC236}">
                <a16:creationId xmlns:a16="http://schemas.microsoft.com/office/drawing/2014/main" id="{5F3ACDC7-EE47-436A-AB30-FF59AA5A3543}"/>
              </a:ext>
            </a:extLst>
          </p:cNvPr>
          <p:cNvPicPr>
            <a:picLocks noChangeAspect="1"/>
          </p:cNvPicPr>
          <p:nvPr/>
        </p:nvPicPr>
        <p:blipFill>
          <a:blip r:embed="rId3"/>
          <a:stretch>
            <a:fillRect/>
          </a:stretch>
        </p:blipFill>
        <p:spPr>
          <a:xfrm>
            <a:off x="10875793" y="0"/>
            <a:ext cx="1310754" cy="1066892"/>
          </a:xfrm>
          <a:prstGeom prst="rect">
            <a:avLst/>
          </a:prstGeom>
        </p:spPr>
      </p:pic>
    </p:spTree>
    <p:extLst>
      <p:ext uri="{BB962C8B-B14F-4D97-AF65-F5344CB8AC3E}">
        <p14:creationId xmlns:p14="http://schemas.microsoft.com/office/powerpoint/2010/main" val="352392406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E3A56C-8C08-45CC-82D5-13D533FD0DE5}"/>
              </a:ext>
            </a:extLst>
          </p:cNvPr>
          <p:cNvSpPr>
            <a:spLocks noGrp="1"/>
          </p:cNvSpPr>
          <p:nvPr>
            <p:ph type="title"/>
          </p:nvPr>
        </p:nvSpPr>
        <p:spPr>
          <a:xfrm>
            <a:off x="1143000" y="609600"/>
            <a:ext cx="9875520" cy="1086035"/>
          </a:xfrm>
        </p:spPr>
        <p:txBody>
          <a:bodyPr>
            <a:normAutofit fontScale="90000"/>
          </a:bodyPr>
          <a:lstStyle/>
          <a:p>
            <a:r>
              <a:rPr lang="en-US" u="sng" dirty="0">
                <a:solidFill>
                  <a:srgbClr val="FF0000"/>
                </a:solidFill>
              </a:rPr>
              <a:t>Welded connection</a:t>
            </a:r>
            <a:br>
              <a:rPr lang="en-US" dirty="0"/>
            </a:br>
            <a:endParaRPr lang="en-IN" dirty="0"/>
          </a:p>
        </p:txBody>
      </p:sp>
      <p:sp>
        <p:nvSpPr>
          <p:cNvPr id="3" name="Content Placeholder 2">
            <a:extLst>
              <a:ext uri="{FF2B5EF4-FFF2-40B4-BE49-F238E27FC236}">
                <a16:creationId xmlns:a16="http://schemas.microsoft.com/office/drawing/2014/main" id="{2D8C07D7-5EE7-496F-80DB-4C8E1B93D7C7}"/>
              </a:ext>
            </a:extLst>
          </p:cNvPr>
          <p:cNvSpPr>
            <a:spLocks noGrp="1"/>
          </p:cNvSpPr>
          <p:nvPr>
            <p:ph idx="1"/>
          </p:nvPr>
        </p:nvSpPr>
        <p:spPr>
          <a:xfrm>
            <a:off x="710214" y="1136342"/>
            <a:ext cx="10643586" cy="5040621"/>
          </a:xfrm>
        </p:spPr>
        <p:txBody>
          <a:bodyPr>
            <a:noAutofit/>
          </a:bodyPr>
          <a:lstStyle/>
          <a:p>
            <a:r>
              <a:rPr lang="en-US" sz="1800" dirty="0">
                <a:solidFill>
                  <a:schemeClr val="tx1"/>
                </a:solidFill>
              </a:rPr>
              <a:t>Structural welding is a process by which the parts that are to be connected are heated and fused, with supplementary molten metal at the joint.</a:t>
            </a:r>
            <a:endParaRPr lang="en-US" sz="1800" b="0" i="0" dirty="0">
              <a:solidFill>
                <a:schemeClr val="tx1"/>
              </a:solidFill>
              <a:effectLst/>
              <a:latin typeface="times new roman" panose="02020603050405020304" pitchFamily="18" charset="0"/>
            </a:endParaRPr>
          </a:p>
          <a:p>
            <a:r>
              <a:rPr lang="en-US" sz="1800" b="0" i="0" dirty="0">
                <a:solidFill>
                  <a:schemeClr val="tx1"/>
                </a:solidFill>
                <a:effectLst/>
                <a:latin typeface="times new roman" panose="02020603050405020304" pitchFamily="18" charset="0"/>
              </a:rPr>
              <a:t>Welding is the method of locally melting the metals (sheets or plates – overlapping or butting) with intensive heating along with a filler metal or without it and allowing cooling them to form a coherent mass, thus creating a joint. </a:t>
            </a:r>
            <a:endParaRPr lang="en-US" sz="1800" dirty="0">
              <a:solidFill>
                <a:schemeClr val="tx1"/>
              </a:solidFill>
              <a:latin typeface="times new roman" panose="02020603050405020304" pitchFamily="18" charset="0"/>
            </a:endParaRPr>
          </a:p>
          <a:p>
            <a:r>
              <a:rPr lang="en-US" sz="1800" b="0" i="0" dirty="0">
                <a:solidFill>
                  <a:schemeClr val="tx1"/>
                </a:solidFill>
                <a:effectLst/>
                <a:latin typeface="times new roman" panose="02020603050405020304" pitchFamily="18" charset="0"/>
              </a:rPr>
              <a:t>Welded structures are comparatively lighter than corresponding riveted structures.</a:t>
            </a:r>
          </a:p>
          <a:p>
            <a:r>
              <a:rPr lang="en-US" sz="1800" b="0" i="0" dirty="0">
                <a:solidFill>
                  <a:schemeClr val="tx1"/>
                </a:solidFill>
                <a:effectLst/>
                <a:latin typeface="times new roman" panose="02020603050405020304" pitchFamily="18" charset="0"/>
              </a:rPr>
              <a:t>Welded joints </a:t>
            </a:r>
            <a:r>
              <a:rPr lang="en-US" sz="1800" b="0" i="0" dirty="0">
                <a:solidFill>
                  <a:srgbClr val="000000"/>
                </a:solidFill>
                <a:effectLst/>
                <a:latin typeface="times new roman" panose="02020603050405020304" pitchFamily="18" charset="0"/>
              </a:rPr>
              <a:t>are economical to riveted joints due to low maintenance cost.</a:t>
            </a:r>
          </a:p>
          <a:p>
            <a:pPr marL="0" indent="0" algn="just">
              <a:buNone/>
            </a:pPr>
            <a:endParaRPr lang="en-US" sz="1800" dirty="0">
              <a:solidFill>
                <a:srgbClr val="000000"/>
              </a:solidFill>
              <a:latin typeface="times new roman" panose="02020603050405020304" pitchFamily="18" charset="0"/>
            </a:endParaRPr>
          </a:p>
          <a:p>
            <a:pPr algn="just"/>
            <a:r>
              <a:rPr lang="en-US" sz="1800" b="0" i="0" dirty="0">
                <a:solidFill>
                  <a:srgbClr val="000000"/>
                </a:solidFill>
                <a:effectLst/>
                <a:latin typeface="times new roman" panose="02020603050405020304" pitchFamily="18" charset="0"/>
              </a:rPr>
              <a:t>Welds may be classified into two main types namely butt-weld and fillet-weld.</a:t>
            </a:r>
          </a:p>
          <a:p>
            <a:pPr marL="0" indent="0" algn="just">
              <a:buNone/>
            </a:pPr>
            <a:r>
              <a:rPr lang="en-US" sz="1800" b="1" i="0" dirty="0">
                <a:solidFill>
                  <a:srgbClr val="000000"/>
                </a:solidFill>
                <a:effectLst/>
                <a:latin typeface="times new roman" panose="02020603050405020304" pitchFamily="18" charset="0"/>
              </a:rPr>
              <a:t>1. Butt weld</a:t>
            </a:r>
            <a:endParaRPr lang="en-US" sz="1800" b="0" i="0" dirty="0">
              <a:solidFill>
                <a:srgbClr val="000000"/>
              </a:solidFill>
              <a:effectLst/>
              <a:latin typeface="Arial" panose="020B0604020202020204" pitchFamily="34" charset="0"/>
            </a:endParaRPr>
          </a:p>
          <a:p>
            <a:pPr algn="just"/>
            <a:r>
              <a:rPr lang="en-US" sz="1800" b="0" i="0" dirty="0">
                <a:solidFill>
                  <a:srgbClr val="000000"/>
                </a:solidFill>
                <a:effectLst/>
                <a:latin typeface="times new roman" panose="02020603050405020304" pitchFamily="18" charset="0"/>
              </a:rPr>
              <a:t>This type of weld is used when the members are in same plane. Butt weld is also termed as groove weld. The butt weld is used to join structural members carrying direct compression or tension. It is used to make tee-joint and butt-joint. The following types of butt welds are in practice. These are named depending upon shape of the grove made for welding.</a:t>
            </a:r>
            <a:endParaRPr lang="en-US" sz="1800" b="0" i="0" dirty="0">
              <a:solidFill>
                <a:srgbClr val="000000"/>
              </a:solidFill>
              <a:effectLst/>
              <a:latin typeface="Arial" panose="020B0604020202020204" pitchFamily="34" charset="0"/>
            </a:endParaRPr>
          </a:p>
          <a:p>
            <a:pPr marL="0" indent="0">
              <a:buNone/>
            </a:pPr>
            <a:endParaRPr lang="en-US" sz="1800" b="0" i="0" dirty="0">
              <a:solidFill>
                <a:srgbClr val="000000"/>
              </a:solidFill>
              <a:effectLst/>
              <a:latin typeface="Arial" panose="020B0604020202020204" pitchFamily="34" charset="0"/>
            </a:endParaRPr>
          </a:p>
          <a:p>
            <a:pPr marL="0" indent="0">
              <a:buNone/>
            </a:pPr>
            <a:br>
              <a:rPr lang="en-US" sz="1800" dirty="0"/>
            </a:br>
            <a:br>
              <a:rPr lang="en-US" sz="1800" dirty="0"/>
            </a:br>
            <a:endParaRPr lang="en-IN" sz="1800" dirty="0"/>
          </a:p>
        </p:txBody>
      </p:sp>
      <p:pic>
        <p:nvPicPr>
          <p:cNvPr id="4" name="Picture 3">
            <a:extLst>
              <a:ext uri="{FF2B5EF4-FFF2-40B4-BE49-F238E27FC236}">
                <a16:creationId xmlns:a16="http://schemas.microsoft.com/office/drawing/2014/main" id="{007738FE-DDFF-4FFB-B244-FD977B69AC16}"/>
              </a:ext>
            </a:extLst>
          </p:cNvPr>
          <p:cNvPicPr>
            <a:picLocks noChangeAspect="1"/>
          </p:cNvPicPr>
          <p:nvPr/>
        </p:nvPicPr>
        <p:blipFill>
          <a:blip r:embed="rId2"/>
          <a:stretch>
            <a:fillRect/>
          </a:stretch>
        </p:blipFill>
        <p:spPr>
          <a:xfrm>
            <a:off x="10875793" y="0"/>
            <a:ext cx="1310754" cy="1066892"/>
          </a:xfrm>
          <a:prstGeom prst="rect">
            <a:avLst/>
          </a:prstGeom>
        </p:spPr>
      </p:pic>
    </p:spTree>
    <p:extLst>
      <p:ext uri="{BB962C8B-B14F-4D97-AF65-F5344CB8AC3E}">
        <p14:creationId xmlns:p14="http://schemas.microsoft.com/office/powerpoint/2010/main" val="232552538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9941DE-DB80-42A6-8855-8BBDA0ED6078}"/>
              </a:ext>
            </a:extLst>
          </p:cNvPr>
          <p:cNvSpPr>
            <a:spLocks noGrp="1"/>
          </p:cNvSpPr>
          <p:nvPr>
            <p:ph type="title"/>
          </p:nvPr>
        </p:nvSpPr>
        <p:spPr>
          <a:xfrm>
            <a:off x="838200" y="365126"/>
            <a:ext cx="10515600" cy="993158"/>
          </a:xfrm>
        </p:spPr>
        <p:txBody>
          <a:bodyPr/>
          <a:lstStyle/>
          <a:p>
            <a:r>
              <a:rPr lang="en-US" u="sng" dirty="0">
                <a:solidFill>
                  <a:srgbClr val="FF0000"/>
                </a:solidFill>
              </a:rPr>
              <a:t>Welded connection</a:t>
            </a:r>
            <a:endParaRPr lang="en-IN" dirty="0"/>
          </a:p>
        </p:txBody>
      </p:sp>
      <p:sp>
        <p:nvSpPr>
          <p:cNvPr id="3" name="Content Placeholder 2">
            <a:extLst>
              <a:ext uri="{FF2B5EF4-FFF2-40B4-BE49-F238E27FC236}">
                <a16:creationId xmlns:a16="http://schemas.microsoft.com/office/drawing/2014/main" id="{FDBD61EF-026D-454B-ACDC-A5EF451E7290}"/>
              </a:ext>
            </a:extLst>
          </p:cNvPr>
          <p:cNvSpPr>
            <a:spLocks noGrp="1"/>
          </p:cNvSpPr>
          <p:nvPr>
            <p:ph idx="1"/>
          </p:nvPr>
        </p:nvSpPr>
        <p:spPr>
          <a:xfrm>
            <a:off x="838200" y="1145220"/>
            <a:ext cx="10515600" cy="5031744"/>
          </a:xfrm>
        </p:spPr>
        <p:txBody>
          <a:bodyPr/>
          <a:lstStyle/>
          <a:p>
            <a:r>
              <a:rPr lang="en-IN" i="0" u="sng" dirty="0">
                <a:solidFill>
                  <a:srgbClr val="FF0000"/>
                </a:solidFill>
                <a:effectLst/>
                <a:latin typeface="times new roman" panose="02020603050405020304" pitchFamily="18" charset="0"/>
              </a:rPr>
              <a:t>Fillet-weld:</a:t>
            </a:r>
          </a:p>
          <a:p>
            <a:r>
              <a:rPr lang="en-US" b="0" i="0" dirty="0">
                <a:solidFill>
                  <a:srgbClr val="000000"/>
                </a:solidFill>
                <a:effectLst/>
                <a:latin typeface="times new roman" panose="02020603050405020304" pitchFamily="18" charset="0"/>
              </a:rPr>
              <a:t> This type of weld is used when the members to be connected overlap each other. A fillet weld is a weld of approximately triangular cross section joining two surfaces approximately as right angles to each other in lap joint or tee joint. When the cross section of fillet weld is 45˚, isosceles triangle . it is known as a standard fillet weld. </a:t>
            </a:r>
          </a:p>
          <a:p>
            <a:r>
              <a:rPr lang="en-US" b="0" i="0" dirty="0">
                <a:solidFill>
                  <a:srgbClr val="000000"/>
                </a:solidFill>
                <a:effectLst/>
                <a:latin typeface="times new roman" panose="02020603050405020304" pitchFamily="18" charset="0"/>
              </a:rPr>
              <a:t>When the cross section of the fillet weld is 30˚ and 60˚ triangle . it is known as a special fillet weld.</a:t>
            </a:r>
          </a:p>
          <a:p>
            <a:endParaRPr lang="en-US" b="0" i="0" dirty="0">
              <a:solidFill>
                <a:srgbClr val="000000"/>
              </a:solidFill>
              <a:effectLst/>
              <a:latin typeface="times new roman" panose="02020603050405020304" pitchFamily="18" charset="0"/>
            </a:endParaRPr>
          </a:p>
          <a:p>
            <a:pPr marL="0" indent="0">
              <a:buNone/>
            </a:pPr>
            <a:endParaRPr lang="en-IN" u="sng" dirty="0">
              <a:solidFill>
                <a:srgbClr val="FF0000"/>
              </a:solidFill>
            </a:endParaRPr>
          </a:p>
        </p:txBody>
      </p:sp>
      <p:pic>
        <p:nvPicPr>
          <p:cNvPr id="4" name="Picture 3">
            <a:extLst>
              <a:ext uri="{FF2B5EF4-FFF2-40B4-BE49-F238E27FC236}">
                <a16:creationId xmlns:a16="http://schemas.microsoft.com/office/drawing/2014/main" id="{A43F61B2-06C6-4188-A91A-67A1F2AF9908}"/>
              </a:ext>
            </a:extLst>
          </p:cNvPr>
          <p:cNvPicPr>
            <a:picLocks noChangeAspect="1"/>
          </p:cNvPicPr>
          <p:nvPr/>
        </p:nvPicPr>
        <p:blipFill>
          <a:blip r:embed="rId2"/>
          <a:stretch>
            <a:fillRect/>
          </a:stretch>
        </p:blipFill>
        <p:spPr>
          <a:xfrm>
            <a:off x="6096000" y="4143231"/>
            <a:ext cx="4012707" cy="2461750"/>
          </a:xfrm>
          <a:prstGeom prst="rect">
            <a:avLst/>
          </a:prstGeom>
        </p:spPr>
      </p:pic>
      <p:pic>
        <p:nvPicPr>
          <p:cNvPr id="5" name="Picture 4">
            <a:extLst>
              <a:ext uri="{FF2B5EF4-FFF2-40B4-BE49-F238E27FC236}">
                <a16:creationId xmlns:a16="http://schemas.microsoft.com/office/drawing/2014/main" id="{67058BB7-D769-4D05-9E6C-CA16DC016164}"/>
              </a:ext>
            </a:extLst>
          </p:cNvPr>
          <p:cNvPicPr>
            <a:picLocks noChangeAspect="1"/>
          </p:cNvPicPr>
          <p:nvPr/>
        </p:nvPicPr>
        <p:blipFill>
          <a:blip r:embed="rId3"/>
          <a:stretch>
            <a:fillRect/>
          </a:stretch>
        </p:blipFill>
        <p:spPr>
          <a:xfrm>
            <a:off x="10875793" y="0"/>
            <a:ext cx="1310754" cy="1066892"/>
          </a:xfrm>
          <a:prstGeom prst="rect">
            <a:avLst/>
          </a:prstGeom>
        </p:spPr>
      </p:pic>
    </p:spTree>
    <p:extLst>
      <p:ext uri="{BB962C8B-B14F-4D97-AF65-F5344CB8AC3E}">
        <p14:creationId xmlns:p14="http://schemas.microsoft.com/office/powerpoint/2010/main" val="248481913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E769AA6-89BE-4FB1-A4D1-743FE5D3826D}"/>
              </a:ext>
            </a:extLst>
          </p:cNvPr>
          <p:cNvPicPr>
            <a:picLocks noChangeAspect="1"/>
          </p:cNvPicPr>
          <p:nvPr/>
        </p:nvPicPr>
        <p:blipFill>
          <a:blip r:embed="rId2"/>
          <a:stretch>
            <a:fillRect/>
          </a:stretch>
        </p:blipFill>
        <p:spPr>
          <a:xfrm>
            <a:off x="719846" y="701336"/>
            <a:ext cx="10778247" cy="5699464"/>
          </a:xfrm>
          <a:prstGeom prst="rect">
            <a:avLst/>
          </a:prstGeom>
        </p:spPr>
      </p:pic>
      <p:pic>
        <p:nvPicPr>
          <p:cNvPr id="3" name="Picture 2">
            <a:extLst>
              <a:ext uri="{FF2B5EF4-FFF2-40B4-BE49-F238E27FC236}">
                <a16:creationId xmlns:a16="http://schemas.microsoft.com/office/drawing/2014/main" id="{DFC5FCA1-1C1D-41F9-9D69-8902A5789099}"/>
              </a:ext>
            </a:extLst>
          </p:cNvPr>
          <p:cNvPicPr>
            <a:picLocks noChangeAspect="1"/>
          </p:cNvPicPr>
          <p:nvPr/>
        </p:nvPicPr>
        <p:blipFill>
          <a:blip r:embed="rId3"/>
          <a:stretch>
            <a:fillRect/>
          </a:stretch>
        </p:blipFill>
        <p:spPr>
          <a:xfrm>
            <a:off x="10875793" y="0"/>
            <a:ext cx="1310754" cy="1066892"/>
          </a:xfrm>
          <a:prstGeom prst="rect">
            <a:avLst/>
          </a:prstGeom>
        </p:spPr>
      </p:pic>
    </p:spTree>
    <p:extLst>
      <p:ext uri="{BB962C8B-B14F-4D97-AF65-F5344CB8AC3E}">
        <p14:creationId xmlns:p14="http://schemas.microsoft.com/office/powerpoint/2010/main" val="291685032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AutoShape 2" descr="GATE &amp;amp; ESE - Numerical Problem : Design of Fillet Weld (in Hindi) Offered  by Unacademy">
            <a:extLst>
              <a:ext uri="{FF2B5EF4-FFF2-40B4-BE49-F238E27FC236}">
                <a16:creationId xmlns:a16="http://schemas.microsoft.com/office/drawing/2014/main" id="{91DB544E-E727-4AF9-927C-6E9EED10760C}"/>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p>
        </p:txBody>
      </p:sp>
      <p:sp>
        <p:nvSpPr>
          <p:cNvPr id="3" name="AutoShape 4" descr="GATE &amp;amp; ESE - Numerical Problem : Design of Fillet Weld (in Hindi) Offered  by Unacademy">
            <a:extLst>
              <a:ext uri="{FF2B5EF4-FFF2-40B4-BE49-F238E27FC236}">
                <a16:creationId xmlns:a16="http://schemas.microsoft.com/office/drawing/2014/main" id="{4498098E-8900-496C-8667-3360B8CDAB3E}"/>
              </a:ext>
            </a:extLst>
          </p:cNvPr>
          <p:cNvSpPr>
            <a:spLocks noChangeAspect="1" noChangeArrowheads="1"/>
          </p:cNvSpPr>
          <p:nvPr/>
        </p:nvSpPr>
        <p:spPr bwMode="auto">
          <a:xfrm>
            <a:off x="3471169" y="3428999"/>
            <a:ext cx="2929631" cy="177331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p>
        </p:txBody>
      </p:sp>
      <p:pic>
        <p:nvPicPr>
          <p:cNvPr id="4" name="Picture 3">
            <a:extLst>
              <a:ext uri="{FF2B5EF4-FFF2-40B4-BE49-F238E27FC236}">
                <a16:creationId xmlns:a16="http://schemas.microsoft.com/office/drawing/2014/main" id="{051DAAE9-AB70-4663-A37A-38C4EEC7FF2B}"/>
              </a:ext>
            </a:extLst>
          </p:cNvPr>
          <p:cNvPicPr>
            <a:picLocks noChangeAspect="1"/>
          </p:cNvPicPr>
          <p:nvPr/>
        </p:nvPicPr>
        <p:blipFill>
          <a:blip r:embed="rId2"/>
          <a:stretch>
            <a:fillRect/>
          </a:stretch>
        </p:blipFill>
        <p:spPr>
          <a:xfrm>
            <a:off x="632299" y="350196"/>
            <a:ext cx="10875522" cy="6254885"/>
          </a:xfrm>
          <a:prstGeom prst="rect">
            <a:avLst/>
          </a:prstGeom>
        </p:spPr>
      </p:pic>
      <p:pic>
        <p:nvPicPr>
          <p:cNvPr id="5" name="Picture 4">
            <a:extLst>
              <a:ext uri="{FF2B5EF4-FFF2-40B4-BE49-F238E27FC236}">
                <a16:creationId xmlns:a16="http://schemas.microsoft.com/office/drawing/2014/main" id="{BE709100-4135-455B-86BD-7B826B1D84E3}"/>
              </a:ext>
            </a:extLst>
          </p:cNvPr>
          <p:cNvPicPr>
            <a:picLocks noChangeAspect="1"/>
          </p:cNvPicPr>
          <p:nvPr/>
        </p:nvPicPr>
        <p:blipFill>
          <a:blip r:embed="rId3"/>
          <a:stretch>
            <a:fillRect/>
          </a:stretch>
        </p:blipFill>
        <p:spPr>
          <a:xfrm>
            <a:off x="10893549" y="0"/>
            <a:ext cx="1310754" cy="1066892"/>
          </a:xfrm>
          <a:prstGeom prst="rect">
            <a:avLst/>
          </a:prstGeom>
        </p:spPr>
      </p:pic>
    </p:spTree>
    <p:extLst>
      <p:ext uri="{BB962C8B-B14F-4D97-AF65-F5344CB8AC3E}">
        <p14:creationId xmlns:p14="http://schemas.microsoft.com/office/powerpoint/2010/main" val="118218639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AutoShape 2" descr="SSC JE - Fillet weld (Hindi) Offered by Unacademy">
            <a:extLst>
              <a:ext uri="{FF2B5EF4-FFF2-40B4-BE49-F238E27FC236}">
                <a16:creationId xmlns:a16="http://schemas.microsoft.com/office/drawing/2014/main" id="{719A4840-44FB-4822-87BD-AB324ED0CC6B}"/>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p>
        </p:txBody>
      </p:sp>
      <p:pic>
        <p:nvPicPr>
          <p:cNvPr id="4" name="Picture 3">
            <a:extLst>
              <a:ext uri="{FF2B5EF4-FFF2-40B4-BE49-F238E27FC236}">
                <a16:creationId xmlns:a16="http://schemas.microsoft.com/office/drawing/2014/main" id="{BC0C76DA-88DA-4FFD-868B-86535697395C}"/>
              </a:ext>
            </a:extLst>
          </p:cNvPr>
          <p:cNvPicPr>
            <a:picLocks noChangeAspect="1"/>
          </p:cNvPicPr>
          <p:nvPr/>
        </p:nvPicPr>
        <p:blipFill>
          <a:blip r:embed="rId2"/>
          <a:stretch>
            <a:fillRect/>
          </a:stretch>
        </p:blipFill>
        <p:spPr>
          <a:xfrm>
            <a:off x="725420" y="410486"/>
            <a:ext cx="10879678" cy="6194594"/>
          </a:xfrm>
          <a:prstGeom prst="rect">
            <a:avLst/>
          </a:prstGeom>
        </p:spPr>
      </p:pic>
      <p:pic>
        <p:nvPicPr>
          <p:cNvPr id="5" name="Picture 4">
            <a:extLst>
              <a:ext uri="{FF2B5EF4-FFF2-40B4-BE49-F238E27FC236}">
                <a16:creationId xmlns:a16="http://schemas.microsoft.com/office/drawing/2014/main" id="{45AB1507-D018-441F-81EA-50404F4A4BBA}"/>
              </a:ext>
            </a:extLst>
          </p:cNvPr>
          <p:cNvPicPr>
            <a:picLocks noChangeAspect="1"/>
          </p:cNvPicPr>
          <p:nvPr/>
        </p:nvPicPr>
        <p:blipFill>
          <a:blip r:embed="rId3"/>
          <a:stretch>
            <a:fillRect/>
          </a:stretch>
        </p:blipFill>
        <p:spPr>
          <a:xfrm>
            <a:off x="10875793" y="0"/>
            <a:ext cx="1310754" cy="1066892"/>
          </a:xfrm>
          <a:prstGeom prst="rect">
            <a:avLst/>
          </a:prstGeom>
        </p:spPr>
      </p:pic>
    </p:spTree>
    <p:extLst>
      <p:ext uri="{BB962C8B-B14F-4D97-AF65-F5344CB8AC3E}">
        <p14:creationId xmlns:p14="http://schemas.microsoft.com/office/powerpoint/2010/main" val="301909298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CA46CD-12F1-47E1-B94B-6BE47B4B6750}"/>
              </a:ext>
            </a:extLst>
          </p:cNvPr>
          <p:cNvSpPr>
            <a:spLocks noGrp="1"/>
          </p:cNvSpPr>
          <p:nvPr>
            <p:ph type="title"/>
          </p:nvPr>
        </p:nvSpPr>
        <p:spPr>
          <a:xfrm>
            <a:off x="838200" y="488272"/>
            <a:ext cx="9699594" cy="1202416"/>
          </a:xfrm>
        </p:spPr>
        <p:txBody>
          <a:bodyPr>
            <a:normAutofit fontScale="90000"/>
          </a:bodyPr>
          <a:lstStyle/>
          <a:p>
            <a:r>
              <a:rPr lang="en-US" sz="2400" dirty="0">
                <a:solidFill>
                  <a:srgbClr val="FF0000"/>
                </a:solidFill>
                <a:latin typeface="times new roman" panose="02020603050405020304" pitchFamily="18" charset="0"/>
              </a:rPr>
              <a:t>Q1-</a:t>
            </a:r>
            <a:r>
              <a:rPr lang="en-US" sz="2400" b="0" i="0" dirty="0">
                <a:solidFill>
                  <a:srgbClr val="FF0000"/>
                </a:solidFill>
                <a:effectLst/>
                <a:latin typeface="times new roman" panose="02020603050405020304" pitchFamily="18" charset="0"/>
              </a:rPr>
              <a:t>Two plates 16 mm thick are joined by </a:t>
            </a:r>
            <a:r>
              <a:rPr lang="en-US" sz="2400" b="0" i="0" dirty="0" err="1">
                <a:solidFill>
                  <a:srgbClr val="FF0000"/>
                </a:solidFill>
                <a:effectLst/>
                <a:latin typeface="times new roman" panose="02020603050405020304" pitchFamily="18" charset="0"/>
              </a:rPr>
              <a:t>i</a:t>
            </a:r>
            <a:r>
              <a:rPr lang="en-US" sz="2400" b="0" i="0" dirty="0">
                <a:solidFill>
                  <a:srgbClr val="FF0000"/>
                </a:solidFill>
                <a:effectLst/>
                <a:latin typeface="times new roman" panose="02020603050405020304" pitchFamily="18" charset="0"/>
              </a:rPr>
              <a:t>. a double U butt weld, ii. A single U butt weld. Determine the strength of the welded joint in tension in each case. Effective length of weld is 150 mm. Allowable stress in butt weld in tension is 142 N/mm</a:t>
            </a:r>
            <a:r>
              <a:rPr lang="en-US" sz="2400" b="0" i="0" baseline="30000" dirty="0">
                <a:solidFill>
                  <a:srgbClr val="FF0000"/>
                </a:solidFill>
                <a:effectLst/>
                <a:latin typeface="times new roman" panose="02020603050405020304" pitchFamily="18" charset="0"/>
              </a:rPr>
              <a:t>2</a:t>
            </a:r>
            <a:r>
              <a:rPr lang="en-US" sz="1000" b="0" i="0" dirty="0">
                <a:solidFill>
                  <a:srgbClr val="000000"/>
                </a:solidFill>
                <a:effectLst/>
                <a:latin typeface="times new roman" panose="02020603050405020304" pitchFamily="18" charset="0"/>
              </a:rPr>
              <a:t>.  </a:t>
            </a:r>
            <a:endParaRPr lang="en-IN" sz="2000" dirty="0"/>
          </a:p>
        </p:txBody>
      </p:sp>
      <p:sp>
        <p:nvSpPr>
          <p:cNvPr id="3" name="Content Placeholder 2">
            <a:extLst>
              <a:ext uri="{FF2B5EF4-FFF2-40B4-BE49-F238E27FC236}">
                <a16:creationId xmlns:a16="http://schemas.microsoft.com/office/drawing/2014/main" id="{195F506A-DA60-43D7-ADFA-606DFB845813}"/>
              </a:ext>
            </a:extLst>
          </p:cNvPr>
          <p:cNvSpPr>
            <a:spLocks noGrp="1"/>
          </p:cNvSpPr>
          <p:nvPr>
            <p:ph idx="1"/>
          </p:nvPr>
        </p:nvSpPr>
        <p:spPr/>
        <p:txBody>
          <a:bodyPr>
            <a:normAutofit/>
          </a:bodyPr>
          <a:lstStyle/>
          <a:p>
            <a:pPr marL="0" indent="0" algn="just">
              <a:buNone/>
            </a:pPr>
            <a:r>
              <a:rPr lang="en-US" sz="2000" b="0" i="0" dirty="0">
                <a:solidFill>
                  <a:srgbClr val="000000"/>
                </a:solidFill>
                <a:effectLst/>
                <a:latin typeface="times new roman" panose="02020603050405020304" pitchFamily="18" charset="0"/>
              </a:rPr>
              <a:t>.In case of double U but weld, complete penetration of weld takes place</a:t>
            </a:r>
            <a:endParaRPr lang="en-US" sz="2000" b="0" i="0" dirty="0">
              <a:solidFill>
                <a:srgbClr val="000000"/>
              </a:solidFill>
              <a:effectLst/>
              <a:latin typeface="Arial" panose="020B0604020202020204" pitchFamily="34" charset="0"/>
            </a:endParaRPr>
          </a:p>
          <a:p>
            <a:pPr marL="0" indent="0" algn="just">
              <a:buNone/>
            </a:pPr>
            <a:r>
              <a:rPr lang="en-US" sz="2000" b="0" i="0" dirty="0">
                <a:solidFill>
                  <a:srgbClr val="000000"/>
                </a:solidFill>
                <a:effectLst/>
                <a:latin typeface="times new roman" panose="02020603050405020304" pitchFamily="18" charset="0"/>
              </a:rPr>
              <a:t>Effective throat thickness of weld       = 16 mm</a:t>
            </a:r>
            <a:endParaRPr lang="en-US" sz="2000" b="0" i="0" dirty="0">
              <a:solidFill>
                <a:srgbClr val="000000"/>
              </a:solidFill>
              <a:effectLst/>
              <a:latin typeface="Arial" panose="020B0604020202020204" pitchFamily="34" charset="0"/>
            </a:endParaRPr>
          </a:p>
          <a:p>
            <a:pPr marL="0" indent="0" algn="just">
              <a:buNone/>
            </a:pPr>
            <a:r>
              <a:rPr lang="en-US" sz="2000" b="0" i="0" dirty="0">
                <a:solidFill>
                  <a:srgbClr val="000000"/>
                </a:solidFill>
                <a:effectLst/>
                <a:latin typeface="times new roman" panose="02020603050405020304" pitchFamily="18" charset="0"/>
              </a:rPr>
              <a:t>Effective length of weld                     = 150 mm</a:t>
            </a:r>
            <a:endParaRPr lang="en-US" sz="2000" b="0" i="0" dirty="0">
              <a:solidFill>
                <a:srgbClr val="000000"/>
              </a:solidFill>
              <a:effectLst/>
              <a:latin typeface="Arial" panose="020B0604020202020204" pitchFamily="34" charset="0"/>
            </a:endParaRPr>
          </a:p>
          <a:p>
            <a:pPr marL="0" indent="0" algn="just">
              <a:buNone/>
            </a:pPr>
            <a:r>
              <a:rPr lang="en-US" sz="2000" b="0" i="0" dirty="0">
                <a:solidFill>
                  <a:srgbClr val="000000"/>
                </a:solidFill>
                <a:effectLst/>
                <a:latin typeface="times new roman" panose="02020603050405020304" pitchFamily="18" charset="0"/>
              </a:rPr>
              <a:t> Strength of single U butt weld = throat thickness x length of weld x permissible shear stress</a:t>
            </a:r>
            <a:endParaRPr lang="en-US" sz="2000" b="0" i="0" dirty="0">
              <a:solidFill>
                <a:srgbClr val="000000"/>
              </a:solidFill>
              <a:effectLst/>
              <a:latin typeface="Arial" panose="020B0604020202020204" pitchFamily="34" charset="0"/>
            </a:endParaRPr>
          </a:p>
          <a:p>
            <a:pPr marL="0" indent="0" algn="just">
              <a:buNone/>
            </a:pPr>
            <a:r>
              <a:rPr lang="en-US" sz="2000" b="0" i="0" dirty="0">
                <a:solidFill>
                  <a:srgbClr val="000000"/>
                </a:solidFill>
                <a:effectLst/>
                <a:latin typeface="times new roman" panose="02020603050405020304" pitchFamily="18" charset="0"/>
              </a:rPr>
              <a:t>                                                   = (16 x 150 x 142/1000)      = 340.8 </a:t>
            </a:r>
            <a:r>
              <a:rPr lang="en-US" sz="2000" b="0" i="0" dirty="0" err="1">
                <a:solidFill>
                  <a:srgbClr val="000000"/>
                </a:solidFill>
                <a:effectLst/>
                <a:latin typeface="times new roman" panose="02020603050405020304" pitchFamily="18" charset="0"/>
              </a:rPr>
              <a:t>kN</a:t>
            </a:r>
            <a:endParaRPr lang="en-US" sz="2000" b="0" i="0" dirty="0">
              <a:solidFill>
                <a:srgbClr val="000000"/>
              </a:solidFill>
              <a:effectLst/>
              <a:latin typeface="Arial" panose="020B0604020202020204" pitchFamily="34" charset="0"/>
            </a:endParaRPr>
          </a:p>
          <a:p>
            <a:pPr marL="0" indent="0" algn="just">
              <a:buNone/>
            </a:pPr>
            <a:r>
              <a:rPr lang="en-US" sz="2000" b="0" i="0" dirty="0" err="1">
                <a:solidFill>
                  <a:srgbClr val="000000"/>
                </a:solidFill>
                <a:effectLst/>
                <a:latin typeface="times new roman" panose="02020603050405020304" pitchFamily="18" charset="0"/>
              </a:rPr>
              <a:t>ii.In</a:t>
            </a:r>
            <a:r>
              <a:rPr lang="en-US" sz="2000" b="0" i="0" dirty="0">
                <a:solidFill>
                  <a:srgbClr val="000000"/>
                </a:solidFill>
                <a:effectLst/>
                <a:latin typeface="times new roman" panose="02020603050405020304" pitchFamily="18" charset="0"/>
              </a:rPr>
              <a:t> case of single U butt weld, incomplete penetration of butt weld takes place</a:t>
            </a:r>
            <a:endParaRPr lang="en-US" sz="2000" b="0" i="0" dirty="0">
              <a:solidFill>
                <a:srgbClr val="000000"/>
              </a:solidFill>
              <a:effectLst/>
              <a:latin typeface="Arial" panose="020B0604020202020204" pitchFamily="34" charset="0"/>
            </a:endParaRPr>
          </a:p>
          <a:p>
            <a:pPr marL="0" indent="0" algn="just">
              <a:buNone/>
            </a:pPr>
            <a:r>
              <a:rPr lang="en-US" sz="2000" b="0" i="0" dirty="0">
                <a:solidFill>
                  <a:srgbClr val="000000"/>
                </a:solidFill>
                <a:effectLst/>
                <a:latin typeface="times new roman" panose="02020603050405020304" pitchFamily="18" charset="0"/>
              </a:rPr>
              <a:t>Effective throat thickness       = 5/8 x 16        = 10 mm</a:t>
            </a:r>
            <a:endParaRPr lang="en-US" sz="2000" b="0" i="0" dirty="0">
              <a:solidFill>
                <a:srgbClr val="000000"/>
              </a:solidFill>
              <a:effectLst/>
              <a:latin typeface="Arial" panose="020B0604020202020204" pitchFamily="34" charset="0"/>
            </a:endParaRPr>
          </a:p>
          <a:p>
            <a:pPr marL="0" indent="0" algn="just">
              <a:buNone/>
            </a:pPr>
            <a:r>
              <a:rPr lang="en-US" sz="2000" b="0" i="0" dirty="0">
                <a:solidFill>
                  <a:srgbClr val="000000"/>
                </a:solidFill>
                <a:effectLst/>
                <a:latin typeface="times new roman" panose="02020603050405020304" pitchFamily="18" charset="0"/>
              </a:rPr>
              <a:t>Effective length of weld                                 = 150 mm</a:t>
            </a:r>
            <a:endParaRPr lang="en-US" sz="2000" b="0" i="0" dirty="0">
              <a:solidFill>
                <a:srgbClr val="000000"/>
              </a:solidFill>
              <a:effectLst/>
              <a:latin typeface="Arial" panose="020B0604020202020204" pitchFamily="34" charset="0"/>
            </a:endParaRPr>
          </a:p>
          <a:p>
            <a:pPr marL="0" indent="0" algn="just">
              <a:buNone/>
            </a:pPr>
            <a:r>
              <a:rPr lang="en-US" sz="2000" b="0" i="0" dirty="0">
                <a:solidFill>
                  <a:srgbClr val="000000"/>
                </a:solidFill>
                <a:effectLst/>
                <a:latin typeface="times new roman" panose="02020603050405020304" pitchFamily="18" charset="0"/>
              </a:rPr>
              <a:t> </a:t>
            </a:r>
            <a:endParaRPr lang="en-US" sz="2000" b="0" i="0" dirty="0">
              <a:solidFill>
                <a:srgbClr val="000000"/>
              </a:solidFill>
              <a:effectLst/>
              <a:latin typeface="Arial" panose="020B0604020202020204" pitchFamily="34" charset="0"/>
            </a:endParaRPr>
          </a:p>
          <a:p>
            <a:pPr marL="0" indent="0" algn="just">
              <a:buNone/>
            </a:pPr>
            <a:r>
              <a:rPr lang="en-US" sz="2000" b="0" i="0" dirty="0">
                <a:solidFill>
                  <a:srgbClr val="000000"/>
                </a:solidFill>
                <a:effectLst/>
                <a:latin typeface="times new roman" panose="02020603050405020304" pitchFamily="18" charset="0"/>
              </a:rPr>
              <a:t>Strength of single U butt weld           = (10 x 150 x 142/1000)         = 213.0 </a:t>
            </a:r>
            <a:r>
              <a:rPr lang="en-US" sz="2000" b="0" i="0" dirty="0" err="1">
                <a:solidFill>
                  <a:srgbClr val="000000"/>
                </a:solidFill>
                <a:effectLst/>
                <a:latin typeface="times new roman" panose="02020603050405020304" pitchFamily="18" charset="0"/>
              </a:rPr>
              <a:t>kN</a:t>
            </a:r>
            <a:endParaRPr lang="en-US" sz="2000" b="0" i="0" dirty="0">
              <a:solidFill>
                <a:srgbClr val="000000"/>
              </a:solidFill>
              <a:effectLst/>
              <a:latin typeface="Arial" panose="020B0604020202020204" pitchFamily="34" charset="0"/>
            </a:endParaRPr>
          </a:p>
          <a:p>
            <a:pPr marL="0" indent="0">
              <a:buNone/>
            </a:pPr>
            <a:endParaRPr lang="en-IN" sz="2000" dirty="0"/>
          </a:p>
        </p:txBody>
      </p:sp>
      <p:pic>
        <p:nvPicPr>
          <p:cNvPr id="4" name="Picture 3">
            <a:extLst>
              <a:ext uri="{FF2B5EF4-FFF2-40B4-BE49-F238E27FC236}">
                <a16:creationId xmlns:a16="http://schemas.microsoft.com/office/drawing/2014/main" id="{7AFBD485-DA3D-477E-AD91-3E4ABA605E9E}"/>
              </a:ext>
            </a:extLst>
          </p:cNvPr>
          <p:cNvPicPr>
            <a:picLocks noChangeAspect="1"/>
          </p:cNvPicPr>
          <p:nvPr/>
        </p:nvPicPr>
        <p:blipFill>
          <a:blip r:embed="rId2"/>
          <a:stretch>
            <a:fillRect/>
          </a:stretch>
        </p:blipFill>
        <p:spPr>
          <a:xfrm>
            <a:off x="10875793" y="0"/>
            <a:ext cx="1310754" cy="1066892"/>
          </a:xfrm>
          <a:prstGeom prst="rect">
            <a:avLst/>
          </a:prstGeom>
        </p:spPr>
      </p:pic>
    </p:spTree>
    <p:extLst>
      <p:ext uri="{BB962C8B-B14F-4D97-AF65-F5344CB8AC3E}">
        <p14:creationId xmlns:p14="http://schemas.microsoft.com/office/powerpoint/2010/main" val="90563855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A18E4D-E4CA-4980-A555-AE2FC7FE1A25}"/>
              </a:ext>
            </a:extLst>
          </p:cNvPr>
          <p:cNvSpPr>
            <a:spLocks noGrp="1"/>
          </p:cNvSpPr>
          <p:nvPr>
            <p:ph type="title"/>
          </p:nvPr>
        </p:nvSpPr>
        <p:spPr>
          <a:xfrm>
            <a:off x="838200" y="781235"/>
            <a:ext cx="9601940" cy="909453"/>
          </a:xfrm>
        </p:spPr>
        <p:txBody>
          <a:bodyPr>
            <a:normAutofit fontScale="90000"/>
          </a:bodyPr>
          <a:lstStyle/>
          <a:p>
            <a:r>
              <a:rPr lang="en-US" sz="2700" b="0" i="0" dirty="0">
                <a:solidFill>
                  <a:srgbClr val="FF0000"/>
                </a:solidFill>
                <a:effectLst/>
                <a:latin typeface="times new roman" panose="02020603050405020304" pitchFamily="18" charset="0"/>
              </a:rPr>
              <a:t>Q2-In a truss girder of a bridge, a tie as shown in Fig. 7.18 is connected to the gusset plate by fillet weld. Determine the strength of the weld. The size of the weld in the fillet weld is 6 mm</a:t>
            </a:r>
            <a:r>
              <a:rPr lang="en-US" b="0" i="0" dirty="0">
                <a:solidFill>
                  <a:srgbClr val="000000"/>
                </a:solidFill>
                <a:effectLst/>
                <a:latin typeface="times new roman" panose="02020603050405020304" pitchFamily="18" charset="0"/>
              </a:rPr>
              <a:t>.</a:t>
            </a:r>
            <a:endParaRPr lang="en-IN" dirty="0"/>
          </a:p>
        </p:txBody>
      </p:sp>
      <p:pic>
        <p:nvPicPr>
          <p:cNvPr id="4" name="Content Placeholder 3">
            <a:extLst>
              <a:ext uri="{FF2B5EF4-FFF2-40B4-BE49-F238E27FC236}">
                <a16:creationId xmlns:a16="http://schemas.microsoft.com/office/drawing/2014/main" id="{B8F2D4A5-314D-4756-85ED-B00D3D9D18E0}"/>
              </a:ext>
            </a:extLst>
          </p:cNvPr>
          <p:cNvPicPr>
            <a:picLocks noGrp="1" noChangeAspect="1"/>
          </p:cNvPicPr>
          <p:nvPr>
            <p:ph sz="half" idx="1"/>
          </p:nvPr>
        </p:nvPicPr>
        <p:blipFill>
          <a:blip r:embed="rId2"/>
          <a:stretch>
            <a:fillRect/>
          </a:stretch>
        </p:blipFill>
        <p:spPr>
          <a:xfrm>
            <a:off x="1003176" y="2455356"/>
            <a:ext cx="3266983" cy="1875998"/>
          </a:xfrm>
          <a:prstGeom prst="rect">
            <a:avLst/>
          </a:prstGeom>
        </p:spPr>
      </p:pic>
      <p:sp>
        <p:nvSpPr>
          <p:cNvPr id="5" name="Content Placeholder 4">
            <a:extLst>
              <a:ext uri="{FF2B5EF4-FFF2-40B4-BE49-F238E27FC236}">
                <a16:creationId xmlns:a16="http://schemas.microsoft.com/office/drawing/2014/main" id="{569C5A43-BB16-4F64-AB7E-29E8AF0BE4DC}"/>
              </a:ext>
            </a:extLst>
          </p:cNvPr>
          <p:cNvSpPr>
            <a:spLocks noGrp="1"/>
          </p:cNvSpPr>
          <p:nvPr>
            <p:ph sz="half" idx="2"/>
          </p:nvPr>
        </p:nvSpPr>
        <p:spPr>
          <a:xfrm>
            <a:off x="4385569" y="2485747"/>
            <a:ext cx="6968231" cy="3691215"/>
          </a:xfrm>
        </p:spPr>
        <p:txBody>
          <a:bodyPr>
            <a:normAutofit/>
          </a:bodyPr>
          <a:lstStyle/>
          <a:p>
            <a:pPr algn="just"/>
            <a:r>
              <a:rPr lang="en-US" sz="2400" b="0" i="0" dirty="0">
                <a:solidFill>
                  <a:srgbClr val="000000"/>
                </a:solidFill>
                <a:effectLst/>
                <a:latin typeface="times new roman" panose="02020603050405020304" pitchFamily="18" charset="0"/>
              </a:rPr>
              <a:t>Size of weld       = 6 mm</a:t>
            </a:r>
            <a:endParaRPr lang="en-US" sz="2400" b="0" i="0" dirty="0">
              <a:solidFill>
                <a:srgbClr val="000000"/>
              </a:solidFill>
              <a:effectLst/>
              <a:latin typeface="Arial" panose="020B0604020202020204" pitchFamily="34" charset="0"/>
            </a:endParaRPr>
          </a:p>
          <a:p>
            <a:pPr algn="just"/>
            <a:r>
              <a:rPr lang="en-US" sz="2400" b="0" i="0" dirty="0">
                <a:solidFill>
                  <a:srgbClr val="000000"/>
                </a:solidFill>
                <a:effectLst/>
                <a:latin typeface="times new roman" panose="02020603050405020304" pitchFamily="18" charset="0"/>
              </a:rPr>
              <a:t>Effective throat thickness   = 0.7 x 6 = 4.2 mm</a:t>
            </a:r>
            <a:endParaRPr lang="en-US" sz="2400" b="0" i="0" dirty="0">
              <a:solidFill>
                <a:srgbClr val="000000"/>
              </a:solidFill>
              <a:effectLst/>
              <a:latin typeface="Arial" panose="020B0604020202020204" pitchFamily="34" charset="0"/>
            </a:endParaRPr>
          </a:p>
          <a:p>
            <a:pPr algn="just"/>
            <a:r>
              <a:rPr lang="en-US" sz="2400" b="0" i="0" dirty="0">
                <a:solidFill>
                  <a:srgbClr val="000000"/>
                </a:solidFill>
                <a:effectLst/>
                <a:latin typeface="times new roman" panose="02020603050405020304" pitchFamily="18" charset="0"/>
              </a:rPr>
              <a:t>Effective length of fillet weld = 200 + 200+ 200       = 600 mm</a:t>
            </a:r>
            <a:endParaRPr lang="en-US" sz="2400" b="0" i="0" dirty="0">
              <a:solidFill>
                <a:srgbClr val="000000"/>
              </a:solidFill>
              <a:effectLst/>
              <a:latin typeface="Arial" panose="020B0604020202020204" pitchFamily="34" charset="0"/>
            </a:endParaRPr>
          </a:p>
          <a:p>
            <a:pPr algn="just"/>
            <a:r>
              <a:rPr lang="en-US" sz="2400" b="0" i="0" dirty="0">
                <a:solidFill>
                  <a:srgbClr val="000000"/>
                </a:solidFill>
                <a:effectLst/>
                <a:latin typeface="times new roman" panose="02020603050405020304" pitchFamily="18" charset="0"/>
              </a:rPr>
              <a:t>Strength of fillet weld= (4.2 x 600 x 110/1000 = 277.2 </a:t>
            </a:r>
            <a:r>
              <a:rPr lang="en-US" sz="2400" b="0" i="0" dirty="0" err="1">
                <a:solidFill>
                  <a:srgbClr val="000000"/>
                </a:solidFill>
                <a:effectLst/>
                <a:latin typeface="times new roman" panose="02020603050405020304" pitchFamily="18" charset="0"/>
              </a:rPr>
              <a:t>kN</a:t>
            </a:r>
            <a:endParaRPr lang="en-US" sz="2400" b="0" i="0" dirty="0">
              <a:solidFill>
                <a:srgbClr val="000000"/>
              </a:solidFill>
              <a:effectLst/>
              <a:latin typeface="Arial" panose="020B0604020202020204" pitchFamily="34" charset="0"/>
            </a:endParaRPr>
          </a:p>
          <a:p>
            <a:endParaRPr lang="en-IN" dirty="0"/>
          </a:p>
        </p:txBody>
      </p:sp>
      <p:pic>
        <p:nvPicPr>
          <p:cNvPr id="6" name="Picture 5">
            <a:extLst>
              <a:ext uri="{FF2B5EF4-FFF2-40B4-BE49-F238E27FC236}">
                <a16:creationId xmlns:a16="http://schemas.microsoft.com/office/drawing/2014/main" id="{F5ECFDB5-3501-4073-97B3-8C78DFAA6A20}"/>
              </a:ext>
            </a:extLst>
          </p:cNvPr>
          <p:cNvPicPr>
            <a:picLocks noChangeAspect="1"/>
          </p:cNvPicPr>
          <p:nvPr/>
        </p:nvPicPr>
        <p:blipFill>
          <a:blip r:embed="rId3"/>
          <a:stretch>
            <a:fillRect/>
          </a:stretch>
        </p:blipFill>
        <p:spPr>
          <a:xfrm>
            <a:off x="10875793" y="0"/>
            <a:ext cx="1310754" cy="1066892"/>
          </a:xfrm>
          <a:prstGeom prst="rect">
            <a:avLst/>
          </a:prstGeom>
        </p:spPr>
      </p:pic>
    </p:spTree>
    <p:extLst>
      <p:ext uri="{BB962C8B-B14F-4D97-AF65-F5344CB8AC3E}">
        <p14:creationId xmlns:p14="http://schemas.microsoft.com/office/powerpoint/2010/main" val="36586055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DBF78E-5461-4FB6-9A15-8CF827C91046}"/>
              </a:ext>
            </a:extLst>
          </p:cNvPr>
          <p:cNvSpPr>
            <a:spLocks noGrp="1"/>
          </p:cNvSpPr>
          <p:nvPr>
            <p:ph type="title"/>
          </p:nvPr>
        </p:nvSpPr>
        <p:spPr/>
        <p:txBody>
          <a:bodyPr/>
          <a:lstStyle/>
          <a:p>
            <a:r>
              <a:rPr lang="en-IN" dirty="0">
                <a:solidFill>
                  <a:srgbClr val="FF0000"/>
                </a:solidFill>
              </a:rPr>
              <a:t>Find out the answers.</a:t>
            </a:r>
          </a:p>
        </p:txBody>
      </p:sp>
      <p:sp>
        <p:nvSpPr>
          <p:cNvPr id="3" name="Content Placeholder 2">
            <a:extLst>
              <a:ext uri="{FF2B5EF4-FFF2-40B4-BE49-F238E27FC236}">
                <a16:creationId xmlns:a16="http://schemas.microsoft.com/office/drawing/2014/main" id="{C0C01895-5708-49AD-A53B-647F0538C2EE}"/>
              </a:ext>
            </a:extLst>
          </p:cNvPr>
          <p:cNvSpPr>
            <a:spLocks noGrp="1"/>
          </p:cNvSpPr>
          <p:nvPr>
            <p:ph idx="1"/>
          </p:nvPr>
        </p:nvSpPr>
        <p:spPr/>
        <p:txBody>
          <a:bodyPr>
            <a:normAutofit/>
          </a:bodyPr>
          <a:lstStyle/>
          <a:p>
            <a:r>
              <a:rPr lang="en-US" sz="2000" i="0" u="none" strike="noStrike" dirty="0">
                <a:solidFill>
                  <a:srgbClr val="333333"/>
                </a:solidFill>
                <a:effectLst/>
                <a:latin typeface="Roboto" panose="020B0604020202020204" pitchFamily="2" charset="0"/>
              </a:rPr>
              <a:t>What Is Structural Steel Design?</a:t>
            </a:r>
          </a:p>
          <a:p>
            <a:r>
              <a:rPr lang="en-US" sz="2000" i="0" u="none" strike="noStrike" dirty="0">
                <a:solidFill>
                  <a:srgbClr val="333333"/>
                </a:solidFill>
                <a:effectLst/>
                <a:latin typeface="Roboto" panose="02000000000000000000" pitchFamily="2" charset="0"/>
              </a:rPr>
              <a:t>what Are The Mechanical Properties Of Structural Steel?</a:t>
            </a:r>
          </a:p>
          <a:p>
            <a:r>
              <a:rPr lang="en-US" sz="2000" i="0" u="none" strike="noStrike" dirty="0">
                <a:solidFill>
                  <a:srgbClr val="23527C"/>
                </a:solidFill>
                <a:effectLst/>
                <a:latin typeface="Roboto" panose="02000000000000000000" pitchFamily="2" charset="0"/>
              </a:rPr>
              <a:t>What Is The Minimum Size Of Bolt Used At </a:t>
            </a:r>
            <a:r>
              <a:rPr lang="en-US" sz="2000" i="0" u="none" strike="noStrike" dirty="0" err="1">
                <a:solidFill>
                  <a:srgbClr val="23527C"/>
                </a:solidFill>
                <a:effectLst/>
                <a:latin typeface="Roboto" panose="02000000000000000000" pitchFamily="2" charset="0"/>
              </a:rPr>
              <a:t>Astm</a:t>
            </a:r>
            <a:r>
              <a:rPr lang="en-US" sz="2000" i="0" u="none" strike="noStrike" dirty="0">
                <a:solidFill>
                  <a:srgbClr val="23527C"/>
                </a:solidFill>
                <a:effectLst/>
                <a:latin typeface="Roboto" panose="02000000000000000000" pitchFamily="2" charset="0"/>
              </a:rPr>
              <a:t> A32 N </a:t>
            </a:r>
            <a:endParaRPr lang="en-US" sz="2000" dirty="0">
              <a:solidFill>
                <a:srgbClr val="333333"/>
              </a:solidFill>
              <a:latin typeface="Roboto" panose="02000000000000000000" pitchFamily="2" charset="0"/>
            </a:endParaRPr>
          </a:p>
          <a:p>
            <a:r>
              <a:rPr lang="en-US" sz="2000" i="0" u="none" strike="noStrike" dirty="0">
                <a:solidFill>
                  <a:srgbClr val="23527C"/>
                </a:solidFill>
                <a:effectLst/>
                <a:latin typeface="Roboto" panose="02000000000000000000" pitchFamily="2" charset="0"/>
              </a:rPr>
              <a:t>How Many Bolts Minimum Required Per Connection</a:t>
            </a:r>
            <a:r>
              <a:rPr lang="en-US" sz="2000" i="0" u="none" strike="noStrike" dirty="0">
                <a:solidFill>
                  <a:srgbClr val="333333"/>
                </a:solidFill>
                <a:effectLst/>
                <a:latin typeface="Roboto" panose="02000000000000000000" pitchFamily="2" charset="0"/>
              </a:rPr>
              <a:t>.</a:t>
            </a:r>
          </a:p>
          <a:p>
            <a:r>
              <a:rPr lang="en-US" sz="2000" i="0" u="none" strike="noStrike" dirty="0">
                <a:solidFill>
                  <a:srgbClr val="333333"/>
                </a:solidFill>
                <a:effectLst/>
                <a:latin typeface="Roboto" panose="02000000000000000000" pitchFamily="2" charset="0"/>
              </a:rPr>
              <a:t>What Is Minimum Thickness Of Any Part Of Structural Steel Shape?</a:t>
            </a:r>
            <a:endParaRPr lang="en-US" sz="2000" dirty="0">
              <a:solidFill>
                <a:srgbClr val="333333"/>
              </a:solidFill>
              <a:latin typeface="Roboto" panose="02000000000000000000" pitchFamily="2" charset="0"/>
            </a:endParaRPr>
          </a:p>
          <a:p>
            <a:r>
              <a:rPr lang="en-US" sz="2000" i="0" u="none" strike="noStrike" dirty="0">
                <a:solidFill>
                  <a:srgbClr val="333333"/>
                </a:solidFill>
                <a:effectLst/>
                <a:latin typeface="Roboto" panose="02000000000000000000" pitchFamily="2" charset="0"/>
              </a:rPr>
              <a:t>What Are The Types Of Structural Steel?</a:t>
            </a:r>
          </a:p>
          <a:p>
            <a:r>
              <a:rPr lang="en-US" sz="2000" i="0" u="none" strike="noStrike" dirty="0">
                <a:solidFill>
                  <a:srgbClr val="333333"/>
                </a:solidFill>
                <a:effectLst/>
                <a:latin typeface="Roboto" panose="02000000000000000000" pitchFamily="2" charset="0"/>
              </a:rPr>
              <a:t>What Are The Applications Of Steel Channels?</a:t>
            </a:r>
          </a:p>
          <a:p>
            <a:pPr marL="0" indent="0">
              <a:buNone/>
            </a:pPr>
            <a:endParaRPr lang="en-US" sz="1400" b="1" dirty="0">
              <a:solidFill>
                <a:srgbClr val="333333"/>
              </a:solidFill>
              <a:latin typeface="Roboto" panose="02000000000000000000" pitchFamily="2" charset="0"/>
            </a:endParaRPr>
          </a:p>
          <a:p>
            <a:pPr marL="0" indent="0">
              <a:buNone/>
            </a:pPr>
            <a:endParaRPr lang="en-US" sz="2000" dirty="0">
              <a:solidFill>
                <a:srgbClr val="333333"/>
              </a:solidFill>
              <a:latin typeface="Roboto" panose="02000000000000000000" pitchFamily="2" charset="0"/>
            </a:endParaRPr>
          </a:p>
          <a:p>
            <a:endParaRPr lang="en-IN" dirty="0"/>
          </a:p>
        </p:txBody>
      </p:sp>
      <p:pic>
        <p:nvPicPr>
          <p:cNvPr id="4" name="Picture 3">
            <a:extLst>
              <a:ext uri="{FF2B5EF4-FFF2-40B4-BE49-F238E27FC236}">
                <a16:creationId xmlns:a16="http://schemas.microsoft.com/office/drawing/2014/main" id="{226044A5-9258-454F-A8DD-ADD65BB40198}"/>
              </a:ext>
            </a:extLst>
          </p:cNvPr>
          <p:cNvPicPr>
            <a:picLocks noChangeAspect="1"/>
          </p:cNvPicPr>
          <p:nvPr/>
        </p:nvPicPr>
        <p:blipFill>
          <a:blip r:embed="rId2"/>
          <a:stretch>
            <a:fillRect/>
          </a:stretch>
        </p:blipFill>
        <p:spPr>
          <a:xfrm>
            <a:off x="10884671" y="0"/>
            <a:ext cx="1310754" cy="1066892"/>
          </a:xfrm>
          <a:prstGeom prst="rect">
            <a:avLst/>
          </a:prstGeom>
        </p:spPr>
      </p:pic>
    </p:spTree>
    <p:extLst>
      <p:ext uri="{BB962C8B-B14F-4D97-AF65-F5344CB8AC3E}">
        <p14:creationId xmlns:p14="http://schemas.microsoft.com/office/powerpoint/2010/main" val="392538292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1885B9-55A0-49C8-A95F-0192F5A00B79}"/>
              </a:ext>
            </a:extLst>
          </p:cNvPr>
          <p:cNvSpPr>
            <a:spLocks noGrp="1"/>
          </p:cNvSpPr>
          <p:nvPr>
            <p:ph type="title"/>
          </p:nvPr>
        </p:nvSpPr>
        <p:spPr/>
        <p:txBody>
          <a:bodyPr/>
          <a:lstStyle/>
          <a:p>
            <a:r>
              <a:rPr lang="en-US" dirty="0"/>
              <a:t>UNIT-2</a:t>
            </a:r>
            <a:endParaRPr lang="en-IN" dirty="0"/>
          </a:p>
        </p:txBody>
      </p:sp>
      <p:sp>
        <p:nvSpPr>
          <p:cNvPr id="3" name="Text Placeholder 2">
            <a:extLst>
              <a:ext uri="{FF2B5EF4-FFF2-40B4-BE49-F238E27FC236}">
                <a16:creationId xmlns:a16="http://schemas.microsoft.com/office/drawing/2014/main" id="{C02278E4-5C13-471D-8BDC-1AF88705AA37}"/>
              </a:ext>
            </a:extLst>
          </p:cNvPr>
          <p:cNvSpPr>
            <a:spLocks noGrp="1"/>
          </p:cNvSpPr>
          <p:nvPr>
            <p:ph type="body" idx="1"/>
          </p:nvPr>
        </p:nvSpPr>
        <p:spPr/>
        <p:txBody>
          <a:bodyPr/>
          <a:lstStyle/>
          <a:p>
            <a:r>
              <a:rPr lang="en-US" dirty="0">
                <a:solidFill>
                  <a:srgbClr val="FF0000"/>
                </a:solidFill>
              </a:rPr>
              <a:t>TENSION MEMBERS</a:t>
            </a:r>
            <a:endParaRPr lang="en-IN" dirty="0">
              <a:solidFill>
                <a:srgbClr val="FF0000"/>
              </a:solidFill>
            </a:endParaRPr>
          </a:p>
        </p:txBody>
      </p:sp>
      <p:pic>
        <p:nvPicPr>
          <p:cNvPr id="4" name="Picture 3">
            <a:extLst>
              <a:ext uri="{FF2B5EF4-FFF2-40B4-BE49-F238E27FC236}">
                <a16:creationId xmlns:a16="http://schemas.microsoft.com/office/drawing/2014/main" id="{89F8D955-5047-4502-80E5-A08B0CBE2074}"/>
              </a:ext>
            </a:extLst>
          </p:cNvPr>
          <p:cNvPicPr>
            <a:picLocks noChangeAspect="1"/>
          </p:cNvPicPr>
          <p:nvPr/>
        </p:nvPicPr>
        <p:blipFill>
          <a:blip r:embed="rId2"/>
          <a:stretch>
            <a:fillRect/>
          </a:stretch>
        </p:blipFill>
        <p:spPr>
          <a:xfrm>
            <a:off x="10884671" y="0"/>
            <a:ext cx="1310754" cy="1066892"/>
          </a:xfrm>
          <a:prstGeom prst="rect">
            <a:avLst/>
          </a:prstGeom>
        </p:spPr>
      </p:pic>
    </p:spTree>
    <p:extLst>
      <p:ext uri="{BB962C8B-B14F-4D97-AF65-F5344CB8AC3E}">
        <p14:creationId xmlns:p14="http://schemas.microsoft.com/office/powerpoint/2010/main" val="37313031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EB6501-66A3-4757-948E-7962B4601B83}"/>
              </a:ext>
            </a:extLst>
          </p:cNvPr>
          <p:cNvSpPr>
            <a:spLocks noGrp="1"/>
          </p:cNvSpPr>
          <p:nvPr>
            <p:ph type="title"/>
          </p:nvPr>
        </p:nvSpPr>
        <p:spPr>
          <a:xfrm>
            <a:off x="838200" y="365126"/>
            <a:ext cx="10515600" cy="1126324"/>
          </a:xfrm>
        </p:spPr>
        <p:txBody>
          <a:bodyPr/>
          <a:lstStyle/>
          <a:p>
            <a:r>
              <a:rPr lang="en-US" u="sng" dirty="0">
                <a:solidFill>
                  <a:srgbClr val="FF0000"/>
                </a:solidFill>
              </a:rPr>
              <a:t>Introduction</a:t>
            </a:r>
            <a:endParaRPr lang="en-IN" u="sng" dirty="0">
              <a:solidFill>
                <a:srgbClr val="FF0000"/>
              </a:solidFill>
            </a:endParaRPr>
          </a:p>
        </p:txBody>
      </p:sp>
      <p:sp>
        <p:nvSpPr>
          <p:cNvPr id="3" name="Content Placeholder 2">
            <a:extLst>
              <a:ext uri="{FF2B5EF4-FFF2-40B4-BE49-F238E27FC236}">
                <a16:creationId xmlns:a16="http://schemas.microsoft.com/office/drawing/2014/main" id="{6CF609EC-7CF1-4B94-86FA-475B6E8593C7}"/>
              </a:ext>
            </a:extLst>
          </p:cNvPr>
          <p:cNvSpPr>
            <a:spLocks noGrp="1"/>
          </p:cNvSpPr>
          <p:nvPr>
            <p:ph idx="1"/>
          </p:nvPr>
        </p:nvSpPr>
        <p:spPr/>
        <p:txBody>
          <a:bodyPr>
            <a:normAutofit/>
          </a:bodyPr>
          <a:lstStyle/>
          <a:p>
            <a:r>
              <a:rPr lang="en-US" dirty="0"/>
              <a:t>Steel structure is a metal structure which is made of structural steel components connect with each other to carry loads and provide full rigidity.</a:t>
            </a:r>
          </a:p>
          <a:p>
            <a:r>
              <a:rPr lang="en-US" dirty="0"/>
              <a:t>A steel structure is composed of structural members that are made of steel having standard cross sectional profiles and standard chemical compositions and mechanical properties.</a:t>
            </a:r>
          </a:p>
          <a:p>
            <a:r>
              <a:rPr lang="en-US" dirty="0"/>
              <a:t>Steel is an alloy of primarily iron, carbon (1 to 2%) and small amount of other components (manganese, nickel, …) </a:t>
            </a:r>
          </a:p>
          <a:p>
            <a:pPr marL="0" indent="0">
              <a:buNone/>
            </a:pPr>
            <a:r>
              <a:rPr lang="en-US" dirty="0"/>
              <a:t>• Carbon contributes to strength but reduces ductility.</a:t>
            </a:r>
            <a:endParaRPr lang="en-IN" dirty="0"/>
          </a:p>
        </p:txBody>
      </p:sp>
      <p:pic>
        <p:nvPicPr>
          <p:cNvPr id="4" name="Picture 3">
            <a:extLst>
              <a:ext uri="{FF2B5EF4-FFF2-40B4-BE49-F238E27FC236}">
                <a16:creationId xmlns:a16="http://schemas.microsoft.com/office/drawing/2014/main" id="{FED450E6-3121-447F-835A-32A2453CFE80}"/>
              </a:ext>
            </a:extLst>
          </p:cNvPr>
          <p:cNvPicPr>
            <a:picLocks noChangeAspect="1"/>
          </p:cNvPicPr>
          <p:nvPr/>
        </p:nvPicPr>
        <p:blipFill>
          <a:blip r:embed="rId2"/>
          <a:stretch>
            <a:fillRect/>
          </a:stretch>
        </p:blipFill>
        <p:spPr>
          <a:xfrm>
            <a:off x="10131373" y="0"/>
            <a:ext cx="2060627" cy="1676545"/>
          </a:xfrm>
          <a:prstGeom prst="rect">
            <a:avLst/>
          </a:prstGeom>
        </p:spPr>
      </p:pic>
    </p:spTree>
    <p:extLst>
      <p:ext uri="{BB962C8B-B14F-4D97-AF65-F5344CB8AC3E}">
        <p14:creationId xmlns:p14="http://schemas.microsoft.com/office/powerpoint/2010/main" val="198385348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E9F36C-5841-4D82-B29C-5470ADC7EAF3}"/>
              </a:ext>
            </a:extLst>
          </p:cNvPr>
          <p:cNvSpPr>
            <a:spLocks noGrp="1"/>
          </p:cNvSpPr>
          <p:nvPr>
            <p:ph type="title"/>
          </p:nvPr>
        </p:nvSpPr>
        <p:spPr/>
        <p:txBody>
          <a:bodyPr/>
          <a:lstStyle/>
          <a:p>
            <a:r>
              <a:rPr lang="en-US" u="sng" dirty="0"/>
              <a:t>CONTENT</a:t>
            </a:r>
            <a:endParaRPr lang="en-IN" u="sng" dirty="0"/>
          </a:p>
        </p:txBody>
      </p:sp>
      <p:sp>
        <p:nvSpPr>
          <p:cNvPr id="3" name="Content Placeholder 2">
            <a:extLst>
              <a:ext uri="{FF2B5EF4-FFF2-40B4-BE49-F238E27FC236}">
                <a16:creationId xmlns:a16="http://schemas.microsoft.com/office/drawing/2014/main" id="{133793A9-8509-4F45-883A-23B2BD4751FF}"/>
              </a:ext>
            </a:extLst>
          </p:cNvPr>
          <p:cNvSpPr>
            <a:spLocks noGrp="1"/>
          </p:cNvSpPr>
          <p:nvPr>
            <p:ph idx="1"/>
          </p:nvPr>
        </p:nvSpPr>
        <p:spPr/>
        <p:txBody>
          <a:bodyPr>
            <a:normAutofit/>
          </a:bodyPr>
          <a:lstStyle/>
          <a:p>
            <a:r>
              <a:rPr lang="en-US" dirty="0"/>
              <a:t>Tension members</a:t>
            </a:r>
          </a:p>
          <a:p>
            <a:r>
              <a:rPr lang="en-US" dirty="0"/>
              <a:t>Types</a:t>
            </a:r>
          </a:p>
          <a:p>
            <a:r>
              <a:rPr lang="en-IN" dirty="0"/>
              <a:t>Behaviour of Tension Members</a:t>
            </a:r>
            <a:endParaRPr lang="en-US" dirty="0"/>
          </a:p>
          <a:p>
            <a:r>
              <a:rPr lang="en-US" dirty="0"/>
              <a:t>Net cross sectional area</a:t>
            </a:r>
          </a:p>
          <a:p>
            <a:r>
              <a:rPr lang="en-US" dirty="0"/>
              <a:t>Types of failure</a:t>
            </a:r>
          </a:p>
          <a:p>
            <a:r>
              <a:rPr lang="en-US" dirty="0"/>
              <a:t>Slenderness ratio</a:t>
            </a:r>
          </a:p>
          <a:p>
            <a:r>
              <a:rPr lang="en-US" dirty="0"/>
              <a:t>Design of tension member</a:t>
            </a:r>
          </a:p>
          <a:p>
            <a:r>
              <a:rPr lang="en-US" dirty="0"/>
              <a:t>Gusset plate</a:t>
            </a:r>
            <a:endParaRPr lang="en-IN" dirty="0"/>
          </a:p>
        </p:txBody>
      </p:sp>
      <p:pic>
        <p:nvPicPr>
          <p:cNvPr id="4" name="Picture 3">
            <a:extLst>
              <a:ext uri="{FF2B5EF4-FFF2-40B4-BE49-F238E27FC236}">
                <a16:creationId xmlns:a16="http://schemas.microsoft.com/office/drawing/2014/main" id="{51688241-7ECD-4590-8B2B-C0C1C4C6EF48}"/>
              </a:ext>
            </a:extLst>
          </p:cNvPr>
          <p:cNvPicPr>
            <a:picLocks noChangeAspect="1"/>
          </p:cNvPicPr>
          <p:nvPr/>
        </p:nvPicPr>
        <p:blipFill>
          <a:blip r:embed="rId2"/>
          <a:stretch>
            <a:fillRect/>
          </a:stretch>
        </p:blipFill>
        <p:spPr>
          <a:xfrm>
            <a:off x="10884671" y="0"/>
            <a:ext cx="1310754" cy="1066892"/>
          </a:xfrm>
          <a:prstGeom prst="rect">
            <a:avLst/>
          </a:prstGeom>
        </p:spPr>
      </p:pic>
    </p:spTree>
    <p:extLst>
      <p:ext uri="{BB962C8B-B14F-4D97-AF65-F5344CB8AC3E}">
        <p14:creationId xmlns:p14="http://schemas.microsoft.com/office/powerpoint/2010/main" val="191927632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245BC6-E4F8-467A-A0B1-924CC5CBDF4B}"/>
              </a:ext>
            </a:extLst>
          </p:cNvPr>
          <p:cNvSpPr>
            <a:spLocks noGrp="1"/>
          </p:cNvSpPr>
          <p:nvPr>
            <p:ph type="title"/>
          </p:nvPr>
        </p:nvSpPr>
        <p:spPr>
          <a:xfrm>
            <a:off x="838200" y="365125"/>
            <a:ext cx="10515600" cy="931015"/>
          </a:xfrm>
        </p:spPr>
        <p:txBody>
          <a:bodyPr>
            <a:normAutofit fontScale="90000"/>
          </a:bodyPr>
          <a:lstStyle/>
          <a:p>
            <a:r>
              <a:rPr lang="en-US" u="sng" dirty="0">
                <a:solidFill>
                  <a:srgbClr val="FF0000"/>
                </a:solidFill>
              </a:rPr>
              <a:t>Tension members</a:t>
            </a:r>
            <a:br>
              <a:rPr lang="en-US" dirty="0"/>
            </a:br>
            <a:endParaRPr lang="en-IN" dirty="0"/>
          </a:p>
        </p:txBody>
      </p:sp>
      <p:sp>
        <p:nvSpPr>
          <p:cNvPr id="3" name="Content Placeholder 2">
            <a:extLst>
              <a:ext uri="{FF2B5EF4-FFF2-40B4-BE49-F238E27FC236}">
                <a16:creationId xmlns:a16="http://schemas.microsoft.com/office/drawing/2014/main" id="{04FFD300-4699-4E19-81EF-CF815B225B4E}"/>
              </a:ext>
            </a:extLst>
          </p:cNvPr>
          <p:cNvSpPr>
            <a:spLocks noGrp="1"/>
          </p:cNvSpPr>
          <p:nvPr>
            <p:ph idx="1"/>
          </p:nvPr>
        </p:nvSpPr>
        <p:spPr>
          <a:xfrm>
            <a:off x="838200" y="985421"/>
            <a:ext cx="10515600" cy="5191542"/>
          </a:xfrm>
        </p:spPr>
        <p:txBody>
          <a:bodyPr>
            <a:normAutofit/>
          </a:bodyPr>
          <a:lstStyle/>
          <a:p>
            <a:r>
              <a:rPr lang="en-US" sz="2400" dirty="0"/>
              <a:t>Tension members are axially loaded members stressed in tension and are used in steel structures in various forms .They are used in trusses as web and chord members ,hanger and sag rods ,diagonal bracing for lateral stability and lap splices such as in a moment connection etc.</a:t>
            </a:r>
          </a:p>
          <a:p>
            <a:r>
              <a:rPr lang="en-US" sz="2400" dirty="0"/>
              <a:t>The strength of these members is influenced by several factors such as the length of connection, size and spacing of fasteners, net area of cross section, type of fabrication, connection eccentricity, and shear lag at the end connection </a:t>
            </a:r>
            <a:r>
              <a:rPr lang="en-US" sz="2400" dirty="0" err="1"/>
              <a:t>connection</a:t>
            </a:r>
            <a:r>
              <a:rPr lang="en-US" sz="2400" dirty="0"/>
              <a:t>.</a:t>
            </a:r>
          </a:p>
          <a:p>
            <a:r>
              <a:rPr lang="en-US" sz="2400" dirty="0"/>
              <a:t>The stress concentration near the holes leads to the yielding of the nearby </a:t>
            </a:r>
            <a:r>
              <a:rPr lang="en-US" sz="2400" dirty="0" err="1"/>
              <a:t>fibres</a:t>
            </a:r>
            <a:r>
              <a:rPr lang="en-US" sz="2400" dirty="0"/>
              <a:t> but the ductility of the steel permits redistribution of over stress in adjoining section till the </a:t>
            </a:r>
            <a:r>
              <a:rPr lang="en-US" sz="2400" dirty="0" err="1"/>
              <a:t>fibres</a:t>
            </a:r>
            <a:r>
              <a:rPr lang="en-US" sz="2400" dirty="0"/>
              <a:t> away from the holes progressively reach yield stress. Therefore at ultimate load it is reasonable to assume uniform stress distribution.</a:t>
            </a:r>
            <a:endParaRPr lang="en-IN" sz="2400" dirty="0"/>
          </a:p>
        </p:txBody>
      </p:sp>
      <p:pic>
        <p:nvPicPr>
          <p:cNvPr id="4" name="Picture 3">
            <a:extLst>
              <a:ext uri="{FF2B5EF4-FFF2-40B4-BE49-F238E27FC236}">
                <a16:creationId xmlns:a16="http://schemas.microsoft.com/office/drawing/2014/main" id="{EB882CBE-4A58-4EF5-A75B-5FE290099EFE}"/>
              </a:ext>
            </a:extLst>
          </p:cNvPr>
          <p:cNvPicPr>
            <a:picLocks noChangeAspect="1"/>
          </p:cNvPicPr>
          <p:nvPr/>
        </p:nvPicPr>
        <p:blipFill>
          <a:blip r:embed="rId2"/>
          <a:stretch>
            <a:fillRect/>
          </a:stretch>
        </p:blipFill>
        <p:spPr>
          <a:xfrm>
            <a:off x="10884671" y="0"/>
            <a:ext cx="1310754" cy="1066892"/>
          </a:xfrm>
          <a:prstGeom prst="rect">
            <a:avLst/>
          </a:prstGeom>
        </p:spPr>
      </p:pic>
    </p:spTree>
    <p:extLst>
      <p:ext uri="{BB962C8B-B14F-4D97-AF65-F5344CB8AC3E}">
        <p14:creationId xmlns:p14="http://schemas.microsoft.com/office/powerpoint/2010/main" val="269873800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6A36BE-3ACA-40B9-A82D-8AEEC2EC6F85}"/>
              </a:ext>
            </a:extLst>
          </p:cNvPr>
          <p:cNvSpPr>
            <a:spLocks noGrp="1"/>
          </p:cNvSpPr>
          <p:nvPr>
            <p:ph type="title"/>
          </p:nvPr>
        </p:nvSpPr>
        <p:spPr/>
        <p:txBody>
          <a:bodyPr/>
          <a:lstStyle/>
          <a:p>
            <a:r>
              <a:rPr lang="en-IN" u="sng" dirty="0"/>
              <a:t>Types of tension members</a:t>
            </a:r>
          </a:p>
        </p:txBody>
      </p:sp>
      <p:pic>
        <p:nvPicPr>
          <p:cNvPr id="4" name="Content Placeholder 3">
            <a:extLst>
              <a:ext uri="{FF2B5EF4-FFF2-40B4-BE49-F238E27FC236}">
                <a16:creationId xmlns:a16="http://schemas.microsoft.com/office/drawing/2014/main" id="{735CDECF-AB77-48B2-AA9E-DABEC76C15A8}"/>
              </a:ext>
            </a:extLst>
          </p:cNvPr>
          <p:cNvPicPr>
            <a:picLocks noGrp="1" noChangeAspect="1"/>
          </p:cNvPicPr>
          <p:nvPr>
            <p:ph idx="1"/>
          </p:nvPr>
        </p:nvPicPr>
        <p:blipFill>
          <a:blip r:embed="rId2"/>
          <a:stretch>
            <a:fillRect/>
          </a:stretch>
        </p:blipFill>
        <p:spPr>
          <a:xfrm>
            <a:off x="337351" y="1562470"/>
            <a:ext cx="6125592" cy="4270159"/>
          </a:xfrm>
          <a:prstGeom prst="rect">
            <a:avLst/>
          </a:prstGeom>
        </p:spPr>
      </p:pic>
      <p:pic>
        <p:nvPicPr>
          <p:cNvPr id="6" name="Picture 5">
            <a:extLst>
              <a:ext uri="{FF2B5EF4-FFF2-40B4-BE49-F238E27FC236}">
                <a16:creationId xmlns:a16="http://schemas.microsoft.com/office/drawing/2014/main" id="{DD963C60-3C60-4F7D-9852-36B50C1900CF}"/>
              </a:ext>
            </a:extLst>
          </p:cNvPr>
          <p:cNvPicPr>
            <a:picLocks noChangeAspect="1"/>
          </p:cNvPicPr>
          <p:nvPr/>
        </p:nvPicPr>
        <p:blipFill>
          <a:blip r:embed="rId3"/>
          <a:stretch>
            <a:fillRect/>
          </a:stretch>
        </p:blipFill>
        <p:spPr>
          <a:xfrm>
            <a:off x="6615585" y="1690688"/>
            <a:ext cx="5372229" cy="3864560"/>
          </a:xfrm>
          <a:prstGeom prst="rect">
            <a:avLst/>
          </a:prstGeom>
        </p:spPr>
      </p:pic>
      <p:pic>
        <p:nvPicPr>
          <p:cNvPr id="5" name="Picture 4">
            <a:extLst>
              <a:ext uri="{FF2B5EF4-FFF2-40B4-BE49-F238E27FC236}">
                <a16:creationId xmlns:a16="http://schemas.microsoft.com/office/drawing/2014/main" id="{54DF9DF4-9D50-4A00-863C-74EBA459EF13}"/>
              </a:ext>
            </a:extLst>
          </p:cNvPr>
          <p:cNvPicPr>
            <a:picLocks noChangeAspect="1"/>
          </p:cNvPicPr>
          <p:nvPr/>
        </p:nvPicPr>
        <p:blipFill>
          <a:blip r:embed="rId4"/>
          <a:stretch>
            <a:fillRect/>
          </a:stretch>
        </p:blipFill>
        <p:spPr>
          <a:xfrm>
            <a:off x="10884671" y="0"/>
            <a:ext cx="1310754" cy="1066892"/>
          </a:xfrm>
          <a:prstGeom prst="rect">
            <a:avLst/>
          </a:prstGeom>
        </p:spPr>
      </p:pic>
    </p:spTree>
    <p:extLst>
      <p:ext uri="{BB962C8B-B14F-4D97-AF65-F5344CB8AC3E}">
        <p14:creationId xmlns:p14="http://schemas.microsoft.com/office/powerpoint/2010/main" val="321227594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D62156-1D40-4D1F-87C5-C17D79E43DB9}"/>
              </a:ext>
            </a:extLst>
          </p:cNvPr>
          <p:cNvSpPr>
            <a:spLocks noGrp="1"/>
          </p:cNvSpPr>
          <p:nvPr>
            <p:ph type="title"/>
          </p:nvPr>
        </p:nvSpPr>
        <p:spPr/>
        <p:txBody>
          <a:bodyPr/>
          <a:lstStyle/>
          <a:p>
            <a:r>
              <a:rPr lang="en-IN" u="sng" dirty="0"/>
              <a:t>Types of tension members</a:t>
            </a:r>
            <a:endParaRPr lang="en-IN" dirty="0"/>
          </a:p>
        </p:txBody>
      </p:sp>
      <p:sp>
        <p:nvSpPr>
          <p:cNvPr id="3" name="Content Placeholder 2">
            <a:extLst>
              <a:ext uri="{FF2B5EF4-FFF2-40B4-BE49-F238E27FC236}">
                <a16:creationId xmlns:a16="http://schemas.microsoft.com/office/drawing/2014/main" id="{328B9966-5D2B-49CF-9FE1-93BE5EEEA966}"/>
              </a:ext>
            </a:extLst>
          </p:cNvPr>
          <p:cNvSpPr>
            <a:spLocks noGrp="1"/>
          </p:cNvSpPr>
          <p:nvPr>
            <p:ph idx="1"/>
          </p:nvPr>
        </p:nvSpPr>
        <p:spPr/>
        <p:txBody>
          <a:bodyPr/>
          <a:lstStyle/>
          <a:p>
            <a:pPr marL="0" indent="0" algn="l">
              <a:buNone/>
            </a:pPr>
            <a:r>
              <a:rPr lang="en-US" b="0" i="0" dirty="0">
                <a:solidFill>
                  <a:srgbClr val="272930"/>
                </a:solidFill>
                <a:effectLst/>
                <a:latin typeface="Domine"/>
              </a:rPr>
              <a:t>The types of structure and method of end connections determine the type of a tension member in structural steel construction. Tension members used may be broadly grouped into four groups.</a:t>
            </a:r>
          </a:p>
          <a:p>
            <a:pPr algn="l">
              <a:buFont typeface="+mj-lt"/>
              <a:buAutoNum type="arabicPeriod"/>
            </a:pPr>
            <a:r>
              <a:rPr lang="en-US" b="0" i="0" dirty="0">
                <a:solidFill>
                  <a:srgbClr val="272930"/>
                </a:solidFill>
                <a:effectLst/>
                <a:latin typeface="Domine"/>
              </a:rPr>
              <a:t>Wires and cables,</a:t>
            </a:r>
          </a:p>
          <a:p>
            <a:pPr algn="l">
              <a:buFont typeface="+mj-lt"/>
              <a:buAutoNum type="arabicPeriod"/>
            </a:pPr>
            <a:r>
              <a:rPr lang="en-US" b="0" i="0" dirty="0">
                <a:solidFill>
                  <a:srgbClr val="272930"/>
                </a:solidFill>
                <a:effectLst/>
                <a:latin typeface="Domine"/>
              </a:rPr>
              <a:t>Rods and bars</a:t>
            </a:r>
          </a:p>
          <a:p>
            <a:pPr algn="l">
              <a:buFont typeface="+mj-lt"/>
              <a:buAutoNum type="arabicPeriod"/>
            </a:pPr>
            <a:r>
              <a:rPr lang="en-US" b="0" i="0" dirty="0">
                <a:solidFill>
                  <a:srgbClr val="272930"/>
                </a:solidFill>
                <a:effectLst/>
                <a:latin typeface="Domine"/>
              </a:rPr>
              <a:t>Single structural shapes and plates</a:t>
            </a:r>
          </a:p>
          <a:p>
            <a:pPr algn="l">
              <a:buFont typeface="+mj-lt"/>
              <a:buAutoNum type="arabicPeriod"/>
            </a:pPr>
            <a:r>
              <a:rPr lang="en-US" b="0" i="0" dirty="0">
                <a:solidFill>
                  <a:srgbClr val="272930"/>
                </a:solidFill>
                <a:effectLst/>
                <a:latin typeface="Domine"/>
              </a:rPr>
              <a:t>Built-up members</a:t>
            </a:r>
          </a:p>
          <a:p>
            <a:endParaRPr lang="en-IN" dirty="0"/>
          </a:p>
        </p:txBody>
      </p:sp>
      <p:pic>
        <p:nvPicPr>
          <p:cNvPr id="4" name="Picture 3">
            <a:extLst>
              <a:ext uri="{FF2B5EF4-FFF2-40B4-BE49-F238E27FC236}">
                <a16:creationId xmlns:a16="http://schemas.microsoft.com/office/drawing/2014/main" id="{F9A4DC29-D94C-4CDE-9F50-210F8F4171F9}"/>
              </a:ext>
            </a:extLst>
          </p:cNvPr>
          <p:cNvPicPr>
            <a:picLocks noChangeAspect="1"/>
          </p:cNvPicPr>
          <p:nvPr/>
        </p:nvPicPr>
        <p:blipFill>
          <a:blip r:embed="rId2"/>
          <a:stretch>
            <a:fillRect/>
          </a:stretch>
        </p:blipFill>
        <p:spPr>
          <a:xfrm>
            <a:off x="10875793" y="0"/>
            <a:ext cx="1310754" cy="1066892"/>
          </a:xfrm>
          <a:prstGeom prst="rect">
            <a:avLst/>
          </a:prstGeom>
        </p:spPr>
      </p:pic>
    </p:spTree>
    <p:extLst>
      <p:ext uri="{BB962C8B-B14F-4D97-AF65-F5344CB8AC3E}">
        <p14:creationId xmlns:p14="http://schemas.microsoft.com/office/powerpoint/2010/main" val="125928349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B6C959-F5B5-41C4-B97F-1921288D2E05}"/>
              </a:ext>
            </a:extLst>
          </p:cNvPr>
          <p:cNvSpPr>
            <a:spLocks noGrp="1"/>
          </p:cNvSpPr>
          <p:nvPr>
            <p:ph type="title"/>
          </p:nvPr>
        </p:nvSpPr>
        <p:spPr>
          <a:xfrm>
            <a:off x="838200" y="362011"/>
            <a:ext cx="10515600" cy="152894"/>
          </a:xfrm>
        </p:spPr>
        <p:txBody>
          <a:bodyPr>
            <a:normAutofit fontScale="90000"/>
          </a:bodyPr>
          <a:lstStyle/>
          <a:p>
            <a:br>
              <a:rPr lang="en-IN" b="1" i="0" dirty="0">
                <a:solidFill>
                  <a:srgbClr val="272930"/>
                </a:solidFill>
                <a:effectLst/>
                <a:latin typeface="Domine"/>
              </a:rPr>
            </a:br>
            <a:endParaRPr lang="en-IN" dirty="0"/>
          </a:p>
        </p:txBody>
      </p:sp>
      <p:sp>
        <p:nvSpPr>
          <p:cNvPr id="3" name="Content Placeholder 2">
            <a:extLst>
              <a:ext uri="{FF2B5EF4-FFF2-40B4-BE49-F238E27FC236}">
                <a16:creationId xmlns:a16="http://schemas.microsoft.com/office/drawing/2014/main" id="{EF1063E0-5379-46B4-A777-474B845CDCB1}"/>
              </a:ext>
            </a:extLst>
          </p:cNvPr>
          <p:cNvSpPr>
            <a:spLocks noGrp="1"/>
          </p:cNvSpPr>
          <p:nvPr>
            <p:ph idx="1"/>
          </p:nvPr>
        </p:nvSpPr>
        <p:spPr>
          <a:xfrm>
            <a:off x="838200" y="514905"/>
            <a:ext cx="10515600" cy="5662058"/>
          </a:xfrm>
        </p:spPr>
        <p:txBody>
          <a:bodyPr/>
          <a:lstStyle/>
          <a:p>
            <a:pPr marL="0" indent="0">
              <a:buNone/>
            </a:pPr>
            <a:r>
              <a:rPr lang="en-IN" b="1" i="0" dirty="0">
                <a:solidFill>
                  <a:srgbClr val="272930"/>
                </a:solidFill>
                <a:effectLst/>
                <a:latin typeface="Domine"/>
              </a:rPr>
              <a:t>(</a:t>
            </a:r>
            <a:r>
              <a:rPr lang="en-IN" b="1" i="0" dirty="0" err="1">
                <a:solidFill>
                  <a:srgbClr val="272930"/>
                </a:solidFill>
                <a:effectLst/>
                <a:latin typeface="Domine"/>
              </a:rPr>
              <a:t>i</a:t>
            </a:r>
            <a:r>
              <a:rPr lang="en-IN" b="1" i="0" dirty="0">
                <a:solidFill>
                  <a:srgbClr val="272930"/>
                </a:solidFill>
                <a:effectLst/>
                <a:latin typeface="Domine"/>
              </a:rPr>
              <a:t>) Wires and Cables</a:t>
            </a:r>
          </a:p>
          <a:p>
            <a:r>
              <a:rPr lang="en-US" b="0" i="0" dirty="0">
                <a:solidFill>
                  <a:srgbClr val="272930"/>
                </a:solidFill>
                <a:effectLst/>
                <a:latin typeface="Domine"/>
              </a:rPr>
              <a:t>The wire types are used for hoists, derricks, rigging slings, guy wires and hangers for suspension bridges.</a:t>
            </a:r>
          </a:p>
          <a:p>
            <a:pPr marL="0" indent="0">
              <a:buNone/>
            </a:pPr>
            <a:r>
              <a:rPr lang="en-IN" b="1" i="0" dirty="0">
                <a:solidFill>
                  <a:srgbClr val="272930"/>
                </a:solidFill>
                <a:effectLst/>
                <a:latin typeface="Domine"/>
              </a:rPr>
              <a:t>(ii) Rods and Bars</a:t>
            </a:r>
          </a:p>
          <a:p>
            <a:r>
              <a:rPr lang="en-US" b="0" i="0" dirty="0">
                <a:solidFill>
                  <a:srgbClr val="272930"/>
                </a:solidFill>
                <a:effectLst/>
                <a:latin typeface="Domine"/>
              </a:rPr>
              <a:t>The square and round bars are shown in figures are quite often used for small tension members. The round bars with threaded ends are used with pin-connections at the ends instead of threads.</a:t>
            </a:r>
            <a:endParaRPr lang="en-IN" b="1" dirty="0">
              <a:solidFill>
                <a:srgbClr val="272930"/>
              </a:solidFill>
              <a:latin typeface="Domine"/>
            </a:endParaRPr>
          </a:p>
          <a:p>
            <a:r>
              <a:rPr lang="en-US" b="0" i="0" dirty="0">
                <a:solidFill>
                  <a:srgbClr val="272930"/>
                </a:solidFill>
                <a:effectLst/>
                <a:latin typeface="Domine"/>
              </a:rPr>
              <a:t> The ends of rectangular bars or plates are enlarged by forging and bored to form eye bars. The eye bars are used with pin connections. The rods and bars have the disadvantage of inadequate stiffness resulting in noticeable sag under the self weight.</a:t>
            </a:r>
            <a:endParaRPr lang="en-IN" b="1" i="0" dirty="0">
              <a:solidFill>
                <a:srgbClr val="272930"/>
              </a:solidFill>
              <a:effectLst/>
              <a:latin typeface="Domine"/>
            </a:endParaRPr>
          </a:p>
          <a:p>
            <a:endParaRPr lang="en-IN" dirty="0"/>
          </a:p>
        </p:txBody>
      </p:sp>
      <p:pic>
        <p:nvPicPr>
          <p:cNvPr id="4" name="Picture 3">
            <a:extLst>
              <a:ext uri="{FF2B5EF4-FFF2-40B4-BE49-F238E27FC236}">
                <a16:creationId xmlns:a16="http://schemas.microsoft.com/office/drawing/2014/main" id="{6DA07BF7-28DF-4E56-9F01-15B1FD7DFC51}"/>
              </a:ext>
            </a:extLst>
          </p:cNvPr>
          <p:cNvPicPr>
            <a:picLocks noChangeAspect="1"/>
          </p:cNvPicPr>
          <p:nvPr/>
        </p:nvPicPr>
        <p:blipFill>
          <a:blip r:embed="rId2"/>
          <a:stretch>
            <a:fillRect/>
          </a:stretch>
        </p:blipFill>
        <p:spPr>
          <a:xfrm>
            <a:off x="4021584" y="5444032"/>
            <a:ext cx="3382393" cy="1240853"/>
          </a:xfrm>
          <a:prstGeom prst="rect">
            <a:avLst/>
          </a:prstGeom>
        </p:spPr>
      </p:pic>
      <p:pic>
        <p:nvPicPr>
          <p:cNvPr id="5" name="Picture 4">
            <a:extLst>
              <a:ext uri="{FF2B5EF4-FFF2-40B4-BE49-F238E27FC236}">
                <a16:creationId xmlns:a16="http://schemas.microsoft.com/office/drawing/2014/main" id="{F3EFB7E1-CF3F-4C94-B15A-F8730ACDE193}"/>
              </a:ext>
            </a:extLst>
          </p:cNvPr>
          <p:cNvPicPr>
            <a:picLocks noChangeAspect="1"/>
          </p:cNvPicPr>
          <p:nvPr/>
        </p:nvPicPr>
        <p:blipFill>
          <a:blip r:embed="rId3"/>
          <a:stretch>
            <a:fillRect/>
          </a:stretch>
        </p:blipFill>
        <p:spPr>
          <a:xfrm>
            <a:off x="10875793" y="0"/>
            <a:ext cx="1310754" cy="1066892"/>
          </a:xfrm>
          <a:prstGeom prst="rect">
            <a:avLst/>
          </a:prstGeom>
        </p:spPr>
      </p:pic>
    </p:spTree>
    <p:extLst>
      <p:ext uri="{BB962C8B-B14F-4D97-AF65-F5344CB8AC3E}">
        <p14:creationId xmlns:p14="http://schemas.microsoft.com/office/powerpoint/2010/main" val="335014709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D6F0CE-0E61-439B-8D90-2BFC366F36A9}"/>
              </a:ext>
            </a:extLst>
          </p:cNvPr>
          <p:cNvSpPr>
            <a:spLocks noGrp="1"/>
          </p:cNvSpPr>
          <p:nvPr>
            <p:ph type="title"/>
          </p:nvPr>
        </p:nvSpPr>
        <p:spPr>
          <a:xfrm>
            <a:off x="838200" y="210520"/>
            <a:ext cx="10515600" cy="295507"/>
          </a:xfrm>
        </p:spPr>
        <p:txBody>
          <a:bodyPr>
            <a:noAutofit/>
          </a:bodyPr>
          <a:lstStyle/>
          <a:p>
            <a:r>
              <a:rPr lang="en-US" sz="3600" dirty="0">
                <a:solidFill>
                  <a:srgbClr val="FF0000"/>
                </a:solidFill>
              </a:rPr>
              <a:t>.</a:t>
            </a:r>
            <a:endParaRPr lang="en-IN" sz="3600" dirty="0">
              <a:solidFill>
                <a:srgbClr val="FF0000"/>
              </a:solidFill>
            </a:endParaRPr>
          </a:p>
        </p:txBody>
      </p:sp>
      <p:sp>
        <p:nvSpPr>
          <p:cNvPr id="3" name="Content Placeholder 2">
            <a:extLst>
              <a:ext uri="{FF2B5EF4-FFF2-40B4-BE49-F238E27FC236}">
                <a16:creationId xmlns:a16="http://schemas.microsoft.com/office/drawing/2014/main" id="{23A22C21-6D82-4CBA-9C4E-88CE10D7296C}"/>
              </a:ext>
            </a:extLst>
          </p:cNvPr>
          <p:cNvSpPr>
            <a:spLocks noGrp="1"/>
          </p:cNvSpPr>
          <p:nvPr>
            <p:ph idx="1"/>
          </p:nvPr>
        </p:nvSpPr>
        <p:spPr>
          <a:xfrm>
            <a:off x="838200" y="390617"/>
            <a:ext cx="10515600" cy="5786346"/>
          </a:xfrm>
        </p:spPr>
        <p:txBody>
          <a:bodyPr/>
          <a:lstStyle/>
          <a:p>
            <a:pPr marL="0" indent="0">
              <a:buNone/>
            </a:pPr>
            <a:r>
              <a:rPr lang="en-US" b="1" i="0" dirty="0">
                <a:solidFill>
                  <a:srgbClr val="272930"/>
                </a:solidFill>
                <a:effectLst/>
                <a:latin typeface="Domine"/>
              </a:rPr>
              <a:t>(iii) Single Structural Shapes and Plates</a:t>
            </a:r>
          </a:p>
          <a:p>
            <a:r>
              <a:rPr lang="en-US" b="0" i="0" dirty="0">
                <a:solidFill>
                  <a:srgbClr val="272930"/>
                </a:solidFill>
                <a:effectLst/>
                <a:latin typeface="Domine"/>
              </a:rPr>
              <a:t>The single structural shapes, i.e. angle sections and tee-sections as shown in figures are used as tension members. The angle sections are considerably more rigid than the wire ropes, rods and bars. When the length of tension member is too ling, then the single angle section also becomes flexible.</a:t>
            </a:r>
          </a:p>
          <a:p>
            <a:r>
              <a:rPr lang="en-US" b="0" i="0" dirty="0">
                <a:solidFill>
                  <a:srgbClr val="272930"/>
                </a:solidFill>
                <a:effectLst/>
                <a:latin typeface="Domine"/>
              </a:rPr>
              <a:t>The single angle sections have the disadvantage of eccentricity in both planes in a riveted connection.</a:t>
            </a:r>
            <a:endParaRPr lang="en-US" dirty="0">
              <a:solidFill>
                <a:srgbClr val="272930"/>
              </a:solidFill>
              <a:latin typeface="Domine"/>
            </a:endParaRPr>
          </a:p>
          <a:p>
            <a:r>
              <a:rPr lang="en-US" b="0" i="0" dirty="0">
                <a:solidFill>
                  <a:srgbClr val="272930"/>
                </a:solidFill>
                <a:effectLst/>
                <a:latin typeface="Domine"/>
              </a:rPr>
              <a:t> Single channel sections have high rigidity in the direction of web and low rigidity in the direction of flange</a:t>
            </a:r>
            <a:endParaRPr lang="en-US" b="1" dirty="0">
              <a:solidFill>
                <a:srgbClr val="272930"/>
              </a:solidFill>
              <a:latin typeface="Domine"/>
            </a:endParaRPr>
          </a:p>
          <a:p>
            <a:pPr marL="0" indent="0">
              <a:buNone/>
            </a:pPr>
            <a:endParaRPr lang="en-US" b="1" i="0" dirty="0">
              <a:solidFill>
                <a:srgbClr val="272930"/>
              </a:solidFill>
              <a:effectLst/>
              <a:latin typeface="Domine"/>
            </a:endParaRPr>
          </a:p>
          <a:p>
            <a:endParaRPr lang="en-IN" dirty="0"/>
          </a:p>
        </p:txBody>
      </p:sp>
      <p:pic>
        <p:nvPicPr>
          <p:cNvPr id="4" name="Picture 3">
            <a:extLst>
              <a:ext uri="{FF2B5EF4-FFF2-40B4-BE49-F238E27FC236}">
                <a16:creationId xmlns:a16="http://schemas.microsoft.com/office/drawing/2014/main" id="{A156DC5C-1CAE-40D1-8C8B-3CB5981A2B92}"/>
              </a:ext>
            </a:extLst>
          </p:cNvPr>
          <p:cNvPicPr>
            <a:picLocks noChangeAspect="1"/>
          </p:cNvPicPr>
          <p:nvPr/>
        </p:nvPicPr>
        <p:blipFill>
          <a:blip r:embed="rId2"/>
          <a:stretch>
            <a:fillRect/>
          </a:stretch>
        </p:blipFill>
        <p:spPr>
          <a:xfrm>
            <a:off x="10875793" y="0"/>
            <a:ext cx="1310754" cy="1066892"/>
          </a:xfrm>
          <a:prstGeom prst="rect">
            <a:avLst/>
          </a:prstGeom>
        </p:spPr>
      </p:pic>
    </p:spTree>
    <p:extLst>
      <p:ext uri="{BB962C8B-B14F-4D97-AF65-F5344CB8AC3E}">
        <p14:creationId xmlns:p14="http://schemas.microsoft.com/office/powerpoint/2010/main" val="373613775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F5CBF4-35EE-43AB-8B8D-22A1E3798EF6}"/>
              </a:ext>
            </a:extLst>
          </p:cNvPr>
          <p:cNvSpPr>
            <a:spLocks noGrp="1"/>
          </p:cNvSpPr>
          <p:nvPr>
            <p:ph type="title"/>
          </p:nvPr>
        </p:nvSpPr>
        <p:spPr>
          <a:xfrm>
            <a:off x="838200" y="365125"/>
            <a:ext cx="10515600" cy="913259"/>
          </a:xfrm>
        </p:spPr>
        <p:txBody>
          <a:bodyPr>
            <a:normAutofit fontScale="90000"/>
          </a:bodyPr>
          <a:lstStyle/>
          <a:p>
            <a:r>
              <a:rPr lang="en-US" b="0" i="0" dirty="0">
                <a:solidFill>
                  <a:srgbClr val="272930"/>
                </a:solidFill>
                <a:effectLst/>
                <a:latin typeface="Domine"/>
              </a:rPr>
              <a:t>(iv)Built-up members</a:t>
            </a:r>
            <a:br>
              <a:rPr lang="en-US" b="0" i="0" dirty="0">
                <a:solidFill>
                  <a:srgbClr val="272930"/>
                </a:solidFill>
                <a:effectLst/>
                <a:latin typeface="Domine"/>
              </a:rPr>
            </a:br>
            <a:endParaRPr lang="en-IN" dirty="0"/>
          </a:p>
        </p:txBody>
      </p:sp>
      <p:sp>
        <p:nvSpPr>
          <p:cNvPr id="3" name="Content Placeholder 2">
            <a:extLst>
              <a:ext uri="{FF2B5EF4-FFF2-40B4-BE49-F238E27FC236}">
                <a16:creationId xmlns:a16="http://schemas.microsoft.com/office/drawing/2014/main" id="{9314DC62-3978-4632-ADAA-4E534608A335}"/>
              </a:ext>
            </a:extLst>
          </p:cNvPr>
          <p:cNvSpPr>
            <a:spLocks noGrp="1"/>
          </p:cNvSpPr>
          <p:nvPr>
            <p:ph idx="1"/>
          </p:nvPr>
        </p:nvSpPr>
        <p:spPr>
          <a:xfrm>
            <a:off x="838200" y="1198485"/>
            <a:ext cx="10515600" cy="4978478"/>
          </a:xfrm>
        </p:spPr>
        <p:txBody>
          <a:bodyPr/>
          <a:lstStyle/>
          <a:p>
            <a:r>
              <a:rPr lang="en-US" b="0" i="0" dirty="0">
                <a:solidFill>
                  <a:srgbClr val="272930"/>
                </a:solidFill>
                <a:effectLst/>
                <a:latin typeface="Domine"/>
              </a:rPr>
              <a:t>Two or more than two members are used to form built up members. When the single rolled steel section can not furnish the required area, then built-up sections are used.</a:t>
            </a:r>
          </a:p>
          <a:p>
            <a:r>
              <a:rPr lang="en-US" b="0" i="0" dirty="0">
                <a:solidFill>
                  <a:srgbClr val="272930"/>
                </a:solidFill>
                <a:effectLst/>
                <a:latin typeface="Domine"/>
              </a:rPr>
              <a:t>The double angle sections of unequal legs shown in the figure are extensively used as tension members in the roof trusses</a:t>
            </a:r>
            <a:r>
              <a:rPr lang="en-US" dirty="0">
                <a:solidFill>
                  <a:srgbClr val="272930"/>
                </a:solidFill>
                <a:latin typeface="Domine"/>
              </a:rPr>
              <a:t>.</a:t>
            </a:r>
          </a:p>
          <a:p>
            <a:r>
              <a:rPr lang="en-US" b="0" i="0" dirty="0">
                <a:solidFill>
                  <a:srgbClr val="272930"/>
                </a:solidFill>
                <a:effectLst/>
                <a:latin typeface="Domine"/>
              </a:rPr>
              <a:t>The angle sections are placed back to back on two sides of a gusset plate, then built-up section has eccentricity in one plane and is subjected to tension and bending simultaneously.</a:t>
            </a:r>
          </a:p>
          <a:p>
            <a:endParaRPr lang="en-IN" dirty="0"/>
          </a:p>
        </p:txBody>
      </p:sp>
      <p:pic>
        <p:nvPicPr>
          <p:cNvPr id="4" name="Picture 3">
            <a:extLst>
              <a:ext uri="{FF2B5EF4-FFF2-40B4-BE49-F238E27FC236}">
                <a16:creationId xmlns:a16="http://schemas.microsoft.com/office/drawing/2014/main" id="{950A9FF3-98C9-43B5-BF45-973E523187A8}"/>
              </a:ext>
            </a:extLst>
          </p:cNvPr>
          <p:cNvPicPr>
            <a:picLocks noChangeAspect="1"/>
          </p:cNvPicPr>
          <p:nvPr/>
        </p:nvPicPr>
        <p:blipFill>
          <a:blip r:embed="rId2"/>
          <a:stretch>
            <a:fillRect/>
          </a:stretch>
        </p:blipFill>
        <p:spPr>
          <a:xfrm>
            <a:off x="4090709" y="4940300"/>
            <a:ext cx="3495675" cy="1552575"/>
          </a:xfrm>
          <a:prstGeom prst="rect">
            <a:avLst/>
          </a:prstGeom>
        </p:spPr>
      </p:pic>
      <p:pic>
        <p:nvPicPr>
          <p:cNvPr id="5" name="Picture 4">
            <a:extLst>
              <a:ext uri="{FF2B5EF4-FFF2-40B4-BE49-F238E27FC236}">
                <a16:creationId xmlns:a16="http://schemas.microsoft.com/office/drawing/2014/main" id="{47122ADF-5D73-4D68-97EB-1C1649E7B036}"/>
              </a:ext>
            </a:extLst>
          </p:cNvPr>
          <p:cNvPicPr>
            <a:picLocks noChangeAspect="1"/>
          </p:cNvPicPr>
          <p:nvPr/>
        </p:nvPicPr>
        <p:blipFill>
          <a:blip r:embed="rId3"/>
          <a:stretch>
            <a:fillRect/>
          </a:stretch>
        </p:blipFill>
        <p:spPr>
          <a:xfrm>
            <a:off x="10875793" y="0"/>
            <a:ext cx="1310754" cy="1066892"/>
          </a:xfrm>
          <a:prstGeom prst="rect">
            <a:avLst/>
          </a:prstGeom>
        </p:spPr>
      </p:pic>
    </p:spTree>
    <p:extLst>
      <p:ext uri="{BB962C8B-B14F-4D97-AF65-F5344CB8AC3E}">
        <p14:creationId xmlns:p14="http://schemas.microsoft.com/office/powerpoint/2010/main" val="170632734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147BF7-B6F9-4E74-B065-C0A09410F330}"/>
              </a:ext>
            </a:extLst>
          </p:cNvPr>
          <p:cNvSpPr>
            <a:spLocks noGrp="1"/>
          </p:cNvSpPr>
          <p:nvPr>
            <p:ph type="title"/>
          </p:nvPr>
        </p:nvSpPr>
        <p:spPr/>
        <p:txBody>
          <a:bodyPr>
            <a:normAutofit/>
          </a:bodyPr>
          <a:lstStyle/>
          <a:p>
            <a:r>
              <a:rPr lang="en-IN" sz="3200" u="sng" dirty="0">
                <a:solidFill>
                  <a:srgbClr val="FF0000"/>
                </a:solidFill>
              </a:rPr>
              <a:t>Behaviour of Tension Members</a:t>
            </a:r>
          </a:p>
        </p:txBody>
      </p:sp>
      <p:sp>
        <p:nvSpPr>
          <p:cNvPr id="5" name="Content Placeholder 4">
            <a:extLst>
              <a:ext uri="{FF2B5EF4-FFF2-40B4-BE49-F238E27FC236}">
                <a16:creationId xmlns:a16="http://schemas.microsoft.com/office/drawing/2014/main" id="{AC4B3258-0C2C-4EE0-81D4-056E4B93198E}"/>
              </a:ext>
            </a:extLst>
          </p:cNvPr>
          <p:cNvSpPr>
            <a:spLocks noGrp="1"/>
          </p:cNvSpPr>
          <p:nvPr>
            <p:ph sz="half" idx="1"/>
          </p:nvPr>
        </p:nvSpPr>
        <p:spPr>
          <a:xfrm>
            <a:off x="4385569" y="1449587"/>
            <a:ext cx="7608163" cy="5043288"/>
          </a:xfrm>
        </p:spPr>
        <p:txBody>
          <a:bodyPr>
            <a:normAutofit/>
          </a:bodyPr>
          <a:lstStyle/>
          <a:p>
            <a:r>
              <a:rPr lang="en-US" sz="2000" b="0" i="0" dirty="0">
                <a:solidFill>
                  <a:srgbClr val="212529"/>
                </a:solidFill>
                <a:effectLst/>
                <a:latin typeface="Poppins"/>
              </a:rPr>
              <a:t>If tensile force is applied to a steel bar, it will have some elongation.</a:t>
            </a:r>
          </a:p>
          <a:p>
            <a:r>
              <a:rPr lang="en-US" sz="2000" b="0" i="0" dirty="0">
                <a:solidFill>
                  <a:srgbClr val="212529"/>
                </a:solidFill>
                <a:effectLst/>
                <a:latin typeface="Poppins"/>
              </a:rPr>
              <a:t>If the force is small enough, the ratio of the stress and strain will remain proportional. This can be seen in the graph as a straight line between zero and point A – also called the </a:t>
            </a:r>
            <a:r>
              <a:rPr lang="en-US" sz="2000" b="1" i="0" dirty="0">
                <a:solidFill>
                  <a:srgbClr val="212529"/>
                </a:solidFill>
                <a:effectLst/>
                <a:latin typeface="Poppins"/>
              </a:rPr>
              <a:t>limit of proportionality</a:t>
            </a:r>
            <a:r>
              <a:rPr lang="en-US" sz="2000" b="0" i="0" dirty="0">
                <a:solidFill>
                  <a:srgbClr val="212529"/>
                </a:solidFill>
                <a:effectLst/>
                <a:latin typeface="Poppins"/>
              </a:rPr>
              <a:t>.</a:t>
            </a:r>
            <a:endParaRPr lang="en-US" sz="2000" dirty="0">
              <a:solidFill>
                <a:srgbClr val="212529"/>
              </a:solidFill>
              <a:latin typeface="Poppins"/>
            </a:endParaRPr>
          </a:p>
          <a:p>
            <a:r>
              <a:rPr lang="en-US" sz="2000" b="0" i="0" dirty="0">
                <a:solidFill>
                  <a:srgbClr val="212529"/>
                </a:solidFill>
                <a:effectLst/>
                <a:latin typeface="Poppins"/>
              </a:rPr>
              <a:t> If the force is greater, the material will experience elastic deformation, but the ratio of stress and strain will not be proportional. This is between points A and B, known as the elastic limit.</a:t>
            </a:r>
          </a:p>
          <a:p>
            <a:r>
              <a:rPr lang="en-US" sz="2000" b="0" i="0" dirty="0">
                <a:solidFill>
                  <a:srgbClr val="212529"/>
                </a:solidFill>
                <a:effectLst/>
                <a:latin typeface="Poppins"/>
              </a:rPr>
              <a:t>Beyond the elastic limit, the mild steel will experience plastic deformation. This starts the yield point – or the rolling point – which is point B, or the upper yield point.</a:t>
            </a:r>
          </a:p>
          <a:p>
            <a:r>
              <a:rPr lang="en-US" sz="2000" b="0" i="0" dirty="0">
                <a:solidFill>
                  <a:srgbClr val="212529"/>
                </a:solidFill>
                <a:effectLst/>
                <a:latin typeface="Poppins"/>
              </a:rPr>
              <a:t>As seen in the graph, from this point on the correlation between the stress and strain is no longer on a straight trajectory. It curves from point C (lower yield point), to D (maximum ultimate stress), ending at E (fracture stress).</a:t>
            </a:r>
            <a:endParaRPr lang="en-IN" sz="2000" dirty="0"/>
          </a:p>
        </p:txBody>
      </p:sp>
      <p:pic>
        <p:nvPicPr>
          <p:cNvPr id="2050" name="Picture 2" descr="Stress-Strain Curve for Mild Steel with Stress-Strain Relationship -  Mechanical Engineering">
            <a:extLst>
              <a:ext uri="{FF2B5EF4-FFF2-40B4-BE49-F238E27FC236}">
                <a16:creationId xmlns:a16="http://schemas.microsoft.com/office/drawing/2014/main" id="{CEA19C74-7127-4B6A-B71D-DC66BDFE7756}"/>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0" y="1470518"/>
            <a:ext cx="4270159" cy="360040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BABC0E3D-A64C-4B3B-A18E-D423B9CDB710}"/>
              </a:ext>
            </a:extLst>
          </p:cNvPr>
          <p:cNvPicPr>
            <a:picLocks noChangeAspect="1"/>
          </p:cNvPicPr>
          <p:nvPr/>
        </p:nvPicPr>
        <p:blipFill>
          <a:blip r:embed="rId3"/>
          <a:stretch>
            <a:fillRect/>
          </a:stretch>
        </p:blipFill>
        <p:spPr>
          <a:xfrm>
            <a:off x="10875793" y="0"/>
            <a:ext cx="1310754" cy="1066892"/>
          </a:xfrm>
          <a:prstGeom prst="rect">
            <a:avLst/>
          </a:prstGeom>
        </p:spPr>
      </p:pic>
    </p:spTree>
    <p:extLst>
      <p:ext uri="{BB962C8B-B14F-4D97-AF65-F5344CB8AC3E}">
        <p14:creationId xmlns:p14="http://schemas.microsoft.com/office/powerpoint/2010/main" val="344723023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D3721C-57E2-4869-8682-131761781D31}"/>
              </a:ext>
            </a:extLst>
          </p:cNvPr>
          <p:cNvSpPr>
            <a:spLocks noGrp="1"/>
          </p:cNvSpPr>
          <p:nvPr>
            <p:ph type="title"/>
          </p:nvPr>
        </p:nvSpPr>
        <p:spPr/>
        <p:txBody>
          <a:bodyPr/>
          <a:lstStyle/>
          <a:p>
            <a:r>
              <a:rPr lang="en-US" dirty="0"/>
              <a:t>.</a:t>
            </a:r>
            <a:endParaRPr lang="en-IN" dirty="0"/>
          </a:p>
        </p:txBody>
      </p:sp>
      <p:pic>
        <p:nvPicPr>
          <p:cNvPr id="4" name="Content Placeholder 3">
            <a:extLst>
              <a:ext uri="{FF2B5EF4-FFF2-40B4-BE49-F238E27FC236}">
                <a16:creationId xmlns:a16="http://schemas.microsoft.com/office/drawing/2014/main" id="{354FC71D-8A92-40B6-AB9D-11F1FA12CEFC}"/>
              </a:ext>
            </a:extLst>
          </p:cNvPr>
          <p:cNvPicPr>
            <a:picLocks noGrp="1" noChangeAspect="1"/>
          </p:cNvPicPr>
          <p:nvPr>
            <p:ph idx="1"/>
          </p:nvPr>
        </p:nvPicPr>
        <p:blipFill>
          <a:blip r:embed="rId2"/>
          <a:stretch>
            <a:fillRect/>
          </a:stretch>
        </p:blipFill>
        <p:spPr>
          <a:xfrm>
            <a:off x="630314" y="674704"/>
            <a:ext cx="9215021" cy="5308846"/>
          </a:xfrm>
          <a:prstGeom prst="rect">
            <a:avLst/>
          </a:prstGeom>
        </p:spPr>
      </p:pic>
      <p:pic>
        <p:nvPicPr>
          <p:cNvPr id="5" name="Picture 4">
            <a:extLst>
              <a:ext uri="{FF2B5EF4-FFF2-40B4-BE49-F238E27FC236}">
                <a16:creationId xmlns:a16="http://schemas.microsoft.com/office/drawing/2014/main" id="{AC260889-7067-4766-9D7C-9CD404F61CF2}"/>
              </a:ext>
            </a:extLst>
          </p:cNvPr>
          <p:cNvPicPr>
            <a:picLocks noChangeAspect="1"/>
          </p:cNvPicPr>
          <p:nvPr/>
        </p:nvPicPr>
        <p:blipFill>
          <a:blip r:embed="rId3"/>
          <a:stretch>
            <a:fillRect/>
          </a:stretch>
        </p:blipFill>
        <p:spPr>
          <a:xfrm>
            <a:off x="10875793" y="0"/>
            <a:ext cx="1310754" cy="1066892"/>
          </a:xfrm>
          <a:prstGeom prst="rect">
            <a:avLst/>
          </a:prstGeom>
        </p:spPr>
      </p:pic>
    </p:spTree>
    <p:extLst>
      <p:ext uri="{BB962C8B-B14F-4D97-AF65-F5344CB8AC3E}">
        <p14:creationId xmlns:p14="http://schemas.microsoft.com/office/powerpoint/2010/main" val="420029040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87E04BD-571C-4983-A5E5-2A5BA08D6B94}"/>
              </a:ext>
            </a:extLst>
          </p:cNvPr>
          <p:cNvPicPr>
            <a:picLocks noChangeAspect="1"/>
          </p:cNvPicPr>
          <p:nvPr/>
        </p:nvPicPr>
        <p:blipFill>
          <a:blip r:embed="rId2"/>
          <a:stretch>
            <a:fillRect/>
          </a:stretch>
        </p:blipFill>
        <p:spPr>
          <a:xfrm>
            <a:off x="487091" y="381739"/>
            <a:ext cx="9394936" cy="3480047"/>
          </a:xfrm>
          <a:prstGeom prst="rect">
            <a:avLst/>
          </a:prstGeom>
        </p:spPr>
      </p:pic>
      <p:pic>
        <p:nvPicPr>
          <p:cNvPr id="3" name="Picture 2">
            <a:extLst>
              <a:ext uri="{FF2B5EF4-FFF2-40B4-BE49-F238E27FC236}">
                <a16:creationId xmlns:a16="http://schemas.microsoft.com/office/drawing/2014/main" id="{D6EC7DD4-D465-470B-BAFF-70D9919815B3}"/>
              </a:ext>
            </a:extLst>
          </p:cNvPr>
          <p:cNvPicPr>
            <a:picLocks noChangeAspect="1"/>
          </p:cNvPicPr>
          <p:nvPr/>
        </p:nvPicPr>
        <p:blipFill>
          <a:blip r:embed="rId3"/>
          <a:stretch>
            <a:fillRect/>
          </a:stretch>
        </p:blipFill>
        <p:spPr>
          <a:xfrm>
            <a:off x="878890" y="3429000"/>
            <a:ext cx="8611339" cy="3280802"/>
          </a:xfrm>
          <a:prstGeom prst="rect">
            <a:avLst/>
          </a:prstGeom>
        </p:spPr>
      </p:pic>
      <p:pic>
        <p:nvPicPr>
          <p:cNvPr id="4" name="Picture 3">
            <a:extLst>
              <a:ext uri="{FF2B5EF4-FFF2-40B4-BE49-F238E27FC236}">
                <a16:creationId xmlns:a16="http://schemas.microsoft.com/office/drawing/2014/main" id="{DF86712A-F323-478C-8781-AA4E2902178D}"/>
              </a:ext>
            </a:extLst>
          </p:cNvPr>
          <p:cNvPicPr>
            <a:picLocks noChangeAspect="1"/>
          </p:cNvPicPr>
          <p:nvPr/>
        </p:nvPicPr>
        <p:blipFill>
          <a:blip r:embed="rId4"/>
          <a:stretch>
            <a:fillRect/>
          </a:stretch>
        </p:blipFill>
        <p:spPr>
          <a:xfrm>
            <a:off x="10875793" y="0"/>
            <a:ext cx="1310754" cy="1066892"/>
          </a:xfrm>
          <a:prstGeom prst="rect">
            <a:avLst/>
          </a:prstGeom>
        </p:spPr>
      </p:pic>
    </p:spTree>
    <p:extLst>
      <p:ext uri="{BB962C8B-B14F-4D97-AF65-F5344CB8AC3E}">
        <p14:creationId xmlns:p14="http://schemas.microsoft.com/office/powerpoint/2010/main" val="35417901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D6B14B-A2AF-4A45-A481-265E6054A2C5}"/>
              </a:ext>
            </a:extLst>
          </p:cNvPr>
          <p:cNvSpPr>
            <a:spLocks noGrp="1"/>
          </p:cNvSpPr>
          <p:nvPr>
            <p:ph type="title"/>
          </p:nvPr>
        </p:nvSpPr>
        <p:spPr/>
        <p:txBody>
          <a:bodyPr/>
          <a:lstStyle/>
          <a:p>
            <a:r>
              <a:rPr lang="en-IN" u="sng" dirty="0">
                <a:solidFill>
                  <a:srgbClr val="FF0000"/>
                </a:solidFill>
              </a:rPr>
              <a:t>Structural Design</a:t>
            </a:r>
          </a:p>
        </p:txBody>
      </p:sp>
      <p:sp>
        <p:nvSpPr>
          <p:cNvPr id="3" name="Content Placeholder 2">
            <a:extLst>
              <a:ext uri="{FF2B5EF4-FFF2-40B4-BE49-F238E27FC236}">
                <a16:creationId xmlns:a16="http://schemas.microsoft.com/office/drawing/2014/main" id="{42B098F8-5B19-4AAA-808E-06240CA743CD}"/>
              </a:ext>
            </a:extLst>
          </p:cNvPr>
          <p:cNvSpPr>
            <a:spLocks noGrp="1"/>
          </p:cNvSpPr>
          <p:nvPr>
            <p:ph idx="1"/>
          </p:nvPr>
        </p:nvSpPr>
        <p:spPr/>
        <p:txBody>
          <a:bodyPr>
            <a:normAutofit/>
          </a:bodyPr>
          <a:lstStyle/>
          <a:p>
            <a:r>
              <a:rPr lang="en-US" u="sng" dirty="0">
                <a:solidFill>
                  <a:srgbClr val="FF0000"/>
                </a:solidFill>
              </a:rPr>
              <a:t>Definition</a:t>
            </a:r>
            <a:r>
              <a:rPr lang="en-US" dirty="0"/>
              <a:t>: Determination of overall proportions and dimensions of the supporting framework and the selection of individual members.</a:t>
            </a:r>
          </a:p>
          <a:p>
            <a:pPr marL="0" indent="0">
              <a:buNone/>
            </a:pPr>
            <a:r>
              <a:rPr lang="en-US" dirty="0"/>
              <a:t> •</a:t>
            </a:r>
            <a:r>
              <a:rPr lang="en-US" u="sng" dirty="0">
                <a:solidFill>
                  <a:srgbClr val="FF0000"/>
                </a:solidFill>
              </a:rPr>
              <a:t> </a:t>
            </a:r>
            <a:r>
              <a:rPr lang="en-US" u="sng" dirty="0" err="1">
                <a:solidFill>
                  <a:srgbClr val="FF0000"/>
                </a:solidFill>
              </a:rPr>
              <a:t>Responsibility</a:t>
            </a:r>
            <a:r>
              <a:rPr lang="en-US" dirty="0" err="1"/>
              <a:t>:The</a:t>
            </a:r>
            <a:r>
              <a:rPr lang="en-US" dirty="0"/>
              <a:t> structural engineer, within the constraints imposed by the architect (number of stories, floor plan,..) is responsible for structural design </a:t>
            </a:r>
          </a:p>
          <a:p>
            <a:pPr marL="0" indent="0">
              <a:buNone/>
            </a:pPr>
            <a:r>
              <a:rPr lang="en-US" dirty="0"/>
              <a:t>• Safety (the structure doesn’t fall down) </a:t>
            </a:r>
          </a:p>
          <a:p>
            <a:pPr marL="0" indent="0">
              <a:buNone/>
            </a:pPr>
            <a:r>
              <a:rPr lang="en-US" dirty="0"/>
              <a:t>• Serviceability (how well the structure performs in term of appearance and deflection) </a:t>
            </a:r>
          </a:p>
          <a:p>
            <a:pPr marL="0" indent="0">
              <a:buNone/>
            </a:pPr>
            <a:r>
              <a:rPr lang="en-US" dirty="0"/>
              <a:t>• Economy (an efficient use of materials and labor)</a:t>
            </a:r>
            <a:endParaRPr lang="en-IN" dirty="0"/>
          </a:p>
        </p:txBody>
      </p:sp>
      <p:pic>
        <p:nvPicPr>
          <p:cNvPr id="4" name="Picture 3">
            <a:extLst>
              <a:ext uri="{FF2B5EF4-FFF2-40B4-BE49-F238E27FC236}">
                <a16:creationId xmlns:a16="http://schemas.microsoft.com/office/drawing/2014/main" id="{FBA006AA-820B-425D-8853-265B8F87659D}"/>
              </a:ext>
            </a:extLst>
          </p:cNvPr>
          <p:cNvPicPr>
            <a:picLocks noChangeAspect="1"/>
          </p:cNvPicPr>
          <p:nvPr/>
        </p:nvPicPr>
        <p:blipFill>
          <a:blip r:embed="rId2"/>
          <a:stretch>
            <a:fillRect/>
          </a:stretch>
        </p:blipFill>
        <p:spPr>
          <a:xfrm>
            <a:off x="10140251" y="-63696"/>
            <a:ext cx="2060627" cy="1676545"/>
          </a:xfrm>
          <a:prstGeom prst="rect">
            <a:avLst/>
          </a:prstGeom>
        </p:spPr>
      </p:pic>
    </p:spTree>
    <p:extLst>
      <p:ext uri="{BB962C8B-B14F-4D97-AF65-F5344CB8AC3E}">
        <p14:creationId xmlns:p14="http://schemas.microsoft.com/office/powerpoint/2010/main" val="330041925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5CD6913-6974-4F60-B7C4-2EB204E88D22}"/>
              </a:ext>
            </a:extLst>
          </p:cNvPr>
          <p:cNvPicPr>
            <a:picLocks noChangeAspect="1"/>
          </p:cNvPicPr>
          <p:nvPr/>
        </p:nvPicPr>
        <p:blipFill>
          <a:blip r:embed="rId2"/>
          <a:stretch>
            <a:fillRect/>
          </a:stretch>
        </p:blipFill>
        <p:spPr>
          <a:xfrm>
            <a:off x="1351058" y="994562"/>
            <a:ext cx="9071326" cy="5104398"/>
          </a:xfrm>
          <a:prstGeom prst="rect">
            <a:avLst/>
          </a:prstGeom>
        </p:spPr>
      </p:pic>
      <p:pic>
        <p:nvPicPr>
          <p:cNvPr id="3" name="Picture 2">
            <a:extLst>
              <a:ext uri="{FF2B5EF4-FFF2-40B4-BE49-F238E27FC236}">
                <a16:creationId xmlns:a16="http://schemas.microsoft.com/office/drawing/2014/main" id="{E56F11F7-4CD6-477E-8D56-4FE2EDCFB69A}"/>
              </a:ext>
            </a:extLst>
          </p:cNvPr>
          <p:cNvPicPr>
            <a:picLocks noChangeAspect="1"/>
          </p:cNvPicPr>
          <p:nvPr/>
        </p:nvPicPr>
        <p:blipFill>
          <a:blip r:embed="rId3"/>
          <a:stretch>
            <a:fillRect/>
          </a:stretch>
        </p:blipFill>
        <p:spPr>
          <a:xfrm>
            <a:off x="10875793" y="0"/>
            <a:ext cx="1310754" cy="1066892"/>
          </a:xfrm>
          <a:prstGeom prst="rect">
            <a:avLst/>
          </a:prstGeom>
        </p:spPr>
      </p:pic>
    </p:spTree>
    <p:extLst>
      <p:ext uri="{BB962C8B-B14F-4D97-AF65-F5344CB8AC3E}">
        <p14:creationId xmlns:p14="http://schemas.microsoft.com/office/powerpoint/2010/main" val="348556126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8531415-6F39-491F-B849-C8C77DAF90F3}"/>
              </a:ext>
            </a:extLst>
          </p:cNvPr>
          <p:cNvPicPr>
            <a:picLocks noChangeAspect="1"/>
          </p:cNvPicPr>
          <p:nvPr/>
        </p:nvPicPr>
        <p:blipFill>
          <a:blip r:embed="rId2"/>
          <a:stretch>
            <a:fillRect/>
          </a:stretch>
        </p:blipFill>
        <p:spPr>
          <a:xfrm>
            <a:off x="759444" y="556288"/>
            <a:ext cx="9094770" cy="5453895"/>
          </a:xfrm>
          <a:prstGeom prst="rect">
            <a:avLst/>
          </a:prstGeom>
        </p:spPr>
      </p:pic>
      <p:pic>
        <p:nvPicPr>
          <p:cNvPr id="3" name="Picture 2">
            <a:extLst>
              <a:ext uri="{FF2B5EF4-FFF2-40B4-BE49-F238E27FC236}">
                <a16:creationId xmlns:a16="http://schemas.microsoft.com/office/drawing/2014/main" id="{5CC0FD7A-97CF-4812-8C88-E8BE96EAE7CC}"/>
              </a:ext>
            </a:extLst>
          </p:cNvPr>
          <p:cNvPicPr>
            <a:picLocks noChangeAspect="1"/>
          </p:cNvPicPr>
          <p:nvPr/>
        </p:nvPicPr>
        <p:blipFill>
          <a:blip r:embed="rId3"/>
          <a:stretch>
            <a:fillRect/>
          </a:stretch>
        </p:blipFill>
        <p:spPr>
          <a:xfrm>
            <a:off x="10875793" y="0"/>
            <a:ext cx="1310754" cy="1066892"/>
          </a:xfrm>
          <a:prstGeom prst="rect">
            <a:avLst/>
          </a:prstGeom>
        </p:spPr>
      </p:pic>
    </p:spTree>
    <p:extLst>
      <p:ext uri="{BB962C8B-B14F-4D97-AF65-F5344CB8AC3E}">
        <p14:creationId xmlns:p14="http://schemas.microsoft.com/office/powerpoint/2010/main" val="395738467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744B06C-F345-4140-861E-CC9EDA770E86}"/>
              </a:ext>
            </a:extLst>
          </p:cNvPr>
          <p:cNvPicPr>
            <a:picLocks noChangeAspect="1"/>
          </p:cNvPicPr>
          <p:nvPr/>
        </p:nvPicPr>
        <p:blipFill>
          <a:blip r:embed="rId2"/>
          <a:stretch>
            <a:fillRect/>
          </a:stretch>
        </p:blipFill>
        <p:spPr>
          <a:xfrm>
            <a:off x="754602" y="423418"/>
            <a:ext cx="10111666" cy="5808706"/>
          </a:xfrm>
          <a:prstGeom prst="rect">
            <a:avLst/>
          </a:prstGeom>
        </p:spPr>
      </p:pic>
      <p:pic>
        <p:nvPicPr>
          <p:cNvPr id="3" name="Picture 2">
            <a:extLst>
              <a:ext uri="{FF2B5EF4-FFF2-40B4-BE49-F238E27FC236}">
                <a16:creationId xmlns:a16="http://schemas.microsoft.com/office/drawing/2014/main" id="{B23A838F-D642-407C-AF21-DC091824B8E5}"/>
              </a:ext>
            </a:extLst>
          </p:cNvPr>
          <p:cNvPicPr>
            <a:picLocks noChangeAspect="1"/>
          </p:cNvPicPr>
          <p:nvPr/>
        </p:nvPicPr>
        <p:blipFill>
          <a:blip r:embed="rId3"/>
          <a:stretch>
            <a:fillRect/>
          </a:stretch>
        </p:blipFill>
        <p:spPr>
          <a:xfrm>
            <a:off x="10875793" y="0"/>
            <a:ext cx="1310754" cy="1066892"/>
          </a:xfrm>
          <a:prstGeom prst="rect">
            <a:avLst/>
          </a:prstGeom>
        </p:spPr>
      </p:pic>
    </p:spTree>
    <p:extLst>
      <p:ext uri="{BB962C8B-B14F-4D97-AF65-F5344CB8AC3E}">
        <p14:creationId xmlns:p14="http://schemas.microsoft.com/office/powerpoint/2010/main" val="268722597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DE708B-9602-4C9A-AA05-D1D671773EE9}"/>
              </a:ext>
            </a:extLst>
          </p:cNvPr>
          <p:cNvSpPr>
            <a:spLocks noGrp="1"/>
          </p:cNvSpPr>
          <p:nvPr>
            <p:ph type="title"/>
          </p:nvPr>
        </p:nvSpPr>
        <p:spPr>
          <a:xfrm>
            <a:off x="838200" y="365125"/>
            <a:ext cx="10515600" cy="859993"/>
          </a:xfrm>
        </p:spPr>
        <p:txBody>
          <a:bodyPr>
            <a:normAutofit fontScale="90000"/>
          </a:bodyPr>
          <a:lstStyle/>
          <a:p>
            <a:r>
              <a:rPr lang="en-US" u="sng" dirty="0">
                <a:solidFill>
                  <a:srgbClr val="FF0000"/>
                </a:solidFill>
              </a:rPr>
              <a:t>Types of failure</a:t>
            </a:r>
            <a:br>
              <a:rPr lang="en-US" dirty="0"/>
            </a:br>
            <a:endParaRPr lang="en-IN" dirty="0"/>
          </a:p>
        </p:txBody>
      </p:sp>
      <p:sp>
        <p:nvSpPr>
          <p:cNvPr id="3" name="Content Placeholder 2">
            <a:extLst>
              <a:ext uri="{FF2B5EF4-FFF2-40B4-BE49-F238E27FC236}">
                <a16:creationId xmlns:a16="http://schemas.microsoft.com/office/drawing/2014/main" id="{E78B828A-9B7D-4206-B68E-9F78F1B3C105}"/>
              </a:ext>
            </a:extLst>
          </p:cNvPr>
          <p:cNvSpPr>
            <a:spLocks noGrp="1"/>
          </p:cNvSpPr>
          <p:nvPr>
            <p:ph idx="1"/>
          </p:nvPr>
        </p:nvSpPr>
        <p:spPr>
          <a:xfrm>
            <a:off x="838200" y="1091953"/>
            <a:ext cx="10515600" cy="5085010"/>
          </a:xfrm>
        </p:spPr>
        <p:txBody>
          <a:bodyPr/>
          <a:lstStyle/>
          <a:p>
            <a:pPr algn="l">
              <a:buFont typeface="Arial" panose="020B0604020202020204" pitchFamily="34" charset="0"/>
              <a:buChar char="•"/>
            </a:pPr>
            <a:r>
              <a:rPr lang="en-US" b="0" i="0" dirty="0">
                <a:effectLst/>
                <a:latin typeface="MyriadPro"/>
              </a:rPr>
              <a:t>Failure due to Yielding of gross section</a:t>
            </a:r>
          </a:p>
          <a:p>
            <a:pPr algn="l">
              <a:buFont typeface="Arial" panose="020B0604020202020204" pitchFamily="34" charset="0"/>
              <a:buChar char="•"/>
            </a:pPr>
            <a:endParaRPr lang="en-US" b="0" i="0" dirty="0">
              <a:effectLst/>
              <a:latin typeface="MyriadPro"/>
            </a:endParaRPr>
          </a:p>
          <a:p>
            <a:pPr algn="l">
              <a:buFont typeface="Arial" panose="020B0604020202020204" pitchFamily="34" charset="0"/>
              <a:buChar char="•"/>
            </a:pPr>
            <a:r>
              <a:rPr lang="en-US" b="0" i="0" dirty="0">
                <a:effectLst/>
                <a:latin typeface="MyriadPro"/>
              </a:rPr>
              <a:t>Failure due to Rupture of critical section</a:t>
            </a:r>
          </a:p>
          <a:p>
            <a:pPr algn="l">
              <a:buFont typeface="Arial" panose="020B0604020202020204" pitchFamily="34" charset="0"/>
              <a:buChar char="•"/>
            </a:pPr>
            <a:endParaRPr lang="en-US" b="0" i="0" dirty="0">
              <a:effectLst/>
              <a:latin typeface="MyriadPro"/>
            </a:endParaRPr>
          </a:p>
          <a:p>
            <a:pPr algn="l">
              <a:buFont typeface="Arial" panose="020B0604020202020204" pitchFamily="34" charset="0"/>
              <a:buChar char="•"/>
            </a:pPr>
            <a:r>
              <a:rPr lang="en-US" b="0" i="0" dirty="0">
                <a:effectLst/>
                <a:latin typeface="MyriadPro"/>
              </a:rPr>
              <a:t>Failure due to block shear</a:t>
            </a:r>
          </a:p>
          <a:p>
            <a:endParaRPr lang="en-IN" dirty="0"/>
          </a:p>
        </p:txBody>
      </p:sp>
      <p:pic>
        <p:nvPicPr>
          <p:cNvPr id="4" name="Picture 3">
            <a:extLst>
              <a:ext uri="{FF2B5EF4-FFF2-40B4-BE49-F238E27FC236}">
                <a16:creationId xmlns:a16="http://schemas.microsoft.com/office/drawing/2014/main" id="{02111BD7-BEC7-48E7-9BC6-58E0A1613AFF}"/>
              </a:ext>
            </a:extLst>
          </p:cNvPr>
          <p:cNvPicPr>
            <a:picLocks noChangeAspect="1"/>
          </p:cNvPicPr>
          <p:nvPr/>
        </p:nvPicPr>
        <p:blipFill>
          <a:blip r:embed="rId2"/>
          <a:stretch>
            <a:fillRect/>
          </a:stretch>
        </p:blipFill>
        <p:spPr>
          <a:xfrm>
            <a:off x="10875793" y="0"/>
            <a:ext cx="1310754" cy="1066892"/>
          </a:xfrm>
          <a:prstGeom prst="rect">
            <a:avLst/>
          </a:prstGeom>
        </p:spPr>
      </p:pic>
    </p:spTree>
    <p:extLst>
      <p:ext uri="{BB962C8B-B14F-4D97-AF65-F5344CB8AC3E}">
        <p14:creationId xmlns:p14="http://schemas.microsoft.com/office/powerpoint/2010/main" val="373553402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 The tearing strength of the angle section connected through one leg&#10;is affected by shear lag also. The design strength T...">
            <a:extLst>
              <a:ext uri="{FF2B5EF4-FFF2-40B4-BE49-F238E27FC236}">
                <a16:creationId xmlns:a16="http://schemas.microsoft.com/office/drawing/2014/main" id="{D9D49EB6-5DFB-43D2-9D01-54A1D088E99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5925" y="328504"/>
            <a:ext cx="10369120" cy="607229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696995CA-1156-462F-BD82-BF5E813194CB}"/>
              </a:ext>
            </a:extLst>
          </p:cNvPr>
          <p:cNvPicPr>
            <a:picLocks noChangeAspect="1"/>
          </p:cNvPicPr>
          <p:nvPr/>
        </p:nvPicPr>
        <p:blipFill>
          <a:blip r:embed="rId3"/>
          <a:stretch>
            <a:fillRect/>
          </a:stretch>
        </p:blipFill>
        <p:spPr>
          <a:xfrm>
            <a:off x="10884671" y="0"/>
            <a:ext cx="1310754" cy="1066892"/>
          </a:xfrm>
          <a:prstGeom prst="rect">
            <a:avLst/>
          </a:prstGeom>
        </p:spPr>
      </p:pic>
    </p:spTree>
    <p:extLst>
      <p:ext uri="{BB962C8B-B14F-4D97-AF65-F5344CB8AC3E}">
        <p14:creationId xmlns:p14="http://schemas.microsoft.com/office/powerpoint/2010/main" val="408796298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62B8F8D-337D-4AFF-8D2B-85B15A43858D}"/>
              </a:ext>
            </a:extLst>
          </p:cNvPr>
          <p:cNvPicPr>
            <a:picLocks noChangeAspect="1"/>
          </p:cNvPicPr>
          <p:nvPr/>
        </p:nvPicPr>
        <p:blipFill>
          <a:blip r:embed="rId2"/>
          <a:stretch>
            <a:fillRect/>
          </a:stretch>
        </p:blipFill>
        <p:spPr>
          <a:xfrm>
            <a:off x="745724" y="418422"/>
            <a:ext cx="9401453" cy="5618394"/>
          </a:xfrm>
          <a:prstGeom prst="rect">
            <a:avLst/>
          </a:prstGeom>
        </p:spPr>
      </p:pic>
      <p:pic>
        <p:nvPicPr>
          <p:cNvPr id="3" name="Picture 2">
            <a:extLst>
              <a:ext uri="{FF2B5EF4-FFF2-40B4-BE49-F238E27FC236}">
                <a16:creationId xmlns:a16="http://schemas.microsoft.com/office/drawing/2014/main" id="{8642E614-164B-4687-878C-39B4CCCA149D}"/>
              </a:ext>
            </a:extLst>
          </p:cNvPr>
          <p:cNvPicPr>
            <a:picLocks noChangeAspect="1"/>
          </p:cNvPicPr>
          <p:nvPr/>
        </p:nvPicPr>
        <p:blipFill>
          <a:blip r:embed="rId3"/>
          <a:stretch>
            <a:fillRect/>
          </a:stretch>
        </p:blipFill>
        <p:spPr>
          <a:xfrm>
            <a:off x="10875793" y="0"/>
            <a:ext cx="1310754" cy="1066892"/>
          </a:xfrm>
          <a:prstGeom prst="rect">
            <a:avLst/>
          </a:prstGeom>
        </p:spPr>
      </p:pic>
    </p:spTree>
    <p:extLst>
      <p:ext uri="{BB962C8B-B14F-4D97-AF65-F5344CB8AC3E}">
        <p14:creationId xmlns:p14="http://schemas.microsoft.com/office/powerpoint/2010/main" val="205984431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B4F7341-52A1-4B88-AFCA-60A38DEE3073}"/>
              </a:ext>
            </a:extLst>
          </p:cNvPr>
          <p:cNvPicPr>
            <a:picLocks noChangeAspect="1"/>
          </p:cNvPicPr>
          <p:nvPr/>
        </p:nvPicPr>
        <p:blipFill>
          <a:blip r:embed="rId2"/>
          <a:stretch>
            <a:fillRect/>
          </a:stretch>
        </p:blipFill>
        <p:spPr>
          <a:xfrm>
            <a:off x="381738" y="475506"/>
            <a:ext cx="10271465" cy="5906988"/>
          </a:xfrm>
          <a:prstGeom prst="rect">
            <a:avLst/>
          </a:prstGeom>
        </p:spPr>
      </p:pic>
      <p:pic>
        <p:nvPicPr>
          <p:cNvPr id="3" name="Picture 2">
            <a:extLst>
              <a:ext uri="{FF2B5EF4-FFF2-40B4-BE49-F238E27FC236}">
                <a16:creationId xmlns:a16="http://schemas.microsoft.com/office/drawing/2014/main" id="{6F853069-0EAA-4485-AA88-4835ACDABC86}"/>
              </a:ext>
            </a:extLst>
          </p:cNvPr>
          <p:cNvPicPr>
            <a:picLocks noChangeAspect="1"/>
          </p:cNvPicPr>
          <p:nvPr/>
        </p:nvPicPr>
        <p:blipFill>
          <a:blip r:embed="rId3"/>
          <a:stretch>
            <a:fillRect/>
          </a:stretch>
        </p:blipFill>
        <p:spPr>
          <a:xfrm>
            <a:off x="10875793" y="0"/>
            <a:ext cx="1310754" cy="1066892"/>
          </a:xfrm>
          <a:prstGeom prst="rect">
            <a:avLst/>
          </a:prstGeom>
        </p:spPr>
      </p:pic>
    </p:spTree>
    <p:extLst>
      <p:ext uri="{BB962C8B-B14F-4D97-AF65-F5344CB8AC3E}">
        <p14:creationId xmlns:p14="http://schemas.microsoft.com/office/powerpoint/2010/main" val="295287231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A957C2D-A979-4917-B4D8-B68C64A05412}"/>
              </a:ext>
            </a:extLst>
          </p:cNvPr>
          <p:cNvPicPr>
            <a:picLocks noChangeAspect="1"/>
          </p:cNvPicPr>
          <p:nvPr/>
        </p:nvPicPr>
        <p:blipFill>
          <a:blip r:embed="rId2"/>
          <a:stretch>
            <a:fillRect/>
          </a:stretch>
        </p:blipFill>
        <p:spPr>
          <a:xfrm>
            <a:off x="1260629" y="951652"/>
            <a:ext cx="8922058" cy="5218329"/>
          </a:xfrm>
          <a:prstGeom prst="rect">
            <a:avLst/>
          </a:prstGeom>
        </p:spPr>
      </p:pic>
      <p:pic>
        <p:nvPicPr>
          <p:cNvPr id="3" name="Picture 2">
            <a:extLst>
              <a:ext uri="{FF2B5EF4-FFF2-40B4-BE49-F238E27FC236}">
                <a16:creationId xmlns:a16="http://schemas.microsoft.com/office/drawing/2014/main" id="{B14C145F-17D1-4D8C-BDD5-6757C1454CEB}"/>
              </a:ext>
            </a:extLst>
          </p:cNvPr>
          <p:cNvPicPr>
            <a:picLocks noChangeAspect="1"/>
          </p:cNvPicPr>
          <p:nvPr/>
        </p:nvPicPr>
        <p:blipFill>
          <a:blip r:embed="rId3"/>
          <a:stretch>
            <a:fillRect/>
          </a:stretch>
        </p:blipFill>
        <p:spPr>
          <a:xfrm>
            <a:off x="10884671" y="0"/>
            <a:ext cx="1310754" cy="1066892"/>
          </a:xfrm>
          <a:prstGeom prst="rect">
            <a:avLst/>
          </a:prstGeom>
        </p:spPr>
      </p:pic>
    </p:spTree>
    <p:extLst>
      <p:ext uri="{BB962C8B-B14F-4D97-AF65-F5344CB8AC3E}">
        <p14:creationId xmlns:p14="http://schemas.microsoft.com/office/powerpoint/2010/main" val="57885047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2E4CB38-BCFD-4958-8953-A5B8BB26EB3D}"/>
              </a:ext>
            </a:extLst>
          </p:cNvPr>
          <p:cNvPicPr>
            <a:picLocks noChangeAspect="1"/>
          </p:cNvPicPr>
          <p:nvPr/>
        </p:nvPicPr>
        <p:blipFill>
          <a:blip r:embed="rId2"/>
          <a:stretch>
            <a:fillRect/>
          </a:stretch>
        </p:blipFill>
        <p:spPr>
          <a:xfrm>
            <a:off x="772357" y="532661"/>
            <a:ext cx="9294921" cy="5450890"/>
          </a:xfrm>
          <a:prstGeom prst="rect">
            <a:avLst/>
          </a:prstGeom>
        </p:spPr>
      </p:pic>
      <p:pic>
        <p:nvPicPr>
          <p:cNvPr id="3" name="Picture 2">
            <a:extLst>
              <a:ext uri="{FF2B5EF4-FFF2-40B4-BE49-F238E27FC236}">
                <a16:creationId xmlns:a16="http://schemas.microsoft.com/office/drawing/2014/main" id="{1A0DE13D-DCD3-4E27-BF33-C7E17D0FC182}"/>
              </a:ext>
            </a:extLst>
          </p:cNvPr>
          <p:cNvPicPr>
            <a:picLocks noChangeAspect="1"/>
          </p:cNvPicPr>
          <p:nvPr/>
        </p:nvPicPr>
        <p:blipFill>
          <a:blip r:embed="rId3"/>
          <a:stretch>
            <a:fillRect/>
          </a:stretch>
        </p:blipFill>
        <p:spPr>
          <a:xfrm>
            <a:off x="10875793" y="0"/>
            <a:ext cx="1310754" cy="1066892"/>
          </a:xfrm>
          <a:prstGeom prst="rect">
            <a:avLst/>
          </a:prstGeom>
        </p:spPr>
      </p:pic>
    </p:spTree>
    <p:extLst>
      <p:ext uri="{BB962C8B-B14F-4D97-AF65-F5344CB8AC3E}">
        <p14:creationId xmlns:p14="http://schemas.microsoft.com/office/powerpoint/2010/main" val="163067626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353EC75-A93A-4698-BB05-050930C019AC}"/>
              </a:ext>
            </a:extLst>
          </p:cNvPr>
          <p:cNvPicPr>
            <a:picLocks noChangeAspect="1"/>
          </p:cNvPicPr>
          <p:nvPr/>
        </p:nvPicPr>
        <p:blipFill>
          <a:blip r:embed="rId2"/>
          <a:stretch>
            <a:fillRect/>
          </a:stretch>
        </p:blipFill>
        <p:spPr>
          <a:xfrm>
            <a:off x="577049" y="323508"/>
            <a:ext cx="9658904" cy="5953005"/>
          </a:xfrm>
          <a:prstGeom prst="rect">
            <a:avLst/>
          </a:prstGeom>
        </p:spPr>
      </p:pic>
      <p:pic>
        <p:nvPicPr>
          <p:cNvPr id="3" name="Picture 2">
            <a:extLst>
              <a:ext uri="{FF2B5EF4-FFF2-40B4-BE49-F238E27FC236}">
                <a16:creationId xmlns:a16="http://schemas.microsoft.com/office/drawing/2014/main" id="{FFB86147-DB0E-4805-8783-87A602C4C789}"/>
              </a:ext>
            </a:extLst>
          </p:cNvPr>
          <p:cNvPicPr>
            <a:picLocks noChangeAspect="1"/>
          </p:cNvPicPr>
          <p:nvPr/>
        </p:nvPicPr>
        <p:blipFill>
          <a:blip r:embed="rId3"/>
          <a:stretch>
            <a:fillRect/>
          </a:stretch>
        </p:blipFill>
        <p:spPr>
          <a:xfrm>
            <a:off x="10875793" y="0"/>
            <a:ext cx="1310754" cy="1066892"/>
          </a:xfrm>
          <a:prstGeom prst="rect">
            <a:avLst/>
          </a:prstGeom>
        </p:spPr>
      </p:pic>
    </p:spTree>
    <p:extLst>
      <p:ext uri="{BB962C8B-B14F-4D97-AF65-F5344CB8AC3E}">
        <p14:creationId xmlns:p14="http://schemas.microsoft.com/office/powerpoint/2010/main" val="1545041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5B4328-C6A3-4255-BBB0-E3B20A9B2C81}"/>
              </a:ext>
            </a:extLst>
          </p:cNvPr>
          <p:cNvSpPr>
            <a:spLocks noGrp="1"/>
          </p:cNvSpPr>
          <p:nvPr>
            <p:ph type="title"/>
          </p:nvPr>
        </p:nvSpPr>
        <p:spPr/>
        <p:txBody>
          <a:bodyPr>
            <a:normAutofit/>
          </a:bodyPr>
          <a:lstStyle/>
          <a:p>
            <a:r>
              <a:rPr lang="en-US" sz="3600" u="sng" dirty="0">
                <a:solidFill>
                  <a:srgbClr val="FF0000"/>
                </a:solidFill>
              </a:rPr>
              <a:t>Advantages of steel as a structural material:</a:t>
            </a:r>
            <a:endParaRPr lang="en-IN" sz="3600" u="sng" dirty="0">
              <a:solidFill>
                <a:srgbClr val="FF0000"/>
              </a:solidFill>
            </a:endParaRPr>
          </a:p>
        </p:txBody>
      </p:sp>
      <p:sp>
        <p:nvSpPr>
          <p:cNvPr id="3" name="Content Placeholder 2">
            <a:extLst>
              <a:ext uri="{FF2B5EF4-FFF2-40B4-BE49-F238E27FC236}">
                <a16:creationId xmlns:a16="http://schemas.microsoft.com/office/drawing/2014/main" id="{7A410460-3938-455E-9676-90B1338B9089}"/>
              </a:ext>
            </a:extLst>
          </p:cNvPr>
          <p:cNvSpPr>
            <a:spLocks noGrp="1"/>
          </p:cNvSpPr>
          <p:nvPr>
            <p:ph idx="1"/>
          </p:nvPr>
        </p:nvSpPr>
        <p:spPr/>
        <p:txBody>
          <a:bodyPr/>
          <a:lstStyle/>
          <a:p>
            <a:r>
              <a:rPr lang="en-US" dirty="0"/>
              <a:t>Elasticity: steel follows hooks law very accurately. </a:t>
            </a:r>
          </a:p>
          <a:p>
            <a:r>
              <a:rPr lang="en-US" dirty="0"/>
              <a:t>Ductility: A very desirable of property of steel, in which steel can withstand extensive deformation without failure under high tensile stresses, i:e., it gives warning before failure takes place. </a:t>
            </a:r>
          </a:p>
          <a:p>
            <a:r>
              <a:rPr lang="en-US" dirty="0"/>
              <a:t>Toughness: Steel has both strength and ductility. Additions to existing structures:</a:t>
            </a:r>
            <a:endParaRPr lang="en-IN" dirty="0"/>
          </a:p>
        </p:txBody>
      </p:sp>
      <p:pic>
        <p:nvPicPr>
          <p:cNvPr id="4" name="Picture 3">
            <a:extLst>
              <a:ext uri="{FF2B5EF4-FFF2-40B4-BE49-F238E27FC236}">
                <a16:creationId xmlns:a16="http://schemas.microsoft.com/office/drawing/2014/main" id="{170298D7-50B7-46BD-9C55-6B5F4CE9DA46}"/>
              </a:ext>
            </a:extLst>
          </p:cNvPr>
          <p:cNvPicPr>
            <a:picLocks noChangeAspect="1"/>
          </p:cNvPicPr>
          <p:nvPr/>
        </p:nvPicPr>
        <p:blipFill>
          <a:blip r:embed="rId2"/>
          <a:stretch>
            <a:fillRect/>
          </a:stretch>
        </p:blipFill>
        <p:spPr>
          <a:xfrm>
            <a:off x="10140251" y="14143"/>
            <a:ext cx="2060627" cy="1676545"/>
          </a:xfrm>
          <a:prstGeom prst="rect">
            <a:avLst/>
          </a:prstGeom>
        </p:spPr>
      </p:pic>
    </p:spTree>
    <p:extLst>
      <p:ext uri="{BB962C8B-B14F-4D97-AF65-F5344CB8AC3E}">
        <p14:creationId xmlns:p14="http://schemas.microsoft.com/office/powerpoint/2010/main" val="151210383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2435CA6-FF7A-4444-93CA-BF86D45BCC13}"/>
              </a:ext>
            </a:extLst>
          </p:cNvPr>
          <p:cNvPicPr>
            <a:picLocks noChangeAspect="1"/>
          </p:cNvPicPr>
          <p:nvPr/>
        </p:nvPicPr>
        <p:blipFill>
          <a:blip r:embed="rId2"/>
          <a:stretch>
            <a:fillRect/>
          </a:stretch>
        </p:blipFill>
        <p:spPr>
          <a:xfrm>
            <a:off x="399495" y="519871"/>
            <a:ext cx="10511161" cy="5321739"/>
          </a:xfrm>
          <a:prstGeom prst="rect">
            <a:avLst/>
          </a:prstGeom>
        </p:spPr>
      </p:pic>
      <p:pic>
        <p:nvPicPr>
          <p:cNvPr id="3" name="Picture 2">
            <a:extLst>
              <a:ext uri="{FF2B5EF4-FFF2-40B4-BE49-F238E27FC236}">
                <a16:creationId xmlns:a16="http://schemas.microsoft.com/office/drawing/2014/main" id="{035FDE6F-EE68-4507-B05B-AD44942F5FB9}"/>
              </a:ext>
            </a:extLst>
          </p:cNvPr>
          <p:cNvPicPr>
            <a:picLocks noChangeAspect="1"/>
          </p:cNvPicPr>
          <p:nvPr/>
        </p:nvPicPr>
        <p:blipFill>
          <a:blip r:embed="rId3"/>
          <a:stretch>
            <a:fillRect/>
          </a:stretch>
        </p:blipFill>
        <p:spPr>
          <a:xfrm>
            <a:off x="10875793" y="0"/>
            <a:ext cx="1310754" cy="1066892"/>
          </a:xfrm>
          <a:prstGeom prst="rect">
            <a:avLst/>
          </a:prstGeom>
        </p:spPr>
      </p:pic>
    </p:spTree>
    <p:extLst>
      <p:ext uri="{BB962C8B-B14F-4D97-AF65-F5344CB8AC3E}">
        <p14:creationId xmlns:p14="http://schemas.microsoft.com/office/powerpoint/2010/main" val="349262681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29C0541-5DB0-4661-BB31-00E0FC43E397}"/>
              </a:ext>
            </a:extLst>
          </p:cNvPr>
          <p:cNvPicPr>
            <a:picLocks noChangeAspect="1"/>
          </p:cNvPicPr>
          <p:nvPr/>
        </p:nvPicPr>
        <p:blipFill>
          <a:blip r:embed="rId2"/>
          <a:stretch>
            <a:fillRect/>
          </a:stretch>
        </p:blipFill>
        <p:spPr>
          <a:xfrm>
            <a:off x="727969" y="612616"/>
            <a:ext cx="8406506" cy="4730307"/>
          </a:xfrm>
          <a:prstGeom prst="rect">
            <a:avLst/>
          </a:prstGeom>
        </p:spPr>
      </p:pic>
      <p:pic>
        <p:nvPicPr>
          <p:cNvPr id="3" name="Picture 2">
            <a:extLst>
              <a:ext uri="{FF2B5EF4-FFF2-40B4-BE49-F238E27FC236}">
                <a16:creationId xmlns:a16="http://schemas.microsoft.com/office/drawing/2014/main" id="{7C178979-0203-4E0A-8ED3-3EC46ED0BB09}"/>
              </a:ext>
            </a:extLst>
          </p:cNvPr>
          <p:cNvPicPr>
            <a:picLocks noChangeAspect="1"/>
          </p:cNvPicPr>
          <p:nvPr/>
        </p:nvPicPr>
        <p:blipFill>
          <a:blip r:embed="rId3"/>
          <a:stretch>
            <a:fillRect/>
          </a:stretch>
        </p:blipFill>
        <p:spPr>
          <a:xfrm>
            <a:off x="10875793" y="0"/>
            <a:ext cx="1310754" cy="1066892"/>
          </a:xfrm>
          <a:prstGeom prst="rect">
            <a:avLst/>
          </a:prstGeom>
        </p:spPr>
      </p:pic>
    </p:spTree>
    <p:extLst>
      <p:ext uri="{BB962C8B-B14F-4D97-AF65-F5344CB8AC3E}">
        <p14:creationId xmlns:p14="http://schemas.microsoft.com/office/powerpoint/2010/main" val="144005760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E6F260-6EC1-4AB1-A594-D849CBCD3EA6}"/>
              </a:ext>
            </a:extLst>
          </p:cNvPr>
          <p:cNvSpPr>
            <a:spLocks noGrp="1"/>
          </p:cNvSpPr>
          <p:nvPr>
            <p:ph type="title"/>
          </p:nvPr>
        </p:nvSpPr>
        <p:spPr/>
        <p:txBody>
          <a:bodyPr/>
          <a:lstStyle/>
          <a:p>
            <a:r>
              <a:rPr lang="en-IN" u="sng" dirty="0">
                <a:solidFill>
                  <a:srgbClr val="FF0000"/>
                </a:solidFill>
              </a:rPr>
              <a:t>Slenderness Ratio</a:t>
            </a:r>
          </a:p>
        </p:txBody>
      </p:sp>
      <p:sp>
        <p:nvSpPr>
          <p:cNvPr id="3" name="Content Placeholder 2">
            <a:extLst>
              <a:ext uri="{FF2B5EF4-FFF2-40B4-BE49-F238E27FC236}">
                <a16:creationId xmlns:a16="http://schemas.microsoft.com/office/drawing/2014/main" id="{EB095AB9-2427-44E5-8A8D-B5E9C1297CD9}"/>
              </a:ext>
            </a:extLst>
          </p:cNvPr>
          <p:cNvSpPr>
            <a:spLocks noGrp="1"/>
          </p:cNvSpPr>
          <p:nvPr>
            <p:ph idx="1"/>
          </p:nvPr>
        </p:nvSpPr>
        <p:spPr/>
        <p:txBody>
          <a:bodyPr/>
          <a:lstStyle/>
          <a:p>
            <a:r>
              <a:rPr lang="en-US" sz="2400" dirty="0"/>
              <a:t>The tension members have to be checked for minimum stiffness by stipulating the limiting maximum slenderness ratio of the member. This is required to prevent undesirable lateral movement or excessive vibration. The slenderness </a:t>
            </a:r>
            <a:r>
              <a:rPr lang="en-US" sz="2400" dirty="0" err="1"/>
              <a:t>slenderness</a:t>
            </a:r>
            <a:r>
              <a:rPr lang="en-US" sz="2400" dirty="0"/>
              <a:t> limits specified </a:t>
            </a:r>
            <a:r>
              <a:rPr lang="en-US" sz="2400" dirty="0" err="1"/>
              <a:t>specified</a:t>
            </a:r>
            <a:r>
              <a:rPr lang="en-US" sz="2400" dirty="0"/>
              <a:t> in IS: 800-2007 for tension </a:t>
            </a:r>
            <a:r>
              <a:rPr lang="en-US" sz="2400" dirty="0" err="1"/>
              <a:t>tension</a:t>
            </a:r>
            <a:r>
              <a:rPr lang="en-US" sz="2400" dirty="0"/>
              <a:t> members </a:t>
            </a:r>
            <a:r>
              <a:rPr lang="en-US" sz="2400" dirty="0" err="1"/>
              <a:t>members</a:t>
            </a:r>
            <a:r>
              <a:rPr lang="en-US" sz="2400" dirty="0"/>
              <a:t> are given in Table.</a:t>
            </a:r>
          </a:p>
          <a:p>
            <a:endParaRPr lang="en-IN" dirty="0"/>
          </a:p>
        </p:txBody>
      </p:sp>
      <p:pic>
        <p:nvPicPr>
          <p:cNvPr id="4" name="Picture 3">
            <a:extLst>
              <a:ext uri="{FF2B5EF4-FFF2-40B4-BE49-F238E27FC236}">
                <a16:creationId xmlns:a16="http://schemas.microsoft.com/office/drawing/2014/main" id="{7D136E0A-9740-4B84-9B49-00CF4C2CEA26}"/>
              </a:ext>
            </a:extLst>
          </p:cNvPr>
          <p:cNvPicPr>
            <a:picLocks noChangeAspect="1"/>
          </p:cNvPicPr>
          <p:nvPr/>
        </p:nvPicPr>
        <p:blipFill>
          <a:blip r:embed="rId2"/>
          <a:stretch>
            <a:fillRect/>
          </a:stretch>
        </p:blipFill>
        <p:spPr>
          <a:xfrm>
            <a:off x="1518082" y="3962993"/>
            <a:ext cx="8726750" cy="2426901"/>
          </a:xfrm>
          <a:prstGeom prst="rect">
            <a:avLst/>
          </a:prstGeom>
        </p:spPr>
      </p:pic>
      <p:pic>
        <p:nvPicPr>
          <p:cNvPr id="5" name="Picture 4">
            <a:extLst>
              <a:ext uri="{FF2B5EF4-FFF2-40B4-BE49-F238E27FC236}">
                <a16:creationId xmlns:a16="http://schemas.microsoft.com/office/drawing/2014/main" id="{A9AA892A-1570-4DA1-885C-AB9CF8DDFD49}"/>
              </a:ext>
            </a:extLst>
          </p:cNvPr>
          <p:cNvPicPr>
            <a:picLocks noChangeAspect="1"/>
          </p:cNvPicPr>
          <p:nvPr/>
        </p:nvPicPr>
        <p:blipFill>
          <a:blip r:embed="rId3"/>
          <a:stretch>
            <a:fillRect/>
          </a:stretch>
        </p:blipFill>
        <p:spPr>
          <a:xfrm>
            <a:off x="10875793" y="0"/>
            <a:ext cx="1310754" cy="1066892"/>
          </a:xfrm>
          <a:prstGeom prst="rect">
            <a:avLst/>
          </a:prstGeom>
        </p:spPr>
      </p:pic>
    </p:spTree>
    <p:extLst>
      <p:ext uri="{BB962C8B-B14F-4D97-AF65-F5344CB8AC3E}">
        <p14:creationId xmlns:p14="http://schemas.microsoft.com/office/powerpoint/2010/main" val="421591628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E4A8A5-EFC9-494C-B275-5020E1947941}"/>
              </a:ext>
            </a:extLst>
          </p:cNvPr>
          <p:cNvSpPr>
            <a:spLocks noGrp="1"/>
          </p:cNvSpPr>
          <p:nvPr>
            <p:ph type="title"/>
          </p:nvPr>
        </p:nvSpPr>
        <p:spPr>
          <a:xfrm>
            <a:off x="838200" y="798989"/>
            <a:ext cx="10134600" cy="1026635"/>
          </a:xfrm>
        </p:spPr>
        <p:txBody>
          <a:bodyPr>
            <a:noAutofit/>
          </a:bodyPr>
          <a:lstStyle/>
          <a:p>
            <a:r>
              <a:rPr lang="en-US" sz="2800" dirty="0">
                <a:solidFill>
                  <a:srgbClr val="FF0000"/>
                </a:solidFill>
                <a:latin typeface="times new roman" panose="02020603050405020304" pitchFamily="18" charset="0"/>
              </a:rPr>
              <a:t>Q1-</a:t>
            </a:r>
            <a:r>
              <a:rPr lang="en-US" sz="2800" b="0" i="0" dirty="0">
                <a:solidFill>
                  <a:srgbClr val="FF0000"/>
                </a:solidFill>
                <a:effectLst/>
                <a:latin typeface="times new roman" panose="02020603050405020304" pitchFamily="18" charset="0"/>
              </a:rPr>
              <a:t>Determine the tensile strength of the 12 mm thick plate . Rivets used for the connection are 20 mm diameter. Allowable tensile stress is 150 N/mm</a:t>
            </a:r>
            <a:r>
              <a:rPr lang="en-US" sz="2800" b="0" i="0" baseline="30000" dirty="0">
                <a:solidFill>
                  <a:srgbClr val="FF0000"/>
                </a:solidFill>
                <a:effectLst/>
                <a:latin typeface="times new roman" panose="02020603050405020304" pitchFamily="18" charset="0"/>
              </a:rPr>
              <a:t>2</a:t>
            </a:r>
            <a:r>
              <a:rPr lang="en-US" sz="2800" b="0" i="0" dirty="0">
                <a:solidFill>
                  <a:srgbClr val="FF0000"/>
                </a:solidFill>
                <a:effectLst/>
                <a:latin typeface="times new roman" panose="02020603050405020304" pitchFamily="18" charset="0"/>
              </a:rPr>
              <a:t>.</a:t>
            </a:r>
            <a:endParaRPr lang="en-IN" sz="2800" dirty="0">
              <a:solidFill>
                <a:srgbClr val="FF0000"/>
              </a:solidFill>
            </a:endParaRPr>
          </a:p>
        </p:txBody>
      </p:sp>
      <p:sp>
        <p:nvSpPr>
          <p:cNvPr id="3" name="Content Placeholder 2">
            <a:extLst>
              <a:ext uri="{FF2B5EF4-FFF2-40B4-BE49-F238E27FC236}">
                <a16:creationId xmlns:a16="http://schemas.microsoft.com/office/drawing/2014/main" id="{C1B0AF44-8DA7-4508-B536-F982AA10649D}"/>
              </a:ext>
            </a:extLst>
          </p:cNvPr>
          <p:cNvSpPr>
            <a:spLocks noGrp="1"/>
          </p:cNvSpPr>
          <p:nvPr>
            <p:ph idx="1"/>
          </p:nvPr>
        </p:nvSpPr>
        <p:spPr>
          <a:xfrm>
            <a:off x="838200" y="2024109"/>
            <a:ext cx="10515600" cy="4152854"/>
          </a:xfrm>
        </p:spPr>
        <p:txBody>
          <a:bodyPr>
            <a:normAutofit/>
          </a:bodyPr>
          <a:lstStyle/>
          <a:p>
            <a:pPr marL="0" indent="0" algn="just">
              <a:buNone/>
            </a:pPr>
            <a:r>
              <a:rPr lang="en-US" b="1" i="0" dirty="0">
                <a:solidFill>
                  <a:srgbClr val="000000"/>
                </a:solidFill>
                <a:effectLst/>
                <a:latin typeface="times new roman" panose="02020603050405020304" pitchFamily="18" charset="0"/>
              </a:rPr>
              <a:t>Solution:</a:t>
            </a:r>
            <a:endParaRPr lang="en-US" b="0" i="0" dirty="0">
              <a:solidFill>
                <a:srgbClr val="000000"/>
              </a:solidFill>
              <a:effectLst/>
              <a:latin typeface="Arial" panose="020B0604020202020204" pitchFamily="34" charset="0"/>
            </a:endParaRPr>
          </a:p>
          <a:p>
            <a:pPr algn="just">
              <a:lnSpc>
                <a:spcPct val="150000"/>
              </a:lnSpc>
            </a:pPr>
            <a:r>
              <a:rPr lang="en-US" sz="2000" b="0" i="0" dirty="0">
                <a:solidFill>
                  <a:srgbClr val="000000"/>
                </a:solidFill>
                <a:effectLst/>
                <a:latin typeface="times new roman" panose="02020603050405020304" pitchFamily="18" charset="0"/>
              </a:rPr>
              <a:t>Diameter of the rivet hole       = 20 + 1.5 = 21.5 mm</a:t>
            </a:r>
            <a:endParaRPr lang="en-US" sz="2000" b="0" i="0" dirty="0">
              <a:solidFill>
                <a:srgbClr val="000000"/>
              </a:solidFill>
              <a:effectLst/>
              <a:latin typeface="Arial" panose="020B0604020202020204" pitchFamily="34" charset="0"/>
            </a:endParaRPr>
          </a:p>
          <a:p>
            <a:pPr marL="0" indent="0" algn="just">
              <a:lnSpc>
                <a:spcPct val="150000"/>
              </a:lnSpc>
              <a:buNone/>
            </a:pPr>
            <a:r>
              <a:rPr lang="en-US" sz="2000" b="0" i="0" dirty="0">
                <a:solidFill>
                  <a:srgbClr val="000000"/>
                </a:solidFill>
                <a:effectLst/>
                <a:latin typeface="times new roman" panose="02020603050405020304" pitchFamily="18" charset="0"/>
              </a:rPr>
              <a:t>The critical section to be considered is a section like ABCDE.</a:t>
            </a:r>
            <a:endParaRPr lang="en-US" sz="2000" b="0" i="0" dirty="0">
              <a:solidFill>
                <a:srgbClr val="000000"/>
              </a:solidFill>
              <a:effectLst/>
              <a:latin typeface="Arial" panose="020B0604020202020204" pitchFamily="34" charset="0"/>
            </a:endParaRPr>
          </a:p>
          <a:p>
            <a:pPr algn="just">
              <a:lnSpc>
                <a:spcPct val="150000"/>
              </a:lnSpc>
            </a:pPr>
            <a:r>
              <a:rPr lang="en-US" sz="2000" b="0" i="0" dirty="0">
                <a:solidFill>
                  <a:srgbClr val="000000"/>
                </a:solidFill>
                <a:effectLst/>
                <a:latin typeface="times new roman" panose="02020603050405020304" pitchFamily="18" charset="0"/>
              </a:rPr>
              <a:t>Effective width at critical section           = b – </a:t>
            </a:r>
            <a:r>
              <a:rPr lang="en-US" sz="2000" b="0" i="0" dirty="0" err="1">
                <a:solidFill>
                  <a:srgbClr val="000000"/>
                </a:solidFill>
                <a:effectLst/>
                <a:latin typeface="times new roman" panose="02020603050405020304" pitchFamily="18" charset="0"/>
              </a:rPr>
              <a:t>nd</a:t>
            </a:r>
            <a:r>
              <a:rPr lang="en-US" sz="2000" b="0" i="0" dirty="0">
                <a:solidFill>
                  <a:srgbClr val="000000"/>
                </a:solidFill>
                <a:effectLst/>
                <a:latin typeface="times new roman" panose="02020603050405020304" pitchFamily="18" charset="0"/>
              </a:rPr>
              <a:t> = 180 – (3 x 21.5) = 115.5 mm</a:t>
            </a:r>
            <a:endParaRPr lang="en-US" sz="2000" b="0" i="0" dirty="0">
              <a:solidFill>
                <a:srgbClr val="000000"/>
              </a:solidFill>
              <a:effectLst/>
              <a:latin typeface="Arial" panose="020B0604020202020204" pitchFamily="34" charset="0"/>
            </a:endParaRPr>
          </a:p>
          <a:p>
            <a:pPr algn="just">
              <a:lnSpc>
                <a:spcPct val="150000"/>
              </a:lnSpc>
            </a:pPr>
            <a:r>
              <a:rPr lang="en-US" sz="2000" b="0" i="0" dirty="0">
                <a:solidFill>
                  <a:srgbClr val="000000"/>
                </a:solidFill>
                <a:effectLst/>
                <a:latin typeface="times new roman" panose="02020603050405020304" pitchFamily="18" charset="0"/>
              </a:rPr>
              <a:t>Effective net area    = 115.5 x 12 mm</a:t>
            </a:r>
            <a:r>
              <a:rPr lang="en-US" sz="2000" b="0" i="0" baseline="30000" dirty="0">
                <a:solidFill>
                  <a:srgbClr val="000000"/>
                </a:solidFill>
                <a:effectLst/>
                <a:latin typeface="times new roman" panose="02020603050405020304" pitchFamily="18" charset="0"/>
              </a:rPr>
              <a:t>2</a:t>
            </a:r>
            <a:r>
              <a:rPr lang="en-US" sz="2000" b="0" i="0" dirty="0">
                <a:solidFill>
                  <a:srgbClr val="000000"/>
                </a:solidFill>
                <a:effectLst/>
                <a:latin typeface="times new roman" panose="02020603050405020304" pitchFamily="18" charset="0"/>
              </a:rPr>
              <a:t>     = 1386 mm</a:t>
            </a:r>
            <a:r>
              <a:rPr lang="en-US" sz="2000" b="0" i="0" baseline="30000" dirty="0">
                <a:solidFill>
                  <a:srgbClr val="000000"/>
                </a:solidFill>
                <a:effectLst/>
                <a:latin typeface="times new roman" panose="02020603050405020304" pitchFamily="18" charset="0"/>
              </a:rPr>
              <a:t>2</a:t>
            </a:r>
            <a:endParaRPr lang="en-US" sz="2000" b="0" i="0" dirty="0">
              <a:solidFill>
                <a:srgbClr val="000000"/>
              </a:solidFill>
              <a:effectLst/>
              <a:latin typeface="Arial" panose="020B0604020202020204" pitchFamily="34" charset="0"/>
            </a:endParaRPr>
          </a:p>
          <a:p>
            <a:pPr algn="just">
              <a:lnSpc>
                <a:spcPct val="150000"/>
              </a:lnSpc>
            </a:pPr>
            <a:r>
              <a:rPr lang="en-US" sz="2000" b="0" i="0" dirty="0">
                <a:solidFill>
                  <a:srgbClr val="000000"/>
                </a:solidFill>
                <a:effectLst/>
                <a:latin typeface="times new roman" panose="02020603050405020304" pitchFamily="18" charset="0"/>
              </a:rPr>
              <a:t>Strength of plate    = 1386 x 150    = 207900 N     = 207.9 </a:t>
            </a:r>
            <a:r>
              <a:rPr lang="en-US" sz="2000" b="0" i="0" dirty="0" err="1">
                <a:solidFill>
                  <a:srgbClr val="000000"/>
                </a:solidFill>
                <a:effectLst/>
                <a:latin typeface="times new roman" panose="02020603050405020304" pitchFamily="18" charset="0"/>
              </a:rPr>
              <a:t>kN.</a:t>
            </a:r>
            <a:endParaRPr lang="en-US" sz="2000" b="0" i="0" dirty="0">
              <a:solidFill>
                <a:srgbClr val="000000"/>
              </a:solidFill>
              <a:effectLst/>
              <a:latin typeface="Arial" panose="020B0604020202020204" pitchFamily="34" charset="0"/>
            </a:endParaRPr>
          </a:p>
          <a:p>
            <a:endParaRPr lang="en-IN" sz="2000" dirty="0"/>
          </a:p>
        </p:txBody>
      </p:sp>
      <p:pic>
        <p:nvPicPr>
          <p:cNvPr id="4" name="Picture 3">
            <a:extLst>
              <a:ext uri="{FF2B5EF4-FFF2-40B4-BE49-F238E27FC236}">
                <a16:creationId xmlns:a16="http://schemas.microsoft.com/office/drawing/2014/main" id="{3289E62A-20B2-4D27-AE13-024ED48D4E68}"/>
              </a:ext>
            </a:extLst>
          </p:cNvPr>
          <p:cNvPicPr>
            <a:picLocks noChangeAspect="1"/>
          </p:cNvPicPr>
          <p:nvPr/>
        </p:nvPicPr>
        <p:blipFill>
          <a:blip r:embed="rId2"/>
          <a:stretch>
            <a:fillRect/>
          </a:stretch>
        </p:blipFill>
        <p:spPr>
          <a:xfrm>
            <a:off x="10881246" y="0"/>
            <a:ext cx="1310754" cy="1066892"/>
          </a:xfrm>
          <a:prstGeom prst="rect">
            <a:avLst/>
          </a:prstGeom>
        </p:spPr>
      </p:pic>
    </p:spTree>
    <p:extLst>
      <p:ext uri="{BB962C8B-B14F-4D97-AF65-F5344CB8AC3E}">
        <p14:creationId xmlns:p14="http://schemas.microsoft.com/office/powerpoint/2010/main" val="155826138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08A90A-3313-4F91-876F-091724FB2867}"/>
              </a:ext>
            </a:extLst>
          </p:cNvPr>
          <p:cNvSpPr>
            <a:spLocks noGrp="1"/>
          </p:cNvSpPr>
          <p:nvPr>
            <p:ph type="title"/>
          </p:nvPr>
        </p:nvSpPr>
        <p:spPr>
          <a:xfrm>
            <a:off x="838200" y="623796"/>
            <a:ext cx="9841637" cy="1066892"/>
          </a:xfrm>
        </p:spPr>
        <p:txBody>
          <a:bodyPr>
            <a:normAutofit/>
          </a:bodyPr>
          <a:lstStyle/>
          <a:p>
            <a:r>
              <a:rPr lang="en-US" sz="2400" dirty="0">
                <a:solidFill>
                  <a:srgbClr val="FF0000"/>
                </a:solidFill>
              </a:rPr>
              <a:t>Q2-</a:t>
            </a:r>
            <a:r>
              <a:rPr lang="en-US" sz="2400" b="0" i="0" dirty="0">
                <a:solidFill>
                  <a:srgbClr val="FF0000"/>
                </a:solidFill>
                <a:effectLst/>
                <a:latin typeface="times new roman" panose="02020603050405020304" pitchFamily="18" charset="0"/>
              </a:rPr>
              <a:t>Find the strength of the 12 mm thick plate shown in Fig. 9.2. All the holes are 21.5 mm as gross diameter. Take f</a:t>
            </a:r>
            <a:r>
              <a:rPr lang="en-US" sz="2400" b="0" i="0" baseline="-25000" dirty="0">
                <a:solidFill>
                  <a:srgbClr val="FF0000"/>
                </a:solidFill>
                <a:effectLst/>
                <a:latin typeface="times new roman" panose="02020603050405020304" pitchFamily="18" charset="0"/>
              </a:rPr>
              <a:t>t</a:t>
            </a:r>
            <a:r>
              <a:rPr lang="en-US" sz="2400" b="0" i="0" dirty="0">
                <a:solidFill>
                  <a:srgbClr val="FF0000"/>
                </a:solidFill>
                <a:effectLst/>
                <a:latin typeface="times new roman" panose="02020603050405020304" pitchFamily="18" charset="0"/>
              </a:rPr>
              <a:t>=150 N/mm</a:t>
            </a:r>
            <a:r>
              <a:rPr lang="en-US" sz="2400" b="0" i="0" baseline="30000" dirty="0">
                <a:solidFill>
                  <a:srgbClr val="FF0000"/>
                </a:solidFill>
                <a:effectLst/>
                <a:latin typeface="times new roman" panose="02020603050405020304" pitchFamily="18" charset="0"/>
              </a:rPr>
              <a:t>2</a:t>
            </a:r>
            <a:r>
              <a:rPr lang="en-US" sz="2400" b="0" i="0" dirty="0">
                <a:solidFill>
                  <a:srgbClr val="FF0000"/>
                </a:solidFill>
                <a:effectLst/>
                <a:latin typeface="times new roman" panose="02020603050405020304" pitchFamily="18" charset="0"/>
              </a:rPr>
              <a:t>.</a:t>
            </a:r>
            <a:endParaRPr lang="en-IN" sz="2400" dirty="0">
              <a:solidFill>
                <a:srgbClr val="FF0000"/>
              </a:solidFill>
            </a:endParaRPr>
          </a:p>
        </p:txBody>
      </p:sp>
      <p:pic>
        <p:nvPicPr>
          <p:cNvPr id="4" name="Content Placeholder 3">
            <a:extLst>
              <a:ext uri="{FF2B5EF4-FFF2-40B4-BE49-F238E27FC236}">
                <a16:creationId xmlns:a16="http://schemas.microsoft.com/office/drawing/2014/main" id="{6D57D77B-068C-4273-8326-4F27E1F10848}"/>
              </a:ext>
            </a:extLst>
          </p:cNvPr>
          <p:cNvPicPr>
            <a:picLocks noGrp="1" noChangeAspect="1"/>
          </p:cNvPicPr>
          <p:nvPr>
            <p:ph idx="1"/>
          </p:nvPr>
        </p:nvPicPr>
        <p:blipFill>
          <a:blip r:embed="rId2"/>
          <a:stretch>
            <a:fillRect/>
          </a:stretch>
        </p:blipFill>
        <p:spPr>
          <a:xfrm>
            <a:off x="2352718" y="2041864"/>
            <a:ext cx="6746894" cy="4039340"/>
          </a:xfrm>
          <a:prstGeom prst="rect">
            <a:avLst/>
          </a:prstGeom>
        </p:spPr>
      </p:pic>
      <p:pic>
        <p:nvPicPr>
          <p:cNvPr id="3" name="Picture 2">
            <a:extLst>
              <a:ext uri="{FF2B5EF4-FFF2-40B4-BE49-F238E27FC236}">
                <a16:creationId xmlns:a16="http://schemas.microsoft.com/office/drawing/2014/main" id="{446975EB-2D5D-4F37-8FE1-15B9A9D5583E}"/>
              </a:ext>
            </a:extLst>
          </p:cNvPr>
          <p:cNvPicPr>
            <a:picLocks noChangeAspect="1"/>
          </p:cNvPicPr>
          <p:nvPr/>
        </p:nvPicPr>
        <p:blipFill>
          <a:blip r:embed="rId3"/>
          <a:stretch>
            <a:fillRect/>
          </a:stretch>
        </p:blipFill>
        <p:spPr>
          <a:xfrm>
            <a:off x="10881246" y="0"/>
            <a:ext cx="1310754" cy="1066892"/>
          </a:xfrm>
          <a:prstGeom prst="rect">
            <a:avLst/>
          </a:prstGeom>
        </p:spPr>
      </p:pic>
    </p:spTree>
    <p:extLst>
      <p:ext uri="{BB962C8B-B14F-4D97-AF65-F5344CB8AC3E}">
        <p14:creationId xmlns:p14="http://schemas.microsoft.com/office/powerpoint/2010/main" val="370744025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D81D0F-6382-4AD3-AB50-1FEB99605E9B}"/>
              </a:ext>
            </a:extLst>
          </p:cNvPr>
          <p:cNvSpPr>
            <a:spLocks noGrp="1"/>
          </p:cNvSpPr>
          <p:nvPr>
            <p:ph type="title"/>
          </p:nvPr>
        </p:nvSpPr>
        <p:spPr>
          <a:xfrm>
            <a:off x="838200" y="365126"/>
            <a:ext cx="10515600" cy="620296"/>
          </a:xfrm>
        </p:spPr>
        <p:txBody>
          <a:bodyPr>
            <a:normAutofit fontScale="90000"/>
          </a:bodyPr>
          <a:lstStyle/>
          <a:p>
            <a:r>
              <a:rPr lang="en-US" dirty="0">
                <a:solidFill>
                  <a:srgbClr val="FF0000"/>
                </a:solidFill>
              </a:rPr>
              <a:t>Solution:</a:t>
            </a:r>
            <a:endParaRPr lang="en-IN" dirty="0">
              <a:solidFill>
                <a:srgbClr val="FF0000"/>
              </a:solidFill>
            </a:endParaRPr>
          </a:p>
        </p:txBody>
      </p:sp>
      <p:sp>
        <p:nvSpPr>
          <p:cNvPr id="3" name="Content Placeholder 2">
            <a:extLst>
              <a:ext uri="{FF2B5EF4-FFF2-40B4-BE49-F238E27FC236}">
                <a16:creationId xmlns:a16="http://schemas.microsoft.com/office/drawing/2014/main" id="{537F2095-063E-47D8-901B-BBC797F94685}"/>
              </a:ext>
            </a:extLst>
          </p:cNvPr>
          <p:cNvSpPr>
            <a:spLocks noGrp="1"/>
          </p:cNvSpPr>
          <p:nvPr>
            <p:ph idx="1"/>
          </p:nvPr>
        </p:nvSpPr>
        <p:spPr>
          <a:xfrm>
            <a:off x="838200" y="1083077"/>
            <a:ext cx="10515600" cy="5120520"/>
          </a:xfrm>
        </p:spPr>
        <p:txBody>
          <a:bodyPr>
            <a:normAutofit/>
          </a:bodyPr>
          <a:lstStyle/>
          <a:p>
            <a:pPr algn="just"/>
            <a:r>
              <a:rPr lang="en-US" sz="1800" b="0" i="0" dirty="0">
                <a:solidFill>
                  <a:srgbClr val="000000"/>
                </a:solidFill>
                <a:effectLst/>
                <a:latin typeface="times new roman" panose="02020603050405020304" pitchFamily="18" charset="0"/>
              </a:rPr>
              <a:t>Gross diameter of rivet hole   = 21.5 mm</a:t>
            </a:r>
            <a:endParaRPr lang="en-US" sz="1800" b="0" i="0" dirty="0">
              <a:solidFill>
                <a:srgbClr val="000000"/>
              </a:solidFill>
              <a:effectLst/>
              <a:latin typeface="Arial" panose="020B0604020202020204" pitchFamily="34" charset="0"/>
            </a:endParaRPr>
          </a:p>
          <a:p>
            <a:pPr algn="just"/>
            <a:r>
              <a:rPr lang="en-US" sz="1800" b="0" i="0" dirty="0">
                <a:solidFill>
                  <a:srgbClr val="000000"/>
                </a:solidFill>
                <a:effectLst/>
                <a:latin typeface="times new roman" panose="02020603050405020304" pitchFamily="18" charset="0"/>
              </a:rPr>
              <a:t>The effective net width will be computed along the various chain lines</a:t>
            </a:r>
            <a:endParaRPr lang="en-US" sz="1800" b="0" i="0" dirty="0">
              <a:solidFill>
                <a:srgbClr val="000000"/>
              </a:solidFill>
              <a:effectLst/>
              <a:latin typeface="Arial" panose="020B0604020202020204" pitchFamily="34" charset="0"/>
            </a:endParaRPr>
          </a:p>
          <a:p>
            <a:pPr algn="just"/>
            <a:r>
              <a:rPr lang="en-US" sz="1800" b="0" i="0" dirty="0">
                <a:solidFill>
                  <a:srgbClr val="000000"/>
                </a:solidFill>
                <a:effectLst/>
                <a:latin typeface="times new roman" panose="02020603050405020304" pitchFamily="18" charset="0"/>
              </a:rPr>
              <a:t>Staggered pitch        p = 40 mm</a:t>
            </a:r>
            <a:endParaRPr lang="en-US" sz="1800" b="0" i="0" dirty="0">
              <a:solidFill>
                <a:srgbClr val="000000"/>
              </a:solidFill>
              <a:effectLst/>
              <a:latin typeface="Arial" panose="020B0604020202020204" pitchFamily="34" charset="0"/>
            </a:endParaRPr>
          </a:p>
          <a:p>
            <a:pPr algn="just"/>
            <a:r>
              <a:rPr lang="en-US" sz="1800" b="0" i="0" dirty="0">
                <a:solidFill>
                  <a:srgbClr val="000000"/>
                </a:solidFill>
                <a:effectLst/>
                <a:latin typeface="times new roman" panose="02020603050405020304" pitchFamily="18" charset="0"/>
              </a:rPr>
              <a:t>Gauge distance        g = 50 mm</a:t>
            </a:r>
            <a:endParaRPr lang="en-US" sz="1800" b="0" i="0" dirty="0">
              <a:solidFill>
                <a:srgbClr val="000000"/>
              </a:solidFill>
              <a:effectLst/>
              <a:latin typeface="Arial" panose="020B0604020202020204" pitchFamily="34" charset="0"/>
            </a:endParaRPr>
          </a:p>
          <a:p>
            <a:pPr algn="just"/>
            <a:r>
              <a:rPr lang="en-US" sz="1800" b="0" i="0" dirty="0">
                <a:solidFill>
                  <a:srgbClr val="000000"/>
                </a:solidFill>
                <a:effectLst/>
                <a:latin typeface="times new roman" panose="02020603050405020304" pitchFamily="18" charset="0"/>
              </a:rPr>
              <a:t>Net width corresponding to the chain ABCD            = 210 – (2 x 21.5)       = 167 mm</a:t>
            </a:r>
            <a:endParaRPr lang="en-US" sz="1800" b="0" i="0" dirty="0">
              <a:solidFill>
                <a:srgbClr val="000000"/>
              </a:solidFill>
              <a:effectLst/>
              <a:latin typeface="Arial" panose="020B0604020202020204" pitchFamily="34" charset="0"/>
            </a:endParaRPr>
          </a:p>
          <a:p>
            <a:pPr algn="just"/>
            <a:r>
              <a:rPr lang="en-US" sz="1800" b="0" i="0" dirty="0">
                <a:solidFill>
                  <a:srgbClr val="000000"/>
                </a:solidFill>
                <a:effectLst/>
                <a:latin typeface="times new roman" panose="02020603050405020304" pitchFamily="18" charset="0"/>
              </a:rPr>
              <a:t>Net width corresponding to the chain ABECFG</a:t>
            </a:r>
            <a:endParaRPr lang="en-US" sz="1800" b="0" i="0" dirty="0">
              <a:solidFill>
                <a:srgbClr val="000000"/>
              </a:solidFill>
              <a:effectLst/>
              <a:latin typeface="Arial" panose="020B0604020202020204" pitchFamily="34" charset="0"/>
            </a:endParaRPr>
          </a:p>
          <a:p>
            <a:endParaRPr lang="en-IN" sz="1800" dirty="0"/>
          </a:p>
        </p:txBody>
      </p:sp>
      <p:pic>
        <p:nvPicPr>
          <p:cNvPr id="4" name="Picture 3">
            <a:extLst>
              <a:ext uri="{FF2B5EF4-FFF2-40B4-BE49-F238E27FC236}">
                <a16:creationId xmlns:a16="http://schemas.microsoft.com/office/drawing/2014/main" id="{633F1C98-863E-44A2-BAD2-6C6B340A715D}"/>
              </a:ext>
            </a:extLst>
          </p:cNvPr>
          <p:cNvPicPr>
            <a:picLocks noChangeAspect="1"/>
          </p:cNvPicPr>
          <p:nvPr/>
        </p:nvPicPr>
        <p:blipFill>
          <a:blip r:embed="rId2"/>
          <a:stretch>
            <a:fillRect/>
          </a:stretch>
        </p:blipFill>
        <p:spPr>
          <a:xfrm>
            <a:off x="1748530" y="3429000"/>
            <a:ext cx="7493124" cy="3202619"/>
          </a:xfrm>
          <a:prstGeom prst="rect">
            <a:avLst/>
          </a:prstGeom>
        </p:spPr>
      </p:pic>
      <p:pic>
        <p:nvPicPr>
          <p:cNvPr id="5" name="Picture 4">
            <a:extLst>
              <a:ext uri="{FF2B5EF4-FFF2-40B4-BE49-F238E27FC236}">
                <a16:creationId xmlns:a16="http://schemas.microsoft.com/office/drawing/2014/main" id="{C0E45275-9C6C-43EE-A16A-3F3630E57B97}"/>
              </a:ext>
            </a:extLst>
          </p:cNvPr>
          <p:cNvPicPr>
            <a:picLocks noChangeAspect="1"/>
          </p:cNvPicPr>
          <p:nvPr/>
        </p:nvPicPr>
        <p:blipFill>
          <a:blip r:embed="rId3"/>
          <a:stretch>
            <a:fillRect/>
          </a:stretch>
        </p:blipFill>
        <p:spPr>
          <a:xfrm>
            <a:off x="10881246" y="0"/>
            <a:ext cx="1310754" cy="1066892"/>
          </a:xfrm>
          <a:prstGeom prst="rect">
            <a:avLst/>
          </a:prstGeom>
        </p:spPr>
      </p:pic>
    </p:spTree>
    <p:extLst>
      <p:ext uri="{BB962C8B-B14F-4D97-AF65-F5344CB8AC3E}">
        <p14:creationId xmlns:p14="http://schemas.microsoft.com/office/powerpoint/2010/main" val="112930735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E6121C-BA4C-49E5-AE7C-1D8D4E91DCEF}"/>
              </a:ext>
            </a:extLst>
          </p:cNvPr>
          <p:cNvSpPr>
            <a:spLocks noGrp="1"/>
          </p:cNvSpPr>
          <p:nvPr>
            <p:ph type="title"/>
          </p:nvPr>
        </p:nvSpPr>
        <p:spPr>
          <a:xfrm>
            <a:off x="838200" y="365125"/>
            <a:ext cx="9957047" cy="1325563"/>
          </a:xfrm>
        </p:spPr>
        <p:txBody>
          <a:bodyPr>
            <a:normAutofit/>
          </a:bodyPr>
          <a:lstStyle/>
          <a:p>
            <a:r>
              <a:rPr lang="en-US" sz="2400" b="0" i="0" dirty="0">
                <a:solidFill>
                  <a:srgbClr val="FF0000"/>
                </a:solidFill>
                <a:effectLst/>
                <a:latin typeface="times new roman" panose="02020603050405020304" pitchFamily="18" charset="0"/>
              </a:rPr>
              <a:t>Q3-Design a single angle tension member to sustain a tension of 1,30,000 N. Use 18 mm diameter rivets.</a:t>
            </a:r>
            <a:endParaRPr lang="en-IN" sz="2400" dirty="0">
              <a:solidFill>
                <a:srgbClr val="FF0000"/>
              </a:solidFill>
            </a:endParaRPr>
          </a:p>
        </p:txBody>
      </p:sp>
      <p:pic>
        <p:nvPicPr>
          <p:cNvPr id="4" name="Content Placeholder 3">
            <a:extLst>
              <a:ext uri="{FF2B5EF4-FFF2-40B4-BE49-F238E27FC236}">
                <a16:creationId xmlns:a16="http://schemas.microsoft.com/office/drawing/2014/main" id="{A595DEF0-78D4-4314-A353-4C9A23566FFD}"/>
              </a:ext>
            </a:extLst>
          </p:cNvPr>
          <p:cNvPicPr>
            <a:picLocks noGrp="1" noChangeAspect="1"/>
          </p:cNvPicPr>
          <p:nvPr>
            <p:ph sz="half" idx="1"/>
          </p:nvPr>
        </p:nvPicPr>
        <p:blipFill>
          <a:blip r:embed="rId2"/>
          <a:stretch>
            <a:fillRect/>
          </a:stretch>
        </p:blipFill>
        <p:spPr>
          <a:xfrm>
            <a:off x="838200" y="1577551"/>
            <a:ext cx="2970320" cy="3482721"/>
          </a:xfrm>
          <a:prstGeom prst="rect">
            <a:avLst/>
          </a:prstGeom>
        </p:spPr>
      </p:pic>
      <p:sp>
        <p:nvSpPr>
          <p:cNvPr id="8" name="Content Placeholder 7">
            <a:extLst>
              <a:ext uri="{FF2B5EF4-FFF2-40B4-BE49-F238E27FC236}">
                <a16:creationId xmlns:a16="http://schemas.microsoft.com/office/drawing/2014/main" id="{53F41776-C535-4304-BCC8-B09A8DBE9062}"/>
              </a:ext>
            </a:extLst>
          </p:cNvPr>
          <p:cNvSpPr>
            <a:spLocks noGrp="1"/>
          </p:cNvSpPr>
          <p:nvPr>
            <p:ph sz="half" idx="2"/>
          </p:nvPr>
        </p:nvSpPr>
        <p:spPr>
          <a:xfrm>
            <a:off x="3808520" y="1825625"/>
            <a:ext cx="7545280" cy="4351338"/>
          </a:xfrm>
        </p:spPr>
        <p:txBody>
          <a:bodyPr/>
          <a:lstStyle/>
          <a:p>
            <a:endParaRPr lang="en-US" b="0" i="0" dirty="0">
              <a:solidFill>
                <a:srgbClr val="000000"/>
              </a:solidFill>
              <a:effectLst/>
              <a:latin typeface="times new roman" panose="02020603050405020304" pitchFamily="18" charset="0"/>
            </a:endParaRPr>
          </a:p>
          <a:p>
            <a:endParaRPr lang="en-US" dirty="0">
              <a:solidFill>
                <a:srgbClr val="000000"/>
              </a:solidFill>
              <a:latin typeface="times new roman" panose="02020603050405020304" pitchFamily="18" charset="0"/>
            </a:endParaRPr>
          </a:p>
          <a:p>
            <a:pPr marL="0" indent="0">
              <a:buNone/>
            </a:pPr>
            <a:endParaRPr lang="en-US" b="0" i="0" dirty="0">
              <a:solidFill>
                <a:srgbClr val="000000"/>
              </a:solidFill>
              <a:effectLst/>
              <a:latin typeface="times new roman" panose="02020603050405020304" pitchFamily="18" charset="0"/>
            </a:endParaRPr>
          </a:p>
          <a:p>
            <a:pPr marL="0" indent="0">
              <a:buNone/>
            </a:pPr>
            <a:endParaRPr lang="en-US" b="0" i="0" dirty="0">
              <a:solidFill>
                <a:srgbClr val="000000"/>
              </a:solidFill>
              <a:effectLst/>
              <a:latin typeface="times new roman" panose="02020603050405020304" pitchFamily="18" charset="0"/>
            </a:endParaRPr>
          </a:p>
          <a:p>
            <a:pPr marL="0" indent="0">
              <a:buNone/>
            </a:pPr>
            <a:endParaRPr lang="en-US" dirty="0">
              <a:solidFill>
                <a:srgbClr val="000000"/>
              </a:solidFill>
              <a:latin typeface="times new roman" panose="02020603050405020304" pitchFamily="18" charset="0"/>
            </a:endParaRPr>
          </a:p>
          <a:p>
            <a:pPr marL="0" indent="0">
              <a:buNone/>
            </a:pPr>
            <a:endParaRPr lang="en-US" b="0" i="0" dirty="0">
              <a:solidFill>
                <a:srgbClr val="000000"/>
              </a:solidFill>
              <a:effectLst/>
              <a:latin typeface="times new roman" panose="02020603050405020304" pitchFamily="18" charset="0"/>
            </a:endParaRPr>
          </a:p>
          <a:p>
            <a:pPr marL="0" indent="0">
              <a:buNone/>
            </a:pPr>
            <a:r>
              <a:rPr lang="en-US" b="0" i="0" dirty="0">
                <a:solidFill>
                  <a:srgbClr val="000000"/>
                </a:solidFill>
                <a:effectLst/>
                <a:latin typeface="times new roman" panose="02020603050405020304" pitchFamily="18" charset="0"/>
              </a:rPr>
              <a:t>But actual tension in the member is only 1,30,000 N. Hence the design is safe.</a:t>
            </a:r>
            <a:endParaRPr lang="en-US" dirty="0"/>
          </a:p>
        </p:txBody>
      </p:sp>
      <p:pic>
        <p:nvPicPr>
          <p:cNvPr id="9" name="Picture 8">
            <a:extLst>
              <a:ext uri="{FF2B5EF4-FFF2-40B4-BE49-F238E27FC236}">
                <a16:creationId xmlns:a16="http://schemas.microsoft.com/office/drawing/2014/main" id="{01AE3213-14E8-4D19-AB48-102762E5F430}"/>
              </a:ext>
            </a:extLst>
          </p:cNvPr>
          <p:cNvPicPr>
            <a:picLocks noChangeAspect="1"/>
          </p:cNvPicPr>
          <p:nvPr/>
        </p:nvPicPr>
        <p:blipFill>
          <a:blip r:embed="rId3"/>
          <a:stretch>
            <a:fillRect/>
          </a:stretch>
        </p:blipFill>
        <p:spPr>
          <a:xfrm>
            <a:off x="4549065" y="1438183"/>
            <a:ext cx="6503633" cy="3409025"/>
          </a:xfrm>
          <a:prstGeom prst="rect">
            <a:avLst/>
          </a:prstGeom>
        </p:spPr>
      </p:pic>
      <p:pic>
        <p:nvPicPr>
          <p:cNvPr id="6" name="Picture 5">
            <a:extLst>
              <a:ext uri="{FF2B5EF4-FFF2-40B4-BE49-F238E27FC236}">
                <a16:creationId xmlns:a16="http://schemas.microsoft.com/office/drawing/2014/main" id="{74A968AA-37EA-4856-835F-0C456326A412}"/>
              </a:ext>
            </a:extLst>
          </p:cNvPr>
          <p:cNvPicPr>
            <a:picLocks noChangeAspect="1"/>
          </p:cNvPicPr>
          <p:nvPr/>
        </p:nvPicPr>
        <p:blipFill>
          <a:blip r:embed="rId4"/>
          <a:stretch>
            <a:fillRect/>
          </a:stretch>
        </p:blipFill>
        <p:spPr>
          <a:xfrm>
            <a:off x="10881246" y="0"/>
            <a:ext cx="1310754" cy="1066892"/>
          </a:xfrm>
          <a:prstGeom prst="rect">
            <a:avLst/>
          </a:prstGeom>
        </p:spPr>
      </p:pic>
    </p:spTree>
    <p:extLst>
      <p:ext uri="{BB962C8B-B14F-4D97-AF65-F5344CB8AC3E}">
        <p14:creationId xmlns:p14="http://schemas.microsoft.com/office/powerpoint/2010/main" val="69370457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F5EC36-94D3-46E9-AA2E-5BAC43CB5347}"/>
              </a:ext>
            </a:extLst>
          </p:cNvPr>
          <p:cNvSpPr>
            <a:spLocks noGrp="1"/>
          </p:cNvSpPr>
          <p:nvPr>
            <p:ph type="title"/>
          </p:nvPr>
        </p:nvSpPr>
        <p:spPr>
          <a:xfrm>
            <a:off x="838200" y="772357"/>
            <a:ext cx="9619695" cy="918331"/>
          </a:xfrm>
        </p:spPr>
        <p:txBody>
          <a:bodyPr>
            <a:noAutofit/>
          </a:bodyPr>
          <a:lstStyle/>
          <a:p>
            <a:pPr algn="just"/>
            <a:r>
              <a:rPr lang="en-US" sz="2000" dirty="0">
                <a:solidFill>
                  <a:srgbClr val="FF0000"/>
                </a:solidFill>
              </a:rPr>
              <a:t>Q4-</a:t>
            </a:r>
            <a:r>
              <a:rPr lang="en-US" sz="2000" b="0" i="0" dirty="0">
                <a:solidFill>
                  <a:srgbClr val="FF0000"/>
                </a:solidFill>
                <a:effectLst/>
                <a:latin typeface="times new roman" panose="02020603050405020304" pitchFamily="18" charset="0"/>
              </a:rPr>
              <a:t>The tie in a bridge truss carries an axial tension of 350 </a:t>
            </a:r>
            <a:r>
              <a:rPr lang="en-US" sz="2000" b="0" i="0" dirty="0" err="1">
                <a:solidFill>
                  <a:srgbClr val="FF0000"/>
                </a:solidFill>
                <a:effectLst/>
                <a:latin typeface="times new roman" panose="02020603050405020304" pitchFamily="18" charset="0"/>
              </a:rPr>
              <a:t>kN.</a:t>
            </a:r>
            <a:r>
              <a:rPr lang="en-US" sz="2000" b="0" i="0" dirty="0">
                <a:solidFill>
                  <a:srgbClr val="FF0000"/>
                </a:solidFill>
                <a:effectLst/>
                <a:latin typeface="times new roman" panose="02020603050405020304" pitchFamily="18" charset="0"/>
              </a:rPr>
              <a:t> The member is to consist of two channels connected back to back on either side of a gusset plate. The diameter of rivets used for the connection is 16 mm. Two rivets are likely to appear in section. Design the member. Safe stress in tension is 150  N/mm</a:t>
            </a:r>
            <a:r>
              <a:rPr lang="en-US" sz="2000" b="0" i="0" baseline="30000" dirty="0">
                <a:solidFill>
                  <a:srgbClr val="FF0000"/>
                </a:solidFill>
                <a:effectLst/>
                <a:latin typeface="times new roman" panose="02020603050405020304" pitchFamily="18" charset="0"/>
              </a:rPr>
              <a:t>2</a:t>
            </a:r>
            <a:r>
              <a:rPr lang="en-US" sz="2000" b="0" i="0" dirty="0">
                <a:solidFill>
                  <a:srgbClr val="FF0000"/>
                </a:solidFill>
                <a:effectLst/>
                <a:latin typeface="times new roman" panose="02020603050405020304" pitchFamily="18" charset="0"/>
              </a:rPr>
              <a:t>.</a:t>
            </a:r>
            <a:br>
              <a:rPr lang="en-US" sz="2000" b="0" i="0" dirty="0">
                <a:solidFill>
                  <a:srgbClr val="FF0000"/>
                </a:solidFill>
                <a:effectLst/>
                <a:latin typeface="Arial" panose="020B0604020202020204" pitchFamily="34" charset="0"/>
              </a:rPr>
            </a:br>
            <a:br>
              <a:rPr lang="en-US" sz="2000" dirty="0">
                <a:solidFill>
                  <a:srgbClr val="FF0000"/>
                </a:solidFill>
              </a:rPr>
            </a:br>
            <a:endParaRPr lang="en-IN" sz="2000" dirty="0">
              <a:solidFill>
                <a:srgbClr val="FF0000"/>
              </a:solidFill>
            </a:endParaRPr>
          </a:p>
        </p:txBody>
      </p:sp>
      <p:sp>
        <p:nvSpPr>
          <p:cNvPr id="4" name="Content Placeholder 3">
            <a:extLst>
              <a:ext uri="{FF2B5EF4-FFF2-40B4-BE49-F238E27FC236}">
                <a16:creationId xmlns:a16="http://schemas.microsoft.com/office/drawing/2014/main" id="{3D192E44-806A-4D3C-95F1-2C994BE2A5E1}"/>
              </a:ext>
            </a:extLst>
          </p:cNvPr>
          <p:cNvSpPr>
            <a:spLocks noGrp="1"/>
          </p:cNvSpPr>
          <p:nvPr>
            <p:ph sz="half" idx="1"/>
          </p:nvPr>
        </p:nvSpPr>
        <p:spPr>
          <a:xfrm>
            <a:off x="838199" y="1825625"/>
            <a:ext cx="7400279" cy="4504154"/>
          </a:xfrm>
        </p:spPr>
        <p:txBody>
          <a:bodyPr>
            <a:normAutofit/>
          </a:bodyPr>
          <a:lstStyle/>
          <a:p>
            <a:pPr marL="0" indent="0" algn="just">
              <a:buNone/>
            </a:pPr>
            <a:r>
              <a:rPr lang="en-US" sz="2000" b="1" i="0" dirty="0">
                <a:solidFill>
                  <a:srgbClr val="000000"/>
                </a:solidFill>
                <a:effectLst/>
                <a:latin typeface="times new roman" panose="02020603050405020304" pitchFamily="18" charset="0"/>
              </a:rPr>
              <a:t>Solution:</a:t>
            </a:r>
          </a:p>
          <a:p>
            <a:pPr algn="just"/>
            <a:r>
              <a:rPr lang="en-US" sz="2000" b="0" i="0" dirty="0">
                <a:solidFill>
                  <a:srgbClr val="000000"/>
                </a:solidFill>
                <a:effectLst/>
                <a:latin typeface="times new roman" panose="02020603050405020304" pitchFamily="18" charset="0"/>
              </a:rPr>
              <a:t>Dimensions of section                = 125 mm x 65 mm</a:t>
            </a:r>
            <a:endParaRPr lang="en-US" sz="2000" b="0" i="0" dirty="0">
              <a:solidFill>
                <a:srgbClr val="000000"/>
              </a:solidFill>
              <a:effectLst/>
              <a:latin typeface="Arial" panose="020B0604020202020204" pitchFamily="34" charset="0"/>
            </a:endParaRPr>
          </a:p>
          <a:p>
            <a:pPr algn="just"/>
            <a:r>
              <a:rPr lang="en-US" sz="2000" b="0" i="0" dirty="0">
                <a:solidFill>
                  <a:srgbClr val="000000"/>
                </a:solidFill>
                <a:effectLst/>
                <a:latin typeface="times new roman" panose="02020603050405020304" pitchFamily="18" charset="0"/>
              </a:rPr>
              <a:t>                                    </a:t>
            </a:r>
            <a:r>
              <a:rPr lang="en-US" sz="2000" b="0" i="0" dirty="0" err="1">
                <a:solidFill>
                  <a:srgbClr val="000000"/>
                </a:solidFill>
                <a:effectLst/>
                <a:latin typeface="times new roman" panose="02020603050405020304" pitchFamily="18" charset="0"/>
              </a:rPr>
              <a:t>t</a:t>
            </a:r>
            <a:r>
              <a:rPr lang="en-US" sz="2000" b="0" i="0" baseline="-25000" dirty="0" err="1">
                <a:solidFill>
                  <a:srgbClr val="000000"/>
                </a:solidFill>
                <a:effectLst/>
                <a:latin typeface="times new roman" panose="02020603050405020304" pitchFamily="18" charset="0"/>
              </a:rPr>
              <a:t>f</a:t>
            </a:r>
            <a:r>
              <a:rPr lang="en-US" sz="2000" b="0" i="0" dirty="0">
                <a:solidFill>
                  <a:srgbClr val="000000"/>
                </a:solidFill>
                <a:effectLst/>
                <a:latin typeface="times new roman" panose="02020603050405020304" pitchFamily="18" charset="0"/>
              </a:rPr>
              <a:t>          = 6.6 mm</a:t>
            </a:r>
            <a:endParaRPr lang="en-US" sz="2000" b="0" i="0" dirty="0">
              <a:solidFill>
                <a:srgbClr val="000000"/>
              </a:solidFill>
              <a:effectLst/>
              <a:latin typeface="Arial" panose="020B0604020202020204" pitchFamily="34" charset="0"/>
            </a:endParaRPr>
          </a:p>
          <a:p>
            <a:pPr algn="just"/>
            <a:r>
              <a:rPr lang="en-US" sz="2000" b="0" i="0" dirty="0">
                <a:solidFill>
                  <a:srgbClr val="000000"/>
                </a:solidFill>
                <a:effectLst/>
                <a:latin typeface="times new roman" panose="02020603050405020304" pitchFamily="18" charset="0"/>
              </a:rPr>
              <a:t>                                    </a:t>
            </a:r>
            <a:r>
              <a:rPr lang="en-US" sz="2000" b="0" i="0" dirty="0" err="1">
                <a:solidFill>
                  <a:srgbClr val="000000"/>
                </a:solidFill>
                <a:effectLst/>
                <a:latin typeface="times new roman" panose="02020603050405020304" pitchFamily="18" charset="0"/>
              </a:rPr>
              <a:t>t</a:t>
            </a:r>
            <a:r>
              <a:rPr lang="en-US" sz="2000" b="0" i="0" baseline="-25000" dirty="0" err="1">
                <a:solidFill>
                  <a:srgbClr val="000000"/>
                </a:solidFill>
                <a:effectLst/>
                <a:latin typeface="times new roman" panose="02020603050405020304" pitchFamily="18" charset="0"/>
              </a:rPr>
              <a:t>w</a:t>
            </a:r>
            <a:r>
              <a:rPr lang="en-US" sz="2000" b="0" i="0" dirty="0">
                <a:solidFill>
                  <a:srgbClr val="000000"/>
                </a:solidFill>
                <a:effectLst/>
                <a:latin typeface="times new roman" panose="02020603050405020304" pitchFamily="18" charset="0"/>
              </a:rPr>
              <a:t>         = 4.4 mm</a:t>
            </a:r>
            <a:endParaRPr lang="en-US" sz="2000" b="0" i="0" dirty="0">
              <a:solidFill>
                <a:srgbClr val="000000"/>
              </a:solidFill>
              <a:effectLst/>
              <a:latin typeface="Arial" panose="020B0604020202020204" pitchFamily="34" charset="0"/>
            </a:endParaRPr>
          </a:p>
          <a:p>
            <a:pPr algn="just"/>
            <a:r>
              <a:rPr lang="en-US" sz="2000" b="0" i="0" dirty="0">
                <a:solidFill>
                  <a:srgbClr val="000000"/>
                </a:solidFill>
                <a:effectLst/>
                <a:latin typeface="times new roman" panose="02020603050405020304" pitchFamily="18" charset="0"/>
              </a:rPr>
              <a:t>Gross area                   A</a:t>
            </a:r>
            <a:r>
              <a:rPr lang="en-US" sz="2000" b="0" i="0" baseline="-25000" dirty="0">
                <a:solidFill>
                  <a:srgbClr val="000000"/>
                </a:solidFill>
                <a:effectLst/>
                <a:latin typeface="times new roman" panose="02020603050405020304" pitchFamily="18" charset="0"/>
              </a:rPr>
              <a:t>g</a:t>
            </a:r>
            <a:r>
              <a:rPr lang="en-US" sz="2000" b="0" i="0" dirty="0">
                <a:solidFill>
                  <a:srgbClr val="000000"/>
                </a:solidFill>
                <a:effectLst/>
                <a:latin typeface="times new roman" panose="02020603050405020304" pitchFamily="18" charset="0"/>
              </a:rPr>
              <a:t>          = 1,367 mm</a:t>
            </a:r>
            <a:r>
              <a:rPr lang="en-US" sz="2000" b="0" i="0" baseline="30000" dirty="0">
                <a:solidFill>
                  <a:srgbClr val="000000"/>
                </a:solidFill>
                <a:effectLst/>
                <a:latin typeface="times new roman" panose="02020603050405020304" pitchFamily="18" charset="0"/>
              </a:rPr>
              <a:t>2</a:t>
            </a:r>
            <a:r>
              <a:rPr lang="en-US" sz="2000" b="0" i="0" dirty="0">
                <a:solidFill>
                  <a:srgbClr val="000000"/>
                </a:solidFill>
                <a:effectLst/>
                <a:latin typeface="times new roman" panose="02020603050405020304" pitchFamily="18" charset="0"/>
              </a:rPr>
              <a:t> per channel</a:t>
            </a:r>
            <a:endParaRPr lang="en-US" sz="2000" b="0" i="0" dirty="0">
              <a:solidFill>
                <a:srgbClr val="000000"/>
              </a:solidFill>
              <a:effectLst/>
              <a:latin typeface="Arial" panose="020B0604020202020204" pitchFamily="34" charset="0"/>
            </a:endParaRPr>
          </a:p>
          <a:p>
            <a:pPr algn="just"/>
            <a:r>
              <a:rPr lang="en-US" sz="2000" b="0" i="0" dirty="0">
                <a:solidFill>
                  <a:srgbClr val="000000"/>
                </a:solidFill>
                <a:effectLst/>
                <a:latin typeface="times new roman" panose="02020603050405020304" pitchFamily="18" charset="0"/>
              </a:rPr>
              <a:t>Diameter of rivet hole                 = 16 + 1.5        = 17.5 mm</a:t>
            </a:r>
            <a:endParaRPr lang="en-US" sz="2000" b="0" i="0" dirty="0">
              <a:solidFill>
                <a:srgbClr val="000000"/>
              </a:solidFill>
              <a:effectLst/>
              <a:latin typeface="Arial" panose="020B0604020202020204" pitchFamily="34" charset="0"/>
            </a:endParaRPr>
          </a:p>
          <a:p>
            <a:pPr algn="just"/>
            <a:r>
              <a:rPr lang="en-US" sz="2000" b="0" i="0" dirty="0">
                <a:solidFill>
                  <a:srgbClr val="000000"/>
                </a:solidFill>
                <a:effectLst/>
                <a:latin typeface="times new roman" panose="02020603050405020304" pitchFamily="18" charset="0"/>
              </a:rPr>
              <a:t>Making allowance for four rive holes,</a:t>
            </a:r>
            <a:endParaRPr lang="en-US" sz="2000" b="0" i="0" dirty="0">
              <a:solidFill>
                <a:srgbClr val="000000"/>
              </a:solidFill>
              <a:effectLst/>
              <a:latin typeface="Arial" panose="020B0604020202020204" pitchFamily="34" charset="0"/>
            </a:endParaRPr>
          </a:p>
          <a:p>
            <a:pPr algn="just"/>
            <a:r>
              <a:rPr lang="en-US" sz="2000" b="0" i="0" dirty="0">
                <a:solidFill>
                  <a:srgbClr val="000000"/>
                </a:solidFill>
                <a:effectLst/>
                <a:latin typeface="times new roman" panose="02020603050405020304" pitchFamily="18" charset="0"/>
              </a:rPr>
              <a:t>Net area provided                   = 2 x 1367 – (4 x 17.5 x 4.4)  = 2,426 mm</a:t>
            </a:r>
            <a:r>
              <a:rPr lang="en-US" sz="2000" b="0" i="0" baseline="30000" dirty="0">
                <a:solidFill>
                  <a:srgbClr val="000000"/>
                </a:solidFill>
                <a:effectLst/>
                <a:latin typeface="times new roman" panose="02020603050405020304" pitchFamily="18" charset="0"/>
              </a:rPr>
              <a:t>2</a:t>
            </a:r>
            <a:r>
              <a:rPr lang="en-US" sz="2000" b="0" i="0" dirty="0">
                <a:solidFill>
                  <a:srgbClr val="000000"/>
                </a:solidFill>
                <a:effectLst/>
                <a:latin typeface="times new roman" panose="02020603050405020304" pitchFamily="18" charset="0"/>
              </a:rPr>
              <a:t>.</a:t>
            </a:r>
            <a:endParaRPr lang="en-US" sz="2000" b="0" i="0" dirty="0">
              <a:solidFill>
                <a:srgbClr val="000000"/>
              </a:solidFill>
              <a:effectLst/>
              <a:latin typeface="Arial" panose="020B0604020202020204" pitchFamily="34" charset="0"/>
            </a:endParaRPr>
          </a:p>
          <a:p>
            <a:pPr algn="just"/>
            <a:r>
              <a:rPr lang="en-US" sz="2000" b="0" i="0" dirty="0">
                <a:solidFill>
                  <a:srgbClr val="000000"/>
                </a:solidFill>
                <a:effectLst/>
                <a:latin typeface="times new roman" panose="02020603050405020304" pitchFamily="18" charset="0"/>
              </a:rPr>
              <a:t>But the required area is only 2,333 mm</a:t>
            </a:r>
            <a:r>
              <a:rPr lang="en-US" sz="2000" b="0" i="0" baseline="30000" dirty="0">
                <a:solidFill>
                  <a:srgbClr val="000000"/>
                </a:solidFill>
                <a:effectLst/>
                <a:latin typeface="times new roman" panose="02020603050405020304" pitchFamily="18" charset="0"/>
              </a:rPr>
              <a:t>2</a:t>
            </a:r>
            <a:r>
              <a:rPr lang="en-US" sz="2000" b="0" i="0" dirty="0">
                <a:solidFill>
                  <a:srgbClr val="000000"/>
                </a:solidFill>
                <a:effectLst/>
                <a:latin typeface="times new roman" panose="02020603050405020304" pitchFamily="18" charset="0"/>
              </a:rPr>
              <a:t>. Therefore, the section selected is safe.</a:t>
            </a:r>
            <a:endParaRPr lang="en-US" sz="2000" b="0" i="0" dirty="0">
              <a:solidFill>
                <a:srgbClr val="000000"/>
              </a:solidFill>
              <a:effectLst/>
              <a:latin typeface="Arial" panose="020B0604020202020204" pitchFamily="34" charset="0"/>
            </a:endParaRPr>
          </a:p>
          <a:p>
            <a:endParaRPr lang="en-IN" sz="2000" dirty="0"/>
          </a:p>
        </p:txBody>
      </p:sp>
      <p:pic>
        <p:nvPicPr>
          <p:cNvPr id="6" name="Content Placeholder 5">
            <a:extLst>
              <a:ext uri="{FF2B5EF4-FFF2-40B4-BE49-F238E27FC236}">
                <a16:creationId xmlns:a16="http://schemas.microsoft.com/office/drawing/2014/main" id="{980468A2-5F8B-4C96-B9B4-EE22DE1447F1}"/>
              </a:ext>
            </a:extLst>
          </p:cNvPr>
          <p:cNvPicPr>
            <a:picLocks noGrp="1" noChangeAspect="1"/>
          </p:cNvPicPr>
          <p:nvPr>
            <p:ph sz="half" idx="2"/>
          </p:nvPr>
        </p:nvPicPr>
        <p:blipFill>
          <a:blip r:embed="rId2"/>
          <a:stretch>
            <a:fillRect/>
          </a:stretch>
        </p:blipFill>
        <p:spPr>
          <a:xfrm>
            <a:off x="8476041" y="1690688"/>
            <a:ext cx="2877759" cy="3204645"/>
          </a:xfrm>
          <a:prstGeom prst="rect">
            <a:avLst/>
          </a:prstGeom>
        </p:spPr>
      </p:pic>
      <p:pic>
        <p:nvPicPr>
          <p:cNvPr id="5" name="Picture 4">
            <a:extLst>
              <a:ext uri="{FF2B5EF4-FFF2-40B4-BE49-F238E27FC236}">
                <a16:creationId xmlns:a16="http://schemas.microsoft.com/office/drawing/2014/main" id="{69C87608-9276-4D32-A97C-9625931E9F22}"/>
              </a:ext>
            </a:extLst>
          </p:cNvPr>
          <p:cNvPicPr>
            <a:picLocks noChangeAspect="1"/>
          </p:cNvPicPr>
          <p:nvPr/>
        </p:nvPicPr>
        <p:blipFill>
          <a:blip r:embed="rId3"/>
          <a:stretch>
            <a:fillRect/>
          </a:stretch>
        </p:blipFill>
        <p:spPr>
          <a:xfrm>
            <a:off x="10881246" y="0"/>
            <a:ext cx="1310754" cy="1066892"/>
          </a:xfrm>
          <a:prstGeom prst="rect">
            <a:avLst/>
          </a:prstGeom>
        </p:spPr>
      </p:pic>
    </p:spTree>
    <p:extLst>
      <p:ext uri="{BB962C8B-B14F-4D97-AF65-F5344CB8AC3E}">
        <p14:creationId xmlns:p14="http://schemas.microsoft.com/office/powerpoint/2010/main" val="177825162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7F0D21-E60C-4EFF-9948-182663828684}"/>
              </a:ext>
            </a:extLst>
          </p:cNvPr>
          <p:cNvSpPr>
            <a:spLocks noGrp="1"/>
          </p:cNvSpPr>
          <p:nvPr>
            <p:ph type="ctrTitle"/>
          </p:nvPr>
        </p:nvSpPr>
        <p:spPr/>
        <p:txBody>
          <a:bodyPr/>
          <a:lstStyle/>
          <a:p>
            <a:pPr algn="l"/>
            <a:r>
              <a:rPr lang="en-US" dirty="0"/>
              <a:t>UNIT-3</a:t>
            </a:r>
            <a:endParaRPr lang="en-IN" dirty="0"/>
          </a:p>
        </p:txBody>
      </p:sp>
      <p:sp>
        <p:nvSpPr>
          <p:cNvPr id="3" name="Subtitle 2">
            <a:extLst>
              <a:ext uri="{FF2B5EF4-FFF2-40B4-BE49-F238E27FC236}">
                <a16:creationId xmlns:a16="http://schemas.microsoft.com/office/drawing/2014/main" id="{F5EF9850-528B-4A10-91BF-CDDE12DCB81F}"/>
              </a:ext>
            </a:extLst>
          </p:cNvPr>
          <p:cNvSpPr>
            <a:spLocks noGrp="1"/>
          </p:cNvSpPr>
          <p:nvPr>
            <p:ph type="subTitle" idx="1"/>
          </p:nvPr>
        </p:nvSpPr>
        <p:spPr/>
        <p:txBody>
          <a:bodyPr/>
          <a:lstStyle/>
          <a:p>
            <a:pPr algn="l"/>
            <a:r>
              <a:rPr lang="en-US" dirty="0">
                <a:solidFill>
                  <a:srgbClr val="FF0000"/>
                </a:solidFill>
              </a:rPr>
              <a:t>COMPRESSION MEMBERS</a:t>
            </a:r>
            <a:endParaRPr lang="en-IN" dirty="0">
              <a:solidFill>
                <a:srgbClr val="FF0000"/>
              </a:solidFill>
            </a:endParaRPr>
          </a:p>
        </p:txBody>
      </p:sp>
      <p:pic>
        <p:nvPicPr>
          <p:cNvPr id="4" name="Picture 3">
            <a:extLst>
              <a:ext uri="{FF2B5EF4-FFF2-40B4-BE49-F238E27FC236}">
                <a16:creationId xmlns:a16="http://schemas.microsoft.com/office/drawing/2014/main" id="{90D7013E-B78F-4CB6-9068-5B3E263B6D6C}"/>
              </a:ext>
            </a:extLst>
          </p:cNvPr>
          <p:cNvPicPr>
            <a:picLocks noChangeAspect="1"/>
          </p:cNvPicPr>
          <p:nvPr/>
        </p:nvPicPr>
        <p:blipFill>
          <a:blip r:embed="rId2"/>
          <a:stretch>
            <a:fillRect/>
          </a:stretch>
        </p:blipFill>
        <p:spPr>
          <a:xfrm>
            <a:off x="10881246" y="0"/>
            <a:ext cx="1310754" cy="1066892"/>
          </a:xfrm>
          <a:prstGeom prst="rect">
            <a:avLst/>
          </a:prstGeom>
        </p:spPr>
      </p:pic>
    </p:spTree>
    <p:extLst>
      <p:ext uri="{BB962C8B-B14F-4D97-AF65-F5344CB8AC3E}">
        <p14:creationId xmlns:p14="http://schemas.microsoft.com/office/powerpoint/2010/main" val="187876952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68804D-025F-43E3-BC44-7D46D07A09B2}"/>
              </a:ext>
            </a:extLst>
          </p:cNvPr>
          <p:cNvSpPr>
            <a:spLocks noGrp="1"/>
          </p:cNvSpPr>
          <p:nvPr>
            <p:ph type="title"/>
          </p:nvPr>
        </p:nvSpPr>
        <p:spPr/>
        <p:txBody>
          <a:bodyPr/>
          <a:lstStyle/>
          <a:p>
            <a:r>
              <a:rPr lang="en-US" u="sng" dirty="0">
                <a:solidFill>
                  <a:srgbClr val="FF0000"/>
                </a:solidFill>
              </a:rPr>
              <a:t>CONTENT</a:t>
            </a:r>
            <a:br>
              <a:rPr lang="en-US" dirty="0"/>
            </a:br>
            <a:endParaRPr lang="en-IN" dirty="0"/>
          </a:p>
        </p:txBody>
      </p:sp>
      <p:sp>
        <p:nvSpPr>
          <p:cNvPr id="3" name="Content Placeholder 2">
            <a:extLst>
              <a:ext uri="{FF2B5EF4-FFF2-40B4-BE49-F238E27FC236}">
                <a16:creationId xmlns:a16="http://schemas.microsoft.com/office/drawing/2014/main" id="{BE30732E-4A40-481B-AE6E-911FC522AA56}"/>
              </a:ext>
            </a:extLst>
          </p:cNvPr>
          <p:cNvSpPr>
            <a:spLocks noGrp="1"/>
          </p:cNvSpPr>
          <p:nvPr>
            <p:ph idx="1"/>
          </p:nvPr>
        </p:nvSpPr>
        <p:spPr>
          <a:xfrm>
            <a:off x="838200" y="1393794"/>
            <a:ext cx="10515600" cy="4783169"/>
          </a:xfrm>
        </p:spPr>
        <p:txBody>
          <a:bodyPr>
            <a:normAutofit lnSpcReduction="10000"/>
          </a:bodyPr>
          <a:lstStyle/>
          <a:p>
            <a:r>
              <a:rPr lang="en-US" dirty="0"/>
              <a:t>Compression members</a:t>
            </a:r>
          </a:p>
          <a:p>
            <a:r>
              <a:rPr lang="en-US" dirty="0"/>
              <a:t>Effective length</a:t>
            </a:r>
          </a:p>
          <a:p>
            <a:r>
              <a:rPr lang="en-US" dirty="0"/>
              <a:t>Slenderness ratio</a:t>
            </a:r>
          </a:p>
          <a:p>
            <a:r>
              <a:rPr lang="en-US" dirty="0"/>
              <a:t>Types of cross section</a:t>
            </a:r>
          </a:p>
          <a:p>
            <a:r>
              <a:rPr lang="en-US" dirty="0"/>
              <a:t>Classification of cross section</a:t>
            </a:r>
          </a:p>
          <a:p>
            <a:r>
              <a:rPr lang="en-US" dirty="0"/>
              <a:t>Design of axially loaded compression members</a:t>
            </a:r>
          </a:p>
          <a:p>
            <a:r>
              <a:rPr lang="en-US" dirty="0"/>
              <a:t>Lacing</a:t>
            </a:r>
          </a:p>
          <a:p>
            <a:r>
              <a:rPr lang="en-US" dirty="0"/>
              <a:t>Battening</a:t>
            </a:r>
          </a:p>
          <a:p>
            <a:r>
              <a:rPr lang="en-US" dirty="0"/>
              <a:t>Design of column bases</a:t>
            </a:r>
          </a:p>
          <a:p>
            <a:r>
              <a:rPr lang="en-US" dirty="0"/>
              <a:t>Foundation bolts</a:t>
            </a:r>
            <a:endParaRPr lang="en-IN" dirty="0"/>
          </a:p>
        </p:txBody>
      </p:sp>
      <p:pic>
        <p:nvPicPr>
          <p:cNvPr id="4" name="Picture 3">
            <a:extLst>
              <a:ext uri="{FF2B5EF4-FFF2-40B4-BE49-F238E27FC236}">
                <a16:creationId xmlns:a16="http://schemas.microsoft.com/office/drawing/2014/main" id="{FCD3176A-59F5-4C80-8D4F-60824077E559}"/>
              </a:ext>
            </a:extLst>
          </p:cNvPr>
          <p:cNvPicPr>
            <a:picLocks noChangeAspect="1"/>
          </p:cNvPicPr>
          <p:nvPr/>
        </p:nvPicPr>
        <p:blipFill>
          <a:blip r:embed="rId2"/>
          <a:stretch>
            <a:fillRect/>
          </a:stretch>
        </p:blipFill>
        <p:spPr>
          <a:xfrm>
            <a:off x="10881246" y="0"/>
            <a:ext cx="1310754" cy="1066892"/>
          </a:xfrm>
          <a:prstGeom prst="rect">
            <a:avLst/>
          </a:prstGeom>
        </p:spPr>
      </p:pic>
    </p:spTree>
    <p:extLst>
      <p:ext uri="{BB962C8B-B14F-4D97-AF65-F5344CB8AC3E}">
        <p14:creationId xmlns:p14="http://schemas.microsoft.com/office/powerpoint/2010/main" val="10911171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B44F7B-DEF4-4D1C-8793-D69481C6CEE7}"/>
              </a:ext>
            </a:extLst>
          </p:cNvPr>
          <p:cNvSpPr>
            <a:spLocks noGrp="1"/>
          </p:cNvSpPr>
          <p:nvPr>
            <p:ph type="title"/>
          </p:nvPr>
        </p:nvSpPr>
        <p:spPr/>
        <p:txBody>
          <a:bodyPr>
            <a:normAutofit/>
          </a:bodyPr>
          <a:lstStyle/>
          <a:p>
            <a:r>
              <a:rPr lang="en-US" sz="3600" u="sng" dirty="0">
                <a:solidFill>
                  <a:srgbClr val="FF0000"/>
                </a:solidFill>
              </a:rPr>
              <a:t>Disadvantages of steel as a structural material</a:t>
            </a:r>
            <a:endParaRPr lang="en-IN" sz="3600" u="sng" dirty="0">
              <a:solidFill>
                <a:srgbClr val="FF0000"/>
              </a:solidFill>
            </a:endParaRPr>
          </a:p>
        </p:txBody>
      </p:sp>
      <p:sp>
        <p:nvSpPr>
          <p:cNvPr id="3" name="Content Placeholder 2">
            <a:extLst>
              <a:ext uri="{FF2B5EF4-FFF2-40B4-BE49-F238E27FC236}">
                <a16:creationId xmlns:a16="http://schemas.microsoft.com/office/drawing/2014/main" id="{C6FE3D67-0471-4B1E-8218-3C9542D342A8}"/>
              </a:ext>
            </a:extLst>
          </p:cNvPr>
          <p:cNvSpPr>
            <a:spLocks noGrp="1"/>
          </p:cNvSpPr>
          <p:nvPr>
            <p:ph idx="1"/>
          </p:nvPr>
        </p:nvSpPr>
        <p:spPr/>
        <p:txBody>
          <a:bodyPr>
            <a:normAutofit fontScale="92500" lnSpcReduction="10000"/>
          </a:bodyPr>
          <a:lstStyle/>
          <a:p>
            <a:pPr marL="0" indent="0">
              <a:buNone/>
            </a:pPr>
            <a:r>
              <a:rPr lang="en-US" dirty="0"/>
              <a:t>Although steel has all this advantages as structural material, it also has many disadvantages.</a:t>
            </a:r>
          </a:p>
          <a:p>
            <a:r>
              <a:rPr lang="en-US" dirty="0"/>
              <a:t>Maintenance cost: Steel structures are susceptible to corrosion when exposed to air. </a:t>
            </a:r>
          </a:p>
          <a:p>
            <a:r>
              <a:rPr lang="en-US" dirty="0"/>
              <a:t>Fire proofing cost: steel is an incombustible material; however, its strength is reduced tremendously at high temperature due to common fires. </a:t>
            </a:r>
          </a:p>
          <a:p>
            <a:r>
              <a:rPr lang="en-US" dirty="0"/>
              <a:t>Fatigue: The strength of structural steel member can be reduced if this member is subjected to cyclic loading. </a:t>
            </a:r>
          </a:p>
          <a:p>
            <a:r>
              <a:rPr lang="en-US" dirty="0"/>
              <a:t>Brittle fracture: under certain conditions steel lose its ductility, and brittle fracture may occur at places of stress concentration. Fatigue type loadings and very low temperature trigger the situation.</a:t>
            </a:r>
            <a:endParaRPr lang="en-IN" dirty="0"/>
          </a:p>
        </p:txBody>
      </p:sp>
      <p:pic>
        <p:nvPicPr>
          <p:cNvPr id="4" name="Picture 3">
            <a:extLst>
              <a:ext uri="{FF2B5EF4-FFF2-40B4-BE49-F238E27FC236}">
                <a16:creationId xmlns:a16="http://schemas.microsoft.com/office/drawing/2014/main" id="{428EA77A-11B1-4E29-910B-93D9D16F4455}"/>
              </a:ext>
            </a:extLst>
          </p:cNvPr>
          <p:cNvPicPr>
            <a:picLocks noChangeAspect="1"/>
          </p:cNvPicPr>
          <p:nvPr/>
        </p:nvPicPr>
        <p:blipFill>
          <a:blip r:embed="rId2"/>
          <a:stretch>
            <a:fillRect/>
          </a:stretch>
        </p:blipFill>
        <p:spPr>
          <a:xfrm>
            <a:off x="10134600" y="0"/>
            <a:ext cx="2057400" cy="1674261"/>
          </a:xfrm>
          <a:prstGeom prst="rect">
            <a:avLst/>
          </a:prstGeom>
        </p:spPr>
      </p:pic>
    </p:spTree>
    <p:extLst>
      <p:ext uri="{BB962C8B-B14F-4D97-AF65-F5344CB8AC3E}">
        <p14:creationId xmlns:p14="http://schemas.microsoft.com/office/powerpoint/2010/main" val="316083177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6AF3C7-46A5-4D44-82FF-0A7EA2481BC6}"/>
              </a:ext>
            </a:extLst>
          </p:cNvPr>
          <p:cNvSpPr>
            <a:spLocks noGrp="1"/>
          </p:cNvSpPr>
          <p:nvPr>
            <p:ph type="title"/>
          </p:nvPr>
        </p:nvSpPr>
        <p:spPr/>
        <p:txBody>
          <a:bodyPr/>
          <a:lstStyle/>
          <a:p>
            <a:r>
              <a:rPr lang="en-US" u="sng" dirty="0">
                <a:solidFill>
                  <a:srgbClr val="FF0000"/>
                </a:solidFill>
              </a:rPr>
              <a:t>Compression members</a:t>
            </a:r>
            <a:br>
              <a:rPr lang="en-US" u="sng" dirty="0"/>
            </a:br>
            <a:endParaRPr lang="en-IN" u="sng" dirty="0"/>
          </a:p>
        </p:txBody>
      </p:sp>
      <p:sp>
        <p:nvSpPr>
          <p:cNvPr id="3" name="Content Placeholder 2">
            <a:extLst>
              <a:ext uri="{FF2B5EF4-FFF2-40B4-BE49-F238E27FC236}">
                <a16:creationId xmlns:a16="http://schemas.microsoft.com/office/drawing/2014/main" id="{7D593DCD-D39A-44D9-80F5-66979A774E96}"/>
              </a:ext>
            </a:extLst>
          </p:cNvPr>
          <p:cNvSpPr>
            <a:spLocks noGrp="1"/>
          </p:cNvSpPr>
          <p:nvPr>
            <p:ph sz="half" idx="1"/>
          </p:nvPr>
        </p:nvSpPr>
        <p:spPr>
          <a:xfrm>
            <a:off x="838200" y="1473693"/>
            <a:ext cx="6166282" cy="4703270"/>
          </a:xfrm>
        </p:spPr>
        <p:txBody>
          <a:bodyPr>
            <a:normAutofit fontScale="85000" lnSpcReduction="20000"/>
          </a:bodyPr>
          <a:lstStyle/>
          <a:p>
            <a:r>
              <a:rPr lang="en-US" sz="2400" dirty="0"/>
              <a:t>Structural elements that are subjected to axial compressive forces only are called columns. Columns are subjected to axial loads thru the centroid.</a:t>
            </a:r>
          </a:p>
          <a:p>
            <a:endParaRPr lang="en-US" sz="2400" dirty="0"/>
          </a:p>
          <a:p>
            <a:r>
              <a:rPr lang="en-US" sz="2400" dirty="0"/>
              <a:t>Stress: The stress in the column cross-section can be calculated as       f = P/A where, f is assumed to be uniform over the entire cross-section. </a:t>
            </a:r>
          </a:p>
          <a:p>
            <a:endParaRPr lang="en-US" sz="2400" dirty="0"/>
          </a:p>
          <a:p>
            <a:r>
              <a:rPr lang="en-US" sz="2400" dirty="0"/>
              <a:t>Accidental eccentricity and member out-of-straightness can cause bending moments in the member. However, these are secondary and are usually ignored.</a:t>
            </a:r>
          </a:p>
          <a:p>
            <a:endParaRPr lang="en-US" sz="2400" dirty="0"/>
          </a:p>
          <a:p>
            <a:r>
              <a:rPr lang="en-US" sz="2400" dirty="0"/>
              <a:t>Bending moments cannot be neglected if they are acting on the member. Members with axial compression and bending moment are called beam-columns.</a:t>
            </a:r>
            <a:endParaRPr lang="en-IN" sz="2400" dirty="0"/>
          </a:p>
        </p:txBody>
      </p:sp>
      <p:sp>
        <p:nvSpPr>
          <p:cNvPr id="5" name="Content Placeholder 4">
            <a:extLst>
              <a:ext uri="{FF2B5EF4-FFF2-40B4-BE49-F238E27FC236}">
                <a16:creationId xmlns:a16="http://schemas.microsoft.com/office/drawing/2014/main" id="{67B3081F-906B-4CD6-8951-EB9FE4FE573A}"/>
              </a:ext>
            </a:extLst>
          </p:cNvPr>
          <p:cNvSpPr>
            <a:spLocks noGrp="1"/>
          </p:cNvSpPr>
          <p:nvPr>
            <p:ph sz="half" idx="2"/>
          </p:nvPr>
        </p:nvSpPr>
        <p:spPr/>
        <p:txBody>
          <a:bodyPr>
            <a:normAutofit fontScale="85000" lnSpcReduction="20000"/>
          </a:bodyPr>
          <a:lstStyle/>
          <a:p>
            <a:r>
              <a:rPr lang="en-IN" dirty="0"/>
              <a:t>.</a:t>
            </a:r>
          </a:p>
        </p:txBody>
      </p:sp>
      <p:pic>
        <p:nvPicPr>
          <p:cNvPr id="4" name="Picture 3">
            <a:extLst>
              <a:ext uri="{FF2B5EF4-FFF2-40B4-BE49-F238E27FC236}">
                <a16:creationId xmlns:a16="http://schemas.microsoft.com/office/drawing/2014/main" id="{C668A1D1-9C84-4C6A-B92A-449567DD7226}"/>
              </a:ext>
            </a:extLst>
          </p:cNvPr>
          <p:cNvPicPr>
            <a:picLocks noChangeAspect="1"/>
          </p:cNvPicPr>
          <p:nvPr/>
        </p:nvPicPr>
        <p:blipFill>
          <a:blip r:embed="rId2"/>
          <a:stretch>
            <a:fillRect/>
          </a:stretch>
        </p:blipFill>
        <p:spPr>
          <a:xfrm>
            <a:off x="7448365" y="1690689"/>
            <a:ext cx="3817397" cy="3629818"/>
          </a:xfrm>
          <a:prstGeom prst="rect">
            <a:avLst/>
          </a:prstGeom>
        </p:spPr>
      </p:pic>
      <p:pic>
        <p:nvPicPr>
          <p:cNvPr id="6" name="Picture 5">
            <a:extLst>
              <a:ext uri="{FF2B5EF4-FFF2-40B4-BE49-F238E27FC236}">
                <a16:creationId xmlns:a16="http://schemas.microsoft.com/office/drawing/2014/main" id="{A2BFA4CF-570D-442F-B628-54E86285D4B0}"/>
              </a:ext>
            </a:extLst>
          </p:cNvPr>
          <p:cNvPicPr>
            <a:picLocks noChangeAspect="1"/>
          </p:cNvPicPr>
          <p:nvPr/>
        </p:nvPicPr>
        <p:blipFill>
          <a:blip r:embed="rId3"/>
          <a:stretch>
            <a:fillRect/>
          </a:stretch>
        </p:blipFill>
        <p:spPr>
          <a:xfrm>
            <a:off x="10881246" y="0"/>
            <a:ext cx="1310754" cy="1066892"/>
          </a:xfrm>
          <a:prstGeom prst="rect">
            <a:avLst/>
          </a:prstGeom>
        </p:spPr>
      </p:pic>
    </p:spTree>
    <p:extLst>
      <p:ext uri="{BB962C8B-B14F-4D97-AF65-F5344CB8AC3E}">
        <p14:creationId xmlns:p14="http://schemas.microsoft.com/office/powerpoint/2010/main" val="206900886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85FE12-D22B-46D5-8B26-1265FC9A3410}"/>
              </a:ext>
            </a:extLst>
          </p:cNvPr>
          <p:cNvSpPr>
            <a:spLocks noGrp="1"/>
          </p:cNvSpPr>
          <p:nvPr>
            <p:ph type="title"/>
          </p:nvPr>
        </p:nvSpPr>
        <p:spPr>
          <a:xfrm>
            <a:off x="838200" y="365125"/>
            <a:ext cx="10515600" cy="913259"/>
          </a:xfrm>
        </p:spPr>
        <p:txBody>
          <a:bodyPr>
            <a:normAutofit fontScale="90000"/>
          </a:bodyPr>
          <a:lstStyle/>
          <a:p>
            <a:r>
              <a:rPr lang="en-US" b="1" u="sng" dirty="0">
                <a:solidFill>
                  <a:srgbClr val="FF0000"/>
                </a:solidFill>
              </a:rPr>
              <a:t>Effective length</a:t>
            </a:r>
            <a:br>
              <a:rPr lang="en-US" u="sng" dirty="0">
                <a:solidFill>
                  <a:srgbClr val="FF0000"/>
                </a:solidFill>
              </a:rPr>
            </a:br>
            <a:endParaRPr lang="en-IN" u="sng" dirty="0">
              <a:solidFill>
                <a:srgbClr val="FF0000"/>
              </a:solidFill>
            </a:endParaRPr>
          </a:p>
        </p:txBody>
      </p:sp>
      <p:sp>
        <p:nvSpPr>
          <p:cNvPr id="3" name="Content Placeholder 2">
            <a:extLst>
              <a:ext uri="{FF2B5EF4-FFF2-40B4-BE49-F238E27FC236}">
                <a16:creationId xmlns:a16="http://schemas.microsoft.com/office/drawing/2014/main" id="{765E66FC-64D8-4C84-9702-04DDC21E3F4D}"/>
              </a:ext>
            </a:extLst>
          </p:cNvPr>
          <p:cNvSpPr>
            <a:spLocks noGrp="1"/>
          </p:cNvSpPr>
          <p:nvPr>
            <p:ph idx="1"/>
          </p:nvPr>
        </p:nvSpPr>
        <p:spPr>
          <a:xfrm>
            <a:off x="838200" y="1038687"/>
            <a:ext cx="10515600" cy="5138276"/>
          </a:xfrm>
        </p:spPr>
        <p:txBody>
          <a:bodyPr/>
          <a:lstStyle/>
          <a:p>
            <a:pPr marL="254000" marR="17780" indent="-228600" algn="just">
              <a:lnSpc>
                <a:spcPct val="115100"/>
              </a:lnSpc>
              <a:spcBef>
                <a:spcPts val="100"/>
              </a:spcBef>
              <a:buFont typeface="Arial"/>
              <a:buChar char="•"/>
              <a:tabLst>
                <a:tab pos="254000" algn="l"/>
              </a:tabLst>
            </a:pPr>
            <a:r>
              <a:rPr lang="en-US" sz="2800" dirty="0">
                <a:latin typeface="Times New Roman"/>
                <a:cs typeface="Times New Roman"/>
              </a:rPr>
              <a:t>The </a:t>
            </a:r>
            <a:r>
              <a:rPr lang="en-US" sz="2800" spc="-5" dirty="0">
                <a:latin typeface="Times New Roman"/>
                <a:cs typeface="Times New Roman"/>
              </a:rPr>
              <a:t>vertical distance between the points </a:t>
            </a:r>
            <a:r>
              <a:rPr lang="en-US" sz="2800" dirty="0">
                <a:latin typeface="Times New Roman"/>
                <a:cs typeface="Times New Roman"/>
              </a:rPr>
              <a:t>of </a:t>
            </a:r>
            <a:r>
              <a:rPr lang="en-US" sz="2800" spc="-5" dirty="0">
                <a:latin typeface="Times New Roman"/>
                <a:cs typeface="Times New Roman"/>
              </a:rPr>
              <a:t>inflection  </a:t>
            </a:r>
            <a:r>
              <a:rPr lang="en-US" sz="2800" dirty="0">
                <a:latin typeface="Times New Roman"/>
                <a:cs typeface="Times New Roman"/>
              </a:rPr>
              <a:t>of the </a:t>
            </a:r>
            <a:r>
              <a:rPr lang="en-US" sz="2800" spc="-5" dirty="0">
                <a:latin typeface="Times New Roman"/>
                <a:cs typeface="Times New Roman"/>
              </a:rPr>
              <a:t>column </a:t>
            </a:r>
            <a:r>
              <a:rPr lang="en-US" sz="2800" dirty="0">
                <a:latin typeface="Times New Roman"/>
                <a:cs typeface="Times New Roman"/>
              </a:rPr>
              <a:t>in the </a:t>
            </a:r>
            <a:r>
              <a:rPr lang="en-US" sz="2800" spc="-5" dirty="0">
                <a:latin typeface="Times New Roman"/>
                <a:cs typeface="Times New Roman"/>
              </a:rPr>
              <a:t>buckled configuration </a:t>
            </a:r>
            <a:r>
              <a:rPr lang="en-US" sz="2800" dirty="0">
                <a:latin typeface="Times New Roman"/>
                <a:cs typeface="Times New Roman"/>
              </a:rPr>
              <a:t>is </a:t>
            </a:r>
            <a:r>
              <a:rPr lang="en-US" sz="2800" spc="-10" dirty="0">
                <a:latin typeface="Times New Roman"/>
                <a:cs typeface="Times New Roman"/>
              </a:rPr>
              <a:t>termed </a:t>
            </a:r>
            <a:r>
              <a:rPr lang="en-US" sz="2800" spc="-5" dirty="0">
                <a:latin typeface="Times New Roman"/>
                <a:cs typeface="Times New Roman"/>
              </a:rPr>
              <a:t>as  </a:t>
            </a:r>
            <a:r>
              <a:rPr lang="en-US" sz="2800" spc="-10" dirty="0">
                <a:latin typeface="Times New Roman"/>
                <a:cs typeface="Times New Roman"/>
              </a:rPr>
              <a:t>effective </a:t>
            </a:r>
            <a:r>
              <a:rPr lang="en-US" sz="2800" dirty="0">
                <a:latin typeface="Times New Roman"/>
                <a:cs typeface="Times New Roman"/>
              </a:rPr>
              <a:t>length</a:t>
            </a:r>
            <a:r>
              <a:rPr lang="en-US" sz="2800" spc="570" dirty="0">
                <a:latin typeface="Times New Roman"/>
                <a:cs typeface="Times New Roman"/>
              </a:rPr>
              <a:t> </a:t>
            </a:r>
            <a:r>
              <a:rPr lang="en-US" sz="2800" spc="-570" dirty="0">
                <a:latin typeface="UKIJ Tughra"/>
                <a:cs typeface="UKIJ Tughra"/>
              </a:rPr>
              <a:t>𝑙</a:t>
            </a:r>
            <a:r>
              <a:rPr lang="en-US" sz="3200" spc="-855" baseline="-15873" dirty="0">
                <a:latin typeface="UKIJ Tughra"/>
                <a:cs typeface="UKIJ Tughra"/>
              </a:rPr>
              <a:t>𝑒</a:t>
            </a:r>
            <a:r>
              <a:rPr lang="en-US" sz="2800" spc="-570" dirty="0">
                <a:latin typeface="Times New Roman"/>
                <a:cs typeface="Times New Roman"/>
              </a:rPr>
              <a:t>.</a:t>
            </a:r>
            <a:endParaRPr lang="en-US" sz="2800" dirty="0">
              <a:latin typeface="Times New Roman"/>
              <a:cs typeface="Times New Roman"/>
            </a:endParaRPr>
          </a:p>
          <a:p>
            <a:pPr marL="254000" indent="-228600" algn="just">
              <a:lnSpc>
                <a:spcPct val="100000"/>
              </a:lnSpc>
              <a:spcBef>
                <a:spcPts val="430"/>
              </a:spcBef>
              <a:buFont typeface="Arial"/>
              <a:buChar char="•"/>
              <a:tabLst>
                <a:tab pos="254000" algn="l"/>
              </a:tabLst>
            </a:pPr>
            <a:r>
              <a:rPr lang="en-US" sz="2800" dirty="0">
                <a:latin typeface="Times New Roman"/>
                <a:cs typeface="Times New Roman"/>
              </a:rPr>
              <a:t>The </a:t>
            </a:r>
            <a:r>
              <a:rPr lang="en-US" sz="2800" spc="-10" dirty="0">
                <a:latin typeface="Times New Roman"/>
                <a:cs typeface="Times New Roman"/>
              </a:rPr>
              <a:t>effective </a:t>
            </a:r>
            <a:r>
              <a:rPr lang="en-US" sz="2800" spc="-5" dirty="0">
                <a:latin typeface="Times New Roman"/>
                <a:cs typeface="Times New Roman"/>
              </a:rPr>
              <a:t>length </a:t>
            </a:r>
            <a:r>
              <a:rPr lang="en-US" sz="2800" dirty="0">
                <a:latin typeface="Times New Roman"/>
                <a:cs typeface="Times New Roman"/>
              </a:rPr>
              <a:t>is </a:t>
            </a:r>
            <a:r>
              <a:rPr lang="en-US" sz="2800" spc="-10" dirty="0">
                <a:latin typeface="Times New Roman"/>
                <a:cs typeface="Times New Roman"/>
              </a:rPr>
              <a:t>different </a:t>
            </a:r>
            <a:r>
              <a:rPr lang="en-US" sz="2800" spc="-5" dirty="0">
                <a:latin typeface="Times New Roman"/>
                <a:cs typeface="Times New Roman"/>
              </a:rPr>
              <a:t>from </a:t>
            </a:r>
            <a:r>
              <a:rPr lang="en-US" sz="2800" dirty="0">
                <a:latin typeface="Times New Roman"/>
                <a:cs typeface="Times New Roman"/>
              </a:rPr>
              <a:t>the</a:t>
            </a:r>
            <a:r>
              <a:rPr lang="en-US" sz="2800" spc="425" dirty="0">
                <a:latin typeface="Times New Roman"/>
                <a:cs typeface="Times New Roman"/>
              </a:rPr>
              <a:t> </a:t>
            </a:r>
            <a:r>
              <a:rPr lang="en-US" sz="2800" dirty="0">
                <a:latin typeface="Times New Roman"/>
                <a:cs typeface="Times New Roman"/>
              </a:rPr>
              <a:t>unsupported</a:t>
            </a:r>
          </a:p>
          <a:p>
            <a:pPr marL="254000" algn="just">
              <a:lnSpc>
                <a:spcPct val="100000"/>
              </a:lnSpc>
              <a:spcBef>
                <a:spcPts val="434"/>
              </a:spcBef>
            </a:pPr>
            <a:r>
              <a:rPr lang="en-US" sz="2800" dirty="0">
                <a:latin typeface="Times New Roman"/>
                <a:cs typeface="Times New Roman"/>
              </a:rPr>
              <a:t>length </a:t>
            </a:r>
            <a:r>
              <a:rPr lang="en-US" sz="2800" spc="-785" dirty="0">
                <a:latin typeface="UKIJ Tughra"/>
                <a:cs typeface="UKIJ Tughra"/>
              </a:rPr>
              <a:t>𝐿</a:t>
            </a:r>
            <a:r>
              <a:rPr lang="en-US" sz="2800" spc="635" dirty="0">
                <a:latin typeface="UKIJ Tughra"/>
                <a:cs typeface="UKIJ Tughra"/>
              </a:rPr>
              <a:t> </a:t>
            </a:r>
            <a:r>
              <a:rPr lang="en-US" sz="2800" dirty="0">
                <a:latin typeface="Times New Roman"/>
                <a:cs typeface="Times New Roman"/>
              </a:rPr>
              <a:t>of the</a:t>
            </a:r>
            <a:r>
              <a:rPr lang="en-US" sz="2800" spc="-45" dirty="0">
                <a:latin typeface="Times New Roman"/>
                <a:cs typeface="Times New Roman"/>
              </a:rPr>
              <a:t> </a:t>
            </a:r>
            <a:r>
              <a:rPr lang="en-US" sz="2800" spc="-25" dirty="0">
                <a:latin typeface="Times New Roman"/>
                <a:cs typeface="Times New Roman"/>
              </a:rPr>
              <a:t>member.</a:t>
            </a:r>
            <a:endParaRPr lang="en-US" sz="2800" dirty="0">
              <a:latin typeface="Times New Roman"/>
              <a:cs typeface="Times New Roman"/>
            </a:endParaRPr>
          </a:p>
          <a:p>
            <a:pPr marL="254000" marR="19050" indent="-228600" algn="just">
              <a:lnSpc>
                <a:spcPct val="114999"/>
              </a:lnSpc>
              <a:buFont typeface="Arial"/>
              <a:buChar char="•"/>
              <a:tabLst>
                <a:tab pos="254000" algn="l"/>
              </a:tabLst>
            </a:pPr>
            <a:r>
              <a:rPr lang="en-US" sz="2800" dirty="0">
                <a:latin typeface="Times New Roman"/>
                <a:cs typeface="Times New Roman"/>
              </a:rPr>
              <a:t>The </a:t>
            </a:r>
            <a:r>
              <a:rPr lang="en-US" sz="2800" spc="-10" dirty="0">
                <a:latin typeface="Times New Roman"/>
                <a:cs typeface="Times New Roman"/>
              </a:rPr>
              <a:t>relation </a:t>
            </a:r>
            <a:r>
              <a:rPr lang="en-US" sz="2800" spc="-5" dirty="0">
                <a:latin typeface="Times New Roman"/>
                <a:cs typeface="Times New Roman"/>
              </a:rPr>
              <a:t>between </a:t>
            </a:r>
            <a:r>
              <a:rPr lang="en-US" sz="2800" dirty="0">
                <a:latin typeface="Times New Roman"/>
                <a:cs typeface="Times New Roman"/>
              </a:rPr>
              <a:t>the </a:t>
            </a:r>
            <a:r>
              <a:rPr lang="en-US" sz="2800" spc="-10" dirty="0">
                <a:latin typeface="Times New Roman"/>
                <a:cs typeface="Times New Roman"/>
              </a:rPr>
              <a:t>effective </a:t>
            </a:r>
            <a:r>
              <a:rPr lang="en-US" sz="2800" dirty="0">
                <a:latin typeface="Times New Roman"/>
                <a:cs typeface="Times New Roman"/>
              </a:rPr>
              <a:t>and </a:t>
            </a:r>
            <a:r>
              <a:rPr lang="en-US" sz="2800" spc="-5" dirty="0">
                <a:latin typeface="Times New Roman"/>
                <a:cs typeface="Times New Roman"/>
              </a:rPr>
              <a:t>unsupported  </a:t>
            </a:r>
            <a:r>
              <a:rPr lang="en-US" sz="2800" dirty="0">
                <a:latin typeface="Times New Roman"/>
                <a:cs typeface="Times New Roman"/>
              </a:rPr>
              <a:t>lengths </a:t>
            </a:r>
            <a:r>
              <a:rPr lang="en-US" sz="2800" spc="-5" dirty="0">
                <a:latin typeface="Times New Roman"/>
                <a:cs typeface="Times New Roman"/>
              </a:rPr>
              <a:t>of </a:t>
            </a:r>
            <a:r>
              <a:rPr lang="en-US" sz="2800" dirty="0">
                <a:latin typeface="Times New Roman"/>
                <a:cs typeface="Times New Roman"/>
              </a:rPr>
              <a:t>any </a:t>
            </a:r>
            <a:r>
              <a:rPr lang="en-US" sz="2800" spc="-5" dirty="0">
                <a:latin typeface="Times New Roman"/>
                <a:cs typeface="Times New Roman"/>
              </a:rPr>
              <a:t>compression </a:t>
            </a:r>
            <a:r>
              <a:rPr lang="en-US" sz="2800" spc="-10" dirty="0">
                <a:latin typeface="Times New Roman"/>
                <a:cs typeface="Times New Roman"/>
              </a:rPr>
              <a:t>member </a:t>
            </a:r>
            <a:r>
              <a:rPr lang="en-US" sz="2800" dirty="0">
                <a:latin typeface="Times New Roman"/>
                <a:cs typeface="Times New Roman"/>
              </a:rPr>
              <a:t>is </a:t>
            </a:r>
            <a:r>
              <a:rPr lang="en-US" sz="2800" spc="-930" dirty="0">
                <a:latin typeface="UKIJ Tughra"/>
                <a:cs typeface="UKIJ Tughra"/>
              </a:rPr>
              <a:t>𝑙</a:t>
            </a:r>
            <a:r>
              <a:rPr lang="en-US" sz="3200" spc="-1395" baseline="-15873" dirty="0">
                <a:latin typeface="UKIJ Tughra"/>
                <a:cs typeface="UKIJ Tughra"/>
              </a:rPr>
              <a:t>𝑒</a:t>
            </a:r>
            <a:r>
              <a:rPr lang="en-US" sz="3200" spc="569" baseline="-15873" dirty="0">
                <a:latin typeface="UKIJ Tughra"/>
                <a:cs typeface="UKIJ Tughra"/>
              </a:rPr>
              <a:t> </a:t>
            </a:r>
            <a:r>
              <a:rPr lang="en-US" sz="2800" spc="-265" dirty="0">
                <a:latin typeface="UKIJ Tughra"/>
                <a:cs typeface="UKIJ Tughra"/>
              </a:rPr>
              <a:t>=</a:t>
            </a:r>
            <a:r>
              <a:rPr lang="en-US" sz="2800" spc="-15" dirty="0">
                <a:latin typeface="UKIJ Tughra"/>
                <a:cs typeface="UKIJ Tughra"/>
              </a:rPr>
              <a:t> </a:t>
            </a:r>
            <a:r>
              <a:rPr lang="en-US" sz="2800" spc="-765" dirty="0">
                <a:latin typeface="UKIJ Tughra"/>
                <a:cs typeface="UKIJ Tughra"/>
              </a:rPr>
              <a:t>𝑘𝐿</a:t>
            </a:r>
            <a:endParaRPr lang="en-US" sz="2800" dirty="0">
              <a:latin typeface="UKIJ Tughra"/>
              <a:cs typeface="UKIJ Tughra"/>
            </a:endParaRPr>
          </a:p>
          <a:p>
            <a:r>
              <a:rPr lang="en-IN" dirty="0"/>
              <a:t>Where k=ratio of effective to the unsupported length.</a:t>
            </a:r>
          </a:p>
          <a:p>
            <a:r>
              <a:rPr lang="en-US" sz="2800" dirty="0">
                <a:latin typeface="Times New Roman"/>
                <a:cs typeface="Times New Roman"/>
              </a:rPr>
              <a:t>Clause </a:t>
            </a:r>
            <a:r>
              <a:rPr lang="en-US" sz="2800" spc="-5" dirty="0">
                <a:latin typeface="Times New Roman"/>
                <a:cs typeface="Times New Roman"/>
              </a:rPr>
              <a:t>25.2 of </a:t>
            </a:r>
            <a:r>
              <a:rPr lang="en-US" sz="2800" dirty="0">
                <a:latin typeface="Times New Roman"/>
                <a:cs typeface="Times New Roman"/>
              </a:rPr>
              <a:t>IS </a:t>
            </a:r>
            <a:r>
              <a:rPr lang="en-US" sz="2800" spc="-5" dirty="0">
                <a:latin typeface="Times New Roman"/>
                <a:cs typeface="Times New Roman"/>
              </a:rPr>
              <a:t>456 stipulates </a:t>
            </a:r>
            <a:r>
              <a:rPr lang="en-US" sz="2800" dirty="0">
                <a:latin typeface="Times New Roman"/>
                <a:cs typeface="Times New Roman"/>
              </a:rPr>
              <a:t>the </a:t>
            </a:r>
            <a:r>
              <a:rPr lang="en-US" sz="2800" spc="-10" dirty="0">
                <a:latin typeface="Times New Roman"/>
                <a:cs typeface="Times New Roman"/>
              </a:rPr>
              <a:t>effective </a:t>
            </a:r>
            <a:r>
              <a:rPr lang="en-US" sz="2800" spc="-5" dirty="0">
                <a:latin typeface="Times New Roman"/>
                <a:cs typeface="Times New Roman"/>
              </a:rPr>
              <a:t>lengths of  compression members </a:t>
            </a:r>
            <a:r>
              <a:rPr lang="en-US" sz="2800" dirty="0">
                <a:latin typeface="Times New Roman"/>
                <a:cs typeface="Times New Roman"/>
              </a:rPr>
              <a:t>(vide Annex E of </a:t>
            </a:r>
            <a:r>
              <a:rPr lang="en-US" sz="2800" spc="-5" dirty="0">
                <a:latin typeface="Times New Roman"/>
                <a:cs typeface="Times New Roman"/>
              </a:rPr>
              <a:t>IS 456). This  parameter </a:t>
            </a:r>
            <a:r>
              <a:rPr lang="en-US" sz="2800" spc="-10" dirty="0">
                <a:latin typeface="Times New Roman"/>
                <a:cs typeface="Times New Roman"/>
              </a:rPr>
              <a:t>is </a:t>
            </a:r>
            <a:r>
              <a:rPr lang="en-US" sz="2800" dirty="0">
                <a:latin typeface="Times New Roman"/>
                <a:cs typeface="Times New Roman"/>
              </a:rPr>
              <a:t>needed in </a:t>
            </a:r>
            <a:r>
              <a:rPr lang="en-US" sz="2800" spc="-5" dirty="0">
                <a:latin typeface="Times New Roman"/>
                <a:cs typeface="Times New Roman"/>
              </a:rPr>
              <a:t>classifying </a:t>
            </a:r>
            <a:r>
              <a:rPr lang="en-US" sz="2800" dirty="0">
                <a:latin typeface="Times New Roman"/>
                <a:cs typeface="Times New Roman"/>
              </a:rPr>
              <a:t>and </a:t>
            </a:r>
            <a:r>
              <a:rPr lang="en-US" sz="2800" spc="-5" dirty="0">
                <a:latin typeface="Times New Roman"/>
                <a:cs typeface="Times New Roman"/>
              </a:rPr>
              <a:t>designing the  compression</a:t>
            </a:r>
            <a:r>
              <a:rPr lang="en-US" sz="2800" spc="-15" dirty="0">
                <a:latin typeface="Times New Roman"/>
                <a:cs typeface="Times New Roman"/>
              </a:rPr>
              <a:t> </a:t>
            </a:r>
            <a:r>
              <a:rPr lang="en-US" sz="2800" spc="-5" dirty="0">
                <a:latin typeface="Times New Roman"/>
                <a:cs typeface="Times New Roman"/>
              </a:rPr>
              <a:t>members.</a:t>
            </a:r>
            <a:endParaRPr lang="en-US" sz="2800" dirty="0">
              <a:latin typeface="Times New Roman"/>
              <a:cs typeface="Times New Roman"/>
            </a:endParaRPr>
          </a:p>
          <a:p>
            <a:endParaRPr lang="en-IN" dirty="0"/>
          </a:p>
        </p:txBody>
      </p:sp>
      <p:pic>
        <p:nvPicPr>
          <p:cNvPr id="4" name="Picture 3">
            <a:extLst>
              <a:ext uri="{FF2B5EF4-FFF2-40B4-BE49-F238E27FC236}">
                <a16:creationId xmlns:a16="http://schemas.microsoft.com/office/drawing/2014/main" id="{5D13A02F-7A99-4B14-B279-A81C26BBE772}"/>
              </a:ext>
            </a:extLst>
          </p:cNvPr>
          <p:cNvPicPr>
            <a:picLocks noChangeAspect="1"/>
          </p:cNvPicPr>
          <p:nvPr/>
        </p:nvPicPr>
        <p:blipFill>
          <a:blip r:embed="rId2"/>
          <a:stretch>
            <a:fillRect/>
          </a:stretch>
        </p:blipFill>
        <p:spPr>
          <a:xfrm>
            <a:off x="10881246" y="0"/>
            <a:ext cx="1310754" cy="1066892"/>
          </a:xfrm>
          <a:prstGeom prst="rect">
            <a:avLst/>
          </a:prstGeom>
        </p:spPr>
      </p:pic>
    </p:spTree>
    <p:extLst>
      <p:ext uri="{BB962C8B-B14F-4D97-AF65-F5344CB8AC3E}">
        <p14:creationId xmlns:p14="http://schemas.microsoft.com/office/powerpoint/2010/main" val="230402424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D506972-D521-4FB4-80D9-B3F45F58C123}"/>
              </a:ext>
            </a:extLst>
          </p:cNvPr>
          <p:cNvPicPr>
            <a:picLocks noChangeAspect="1"/>
          </p:cNvPicPr>
          <p:nvPr/>
        </p:nvPicPr>
        <p:blipFill>
          <a:blip r:embed="rId2"/>
          <a:stretch>
            <a:fillRect/>
          </a:stretch>
        </p:blipFill>
        <p:spPr>
          <a:xfrm>
            <a:off x="2183907" y="777010"/>
            <a:ext cx="7652551" cy="5303980"/>
          </a:xfrm>
          <a:prstGeom prst="rect">
            <a:avLst/>
          </a:prstGeom>
        </p:spPr>
      </p:pic>
      <p:pic>
        <p:nvPicPr>
          <p:cNvPr id="3" name="Picture 2">
            <a:extLst>
              <a:ext uri="{FF2B5EF4-FFF2-40B4-BE49-F238E27FC236}">
                <a16:creationId xmlns:a16="http://schemas.microsoft.com/office/drawing/2014/main" id="{5DAFF00A-9CE5-4039-9CD6-67FF8BD9C131}"/>
              </a:ext>
            </a:extLst>
          </p:cNvPr>
          <p:cNvPicPr>
            <a:picLocks noChangeAspect="1"/>
          </p:cNvPicPr>
          <p:nvPr/>
        </p:nvPicPr>
        <p:blipFill>
          <a:blip r:embed="rId3"/>
          <a:stretch>
            <a:fillRect/>
          </a:stretch>
        </p:blipFill>
        <p:spPr>
          <a:xfrm>
            <a:off x="10881246" y="0"/>
            <a:ext cx="1310754" cy="1066892"/>
          </a:xfrm>
          <a:prstGeom prst="rect">
            <a:avLst/>
          </a:prstGeom>
        </p:spPr>
      </p:pic>
    </p:spTree>
    <p:extLst>
      <p:ext uri="{BB962C8B-B14F-4D97-AF65-F5344CB8AC3E}">
        <p14:creationId xmlns:p14="http://schemas.microsoft.com/office/powerpoint/2010/main" val="156943841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D00CE02-C61B-44C9-9CAE-AA6F1585E1F7}"/>
              </a:ext>
            </a:extLst>
          </p:cNvPr>
          <p:cNvPicPr>
            <a:picLocks noChangeAspect="1"/>
          </p:cNvPicPr>
          <p:nvPr/>
        </p:nvPicPr>
        <p:blipFill>
          <a:blip r:embed="rId2"/>
          <a:stretch>
            <a:fillRect/>
          </a:stretch>
        </p:blipFill>
        <p:spPr>
          <a:xfrm>
            <a:off x="1546194" y="133165"/>
            <a:ext cx="8229600" cy="6303146"/>
          </a:xfrm>
          <a:prstGeom prst="rect">
            <a:avLst/>
          </a:prstGeom>
        </p:spPr>
      </p:pic>
      <p:pic>
        <p:nvPicPr>
          <p:cNvPr id="3" name="Picture 2">
            <a:extLst>
              <a:ext uri="{FF2B5EF4-FFF2-40B4-BE49-F238E27FC236}">
                <a16:creationId xmlns:a16="http://schemas.microsoft.com/office/drawing/2014/main" id="{818FC3D6-8264-4F93-BCC5-5C4D1DA5E922}"/>
              </a:ext>
            </a:extLst>
          </p:cNvPr>
          <p:cNvPicPr>
            <a:picLocks noChangeAspect="1"/>
          </p:cNvPicPr>
          <p:nvPr/>
        </p:nvPicPr>
        <p:blipFill>
          <a:blip r:embed="rId3"/>
          <a:stretch>
            <a:fillRect/>
          </a:stretch>
        </p:blipFill>
        <p:spPr>
          <a:xfrm>
            <a:off x="10881246" y="0"/>
            <a:ext cx="1310754" cy="1066892"/>
          </a:xfrm>
          <a:prstGeom prst="rect">
            <a:avLst/>
          </a:prstGeom>
        </p:spPr>
      </p:pic>
    </p:spTree>
    <p:extLst>
      <p:ext uri="{BB962C8B-B14F-4D97-AF65-F5344CB8AC3E}">
        <p14:creationId xmlns:p14="http://schemas.microsoft.com/office/powerpoint/2010/main" val="232784529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4CC0C39-B1AE-4452-9CC0-9DD50CFF86A7}"/>
              </a:ext>
            </a:extLst>
          </p:cNvPr>
          <p:cNvPicPr>
            <a:picLocks noChangeAspect="1"/>
          </p:cNvPicPr>
          <p:nvPr/>
        </p:nvPicPr>
        <p:blipFill>
          <a:blip r:embed="rId2"/>
          <a:stretch>
            <a:fillRect/>
          </a:stretch>
        </p:blipFill>
        <p:spPr>
          <a:xfrm>
            <a:off x="618269" y="905522"/>
            <a:ext cx="10955462" cy="5599176"/>
          </a:xfrm>
          <a:prstGeom prst="rect">
            <a:avLst/>
          </a:prstGeom>
        </p:spPr>
      </p:pic>
      <p:pic>
        <p:nvPicPr>
          <p:cNvPr id="3" name="Picture 2">
            <a:extLst>
              <a:ext uri="{FF2B5EF4-FFF2-40B4-BE49-F238E27FC236}">
                <a16:creationId xmlns:a16="http://schemas.microsoft.com/office/drawing/2014/main" id="{6637AAA6-C067-404E-8459-9C12691B1D17}"/>
              </a:ext>
            </a:extLst>
          </p:cNvPr>
          <p:cNvPicPr>
            <a:picLocks noChangeAspect="1"/>
          </p:cNvPicPr>
          <p:nvPr/>
        </p:nvPicPr>
        <p:blipFill>
          <a:blip r:embed="rId3"/>
          <a:stretch>
            <a:fillRect/>
          </a:stretch>
        </p:blipFill>
        <p:spPr>
          <a:xfrm>
            <a:off x="10881246" y="0"/>
            <a:ext cx="1310754" cy="1066892"/>
          </a:xfrm>
          <a:prstGeom prst="rect">
            <a:avLst/>
          </a:prstGeom>
        </p:spPr>
      </p:pic>
    </p:spTree>
    <p:extLst>
      <p:ext uri="{BB962C8B-B14F-4D97-AF65-F5344CB8AC3E}">
        <p14:creationId xmlns:p14="http://schemas.microsoft.com/office/powerpoint/2010/main" val="34084129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440271-46FD-4A00-8C83-D6E2BFC65023}"/>
              </a:ext>
            </a:extLst>
          </p:cNvPr>
          <p:cNvSpPr>
            <a:spLocks noGrp="1"/>
          </p:cNvSpPr>
          <p:nvPr>
            <p:ph type="title"/>
          </p:nvPr>
        </p:nvSpPr>
        <p:spPr>
          <a:xfrm>
            <a:off x="847078" y="404110"/>
            <a:ext cx="10515600" cy="1325563"/>
          </a:xfrm>
        </p:spPr>
        <p:txBody>
          <a:bodyPr/>
          <a:lstStyle/>
          <a:p>
            <a:r>
              <a:rPr lang="en-IN" sz="4400" b="1" u="sng" dirty="0">
                <a:solidFill>
                  <a:srgbClr val="FF0000"/>
                </a:solidFill>
              </a:rPr>
              <a:t>Slenderness</a:t>
            </a:r>
            <a:r>
              <a:rPr lang="en-IN" sz="4400" b="1" u="sng" spc="-80" dirty="0">
                <a:solidFill>
                  <a:srgbClr val="FF0000"/>
                </a:solidFill>
              </a:rPr>
              <a:t> </a:t>
            </a:r>
            <a:r>
              <a:rPr lang="en-IN" sz="4400" b="1" u="sng" dirty="0">
                <a:solidFill>
                  <a:srgbClr val="FF0000"/>
                </a:solidFill>
              </a:rPr>
              <a:t>ratio</a:t>
            </a:r>
            <a:endParaRPr lang="en-IN" b="1" u="sng" dirty="0">
              <a:solidFill>
                <a:srgbClr val="FF0000"/>
              </a:solidFill>
            </a:endParaRPr>
          </a:p>
        </p:txBody>
      </p:sp>
      <p:sp>
        <p:nvSpPr>
          <p:cNvPr id="3" name="Content Placeholder 2">
            <a:extLst>
              <a:ext uri="{FF2B5EF4-FFF2-40B4-BE49-F238E27FC236}">
                <a16:creationId xmlns:a16="http://schemas.microsoft.com/office/drawing/2014/main" id="{2D01B0D7-A534-46D9-B7B9-7830C84494DB}"/>
              </a:ext>
            </a:extLst>
          </p:cNvPr>
          <p:cNvSpPr>
            <a:spLocks noGrp="1"/>
          </p:cNvSpPr>
          <p:nvPr>
            <p:ph idx="1"/>
          </p:nvPr>
        </p:nvSpPr>
        <p:spPr/>
        <p:txBody>
          <a:bodyPr/>
          <a:lstStyle/>
          <a:p>
            <a:pPr marL="266700" indent="-229235">
              <a:lnSpc>
                <a:spcPct val="100000"/>
              </a:lnSpc>
              <a:spcBef>
                <a:spcPts val="610"/>
              </a:spcBef>
              <a:buFont typeface="Arial"/>
              <a:buChar char="•"/>
              <a:tabLst>
                <a:tab pos="267335" algn="l"/>
                <a:tab pos="2642235" algn="l"/>
              </a:tabLst>
            </a:pPr>
            <a:r>
              <a:rPr lang="en-US" sz="2800" spc="-5" dirty="0">
                <a:latin typeface="Times New Roman"/>
                <a:cs typeface="Times New Roman"/>
              </a:rPr>
              <a:t>The factor</a:t>
            </a:r>
            <a:r>
              <a:rPr lang="en-US" sz="2800" spc="35" dirty="0">
                <a:latin typeface="Times New Roman"/>
                <a:cs typeface="Times New Roman"/>
              </a:rPr>
              <a:t> </a:t>
            </a:r>
            <a:r>
              <a:rPr lang="en-US" sz="2800" spc="-990" dirty="0">
                <a:latin typeface="UKIJ Tughra"/>
                <a:cs typeface="UKIJ Tughra"/>
              </a:rPr>
              <a:t>𝑙</a:t>
            </a:r>
            <a:r>
              <a:rPr lang="en-US" sz="3075" spc="-1485" baseline="-16260" dirty="0">
                <a:latin typeface="UKIJ Tughra"/>
                <a:cs typeface="UKIJ Tughra"/>
              </a:rPr>
              <a:t>𝑒</a:t>
            </a:r>
            <a:r>
              <a:rPr lang="en-US" sz="3075" spc="1582" baseline="2710" dirty="0">
                <a:latin typeface="UKIJ Tughra"/>
                <a:cs typeface="UKIJ Tughra"/>
              </a:rPr>
              <a:t> </a:t>
            </a:r>
            <a:r>
              <a:rPr lang="en-US" sz="2800" spc="-1070" dirty="0">
                <a:latin typeface="UKIJ Tughra"/>
                <a:cs typeface="UKIJ Tughra"/>
              </a:rPr>
              <a:t>𝑟	</a:t>
            </a:r>
            <a:r>
              <a:rPr lang="en-US" sz="2800" spc="-5" dirty="0">
                <a:latin typeface="Times New Roman"/>
                <a:cs typeface="Times New Roman"/>
              </a:rPr>
              <a:t>is called </a:t>
            </a:r>
            <a:r>
              <a:rPr lang="en-US" sz="2800" spc="-10" dirty="0">
                <a:latin typeface="Times New Roman"/>
                <a:cs typeface="Times New Roman"/>
              </a:rPr>
              <a:t>as </a:t>
            </a:r>
            <a:r>
              <a:rPr lang="en-US" sz="2800" spc="-5" dirty="0">
                <a:latin typeface="Times New Roman"/>
                <a:cs typeface="Times New Roman"/>
              </a:rPr>
              <a:t>the slenderness</a:t>
            </a:r>
            <a:r>
              <a:rPr lang="en-US" sz="2800" spc="-20" dirty="0">
                <a:latin typeface="Times New Roman"/>
                <a:cs typeface="Times New Roman"/>
              </a:rPr>
              <a:t> </a:t>
            </a:r>
            <a:r>
              <a:rPr lang="en-US" sz="2800" dirty="0">
                <a:latin typeface="Times New Roman"/>
                <a:cs typeface="Times New Roman"/>
              </a:rPr>
              <a:t>ratio.</a:t>
            </a:r>
          </a:p>
          <a:p>
            <a:pPr marL="266700" indent="-229235">
              <a:lnSpc>
                <a:spcPct val="100000"/>
              </a:lnSpc>
              <a:spcBef>
                <a:spcPts val="505"/>
              </a:spcBef>
              <a:buFont typeface="Arial"/>
              <a:buChar char="•"/>
              <a:tabLst>
                <a:tab pos="267335" algn="l"/>
              </a:tabLst>
            </a:pPr>
            <a:r>
              <a:rPr lang="en-US" sz="2800" spc="-5" dirty="0">
                <a:latin typeface="Times New Roman"/>
                <a:cs typeface="Times New Roman"/>
              </a:rPr>
              <a:t>It </a:t>
            </a:r>
            <a:r>
              <a:rPr lang="en-US" sz="2800" dirty="0">
                <a:latin typeface="Times New Roman"/>
                <a:cs typeface="Times New Roman"/>
              </a:rPr>
              <a:t>provides </a:t>
            </a:r>
            <a:r>
              <a:rPr lang="en-US" sz="2800" spc="-5" dirty="0">
                <a:latin typeface="Times New Roman"/>
                <a:cs typeface="Times New Roman"/>
              </a:rPr>
              <a:t>a </a:t>
            </a:r>
            <a:r>
              <a:rPr lang="en-US" sz="2800" spc="-10" dirty="0">
                <a:latin typeface="Times New Roman"/>
                <a:cs typeface="Times New Roman"/>
              </a:rPr>
              <a:t>measure </a:t>
            </a:r>
            <a:r>
              <a:rPr lang="en-US" sz="2800" dirty="0">
                <a:latin typeface="Times New Roman"/>
                <a:cs typeface="Times New Roman"/>
              </a:rPr>
              <a:t>of </a:t>
            </a:r>
            <a:r>
              <a:rPr lang="en-US" sz="2800" spc="-5" dirty="0">
                <a:latin typeface="Times New Roman"/>
                <a:cs typeface="Times New Roman"/>
              </a:rPr>
              <a:t>probability </a:t>
            </a:r>
            <a:r>
              <a:rPr lang="en-US" sz="2800" dirty="0">
                <a:latin typeface="Times New Roman"/>
                <a:cs typeface="Times New Roman"/>
              </a:rPr>
              <a:t>of </a:t>
            </a:r>
            <a:r>
              <a:rPr lang="en-US" sz="2800" spc="-5" dirty="0">
                <a:latin typeface="Times New Roman"/>
                <a:cs typeface="Times New Roman"/>
              </a:rPr>
              <a:t>column</a:t>
            </a:r>
            <a:r>
              <a:rPr lang="en-US" sz="2800" dirty="0">
                <a:latin typeface="Times New Roman"/>
                <a:cs typeface="Times New Roman"/>
              </a:rPr>
              <a:t> buckling.</a:t>
            </a:r>
          </a:p>
          <a:p>
            <a:pPr marL="266700" marR="30480" indent="-229235">
              <a:lnSpc>
                <a:spcPts val="3870"/>
              </a:lnSpc>
              <a:spcBef>
                <a:spcPts val="210"/>
              </a:spcBef>
              <a:buFont typeface="Arial"/>
              <a:buChar char="•"/>
              <a:tabLst>
                <a:tab pos="267335" algn="l"/>
              </a:tabLst>
            </a:pPr>
            <a:r>
              <a:rPr lang="en-US" sz="2800" dirty="0">
                <a:latin typeface="Times New Roman"/>
                <a:cs typeface="Times New Roman"/>
              </a:rPr>
              <a:t>short </a:t>
            </a:r>
            <a:r>
              <a:rPr lang="en-US" sz="2800" spc="-10" dirty="0">
                <a:latin typeface="Times New Roman"/>
                <a:cs typeface="Times New Roman"/>
              </a:rPr>
              <a:t>columns </a:t>
            </a:r>
            <a:r>
              <a:rPr lang="en-US" sz="2800" spc="-5" dirty="0">
                <a:latin typeface="Times New Roman"/>
                <a:cs typeface="Times New Roman"/>
              </a:rPr>
              <a:t>fail </a:t>
            </a:r>
            <a:r>
              <a:rPr lang="en-US" sz="2800" dirty="0">
                <a:latin typeface="Times New Roman"/>
                <a:cs typeface="Times New Roman"/>
              </a:rPr>
              <a:t>by </a:t>
            </a:r>
            <a:r>
              <a:rPr lang="en-US" sz="2800" spc="-5" dirty="0">
                <a:latin typeface="Times New Roman"/>
                <a:cs typeface="Times New Roman"/>
              </a:rPr>
              <a:t>crushing with </a:t>
            </a:r>
            <a:r>
              <a:rPr lang="en-US" sz="2800" dirty="0">
                <a:latin typeface="Times New Roman"/>
                <a:cs typeface="Times New Roman"/>
              </a:rPr>
              <a:t>the </a:t>
            </a:r>
            <a:r>
              <a:rPr lang="en-US" sz="2800" spc="-5" dirty="0">
                <a:latin typeface="Times New Roman"/>
                <a:cs typeface="Times New Roman"/>
              </a:rPr>
              <a:t>material reaching its ultimate  </a:t>
            </a:r>
            <a:r>
              <a:rPr lang="en-US" sz="2800" dirty="0">
                <a:latin typeface="Times New Roman"/>
                <a:cs typeface="Times New Roman"/>
              </a:rPr>
              <a:t>strength.</a:t>
            </a:r>
          </a:p>
          <a:p>
            <a:pPr marL="266700" indent="-229235">
              <a:lnSpc>
                <a:spcPct val="100000"/>
              </a:lnSpc>
              <a:spcBef>
                <a:spcPts val="285"/>
              </a:spcBef>
              <a:buFont typeface="Arial"/>
              <a:buChar char="•"/>
              <a:tabLst>
                <a:tab pos="267335" algn="l"/>
              </a:tabLst>
            </a:pPr>
            <a:r>
              <a:rPr lang="en-US" sz="2800" spc="-5" dirty="0">
                <a:latin typeface="Times New Roman"/>
                <a:cs typeface="Times New Roman"/>
              </a:rPr>
              <a:t>Long columns fails in</a:t>
            </a:r>
            <a:r>
              <a:rPr lang="en-US" sz="2800" spc="15" dirty="0">
                <a:latin typeface="Times New Roman"/>
                <a:cs typeface="Times New Roman"/>
              </a:rPr>
              <a:t> </a:t>
            </a:r>
            <a:r>
              <a:rPr lang="en-US" sz="2800" spc="-5" dirty="0">
                <a:latin typeface="Times New Roman"/>
                <a:cs typeface="Times New Roman"/>
              </a:rPr>
              <a:t>buckling</a:t>
            </a:r>
            <a:endParaRPr lang="en-US" sz="2800" dirty="0">
              <a:latin typeface="Times New Roman"/>
              <a:cs typeface="Times New Roman"/>
            </a:endParaRPr>
          </a:p>
          <a:p>
            <a:endParaRPr lang="en-IN" dirty="0"/>
          </a:p>
        </p:txBody>
      </p:sp>
      <p:pic>
        <p:nvPicPr>
          <p:cNvPr id="4" name="Picture 3">
            <a:extLst>
              <a:ext uri="{FF2B5EF4-FFF2-40B4-BE49-F238E27FC236}">
                <a16:creationId xmlns:a16="http://schemas.microsoft.com/office/drawing/2014/main" id="{65BF6E11-A22E-45FD-9D46-67145C493F5F}"/>
              </a:ext>
            </a:extLst>
          </p:cNvPr>
          <p:cNvPicPr>
            <a:picLocks noChangeAspect="1"/>
          </p:cNvPicPr>
          <p:nvPr/>
        </p:nvPicPr>
        <p:blipFill>
          <a:blip r:embed="rId2"/>
          <a:stretch>
            <a:fillRect/>
          </a:stretch>
        </p:blipFill>
        <p:spPr>
          <a:xfrm>
            <a:off x="10881246" y="0"/>
            <a:ext cx="1310754" cy="1066892"/>
          </a:xfrm>
          <a:prstGeom prst="rect">
            <a:avLst/>
          </a:prstGeom>
        </p:spPr>
      </p:pic>
    </p:spTree>
    <p:extLst>
      <p:ext uri="{BB962C8B-B14F-4D97-AF65-F5344CB8AC3E}">
        <p14:creationId xmlns:p14="http://schemas.microsoft.com/office/powerpoint/2010/main" val="62068379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BF4BDB-4C3C-4BC9-A01C-DB2A608D4C1E}"/>
              </a:ext>
            </a:extLst>
          </p:cNvPr>
          <p:cNvSpPr>
            <a:spLocks noGrp="1"/>
          </p:cNvSpPr>
          <p:nvPr>
            <p:ph type="title"/>
          </p:nvPr>
        </p:nvSpPr>
        <p:spPr/>
        <p:txBody>
          <a:bodyPr>
            <a:normAutofit/>
          </a:bodyPr>
          <a:lstStyle/>
          <a:p>
            <a:r>
              <a:rPr lang="en-IN" sz="4400" b="1" u="sng" dirty="0">
                <a:solidFill>
                  <a:srgbClr val="FF0000"/>
                </a:solidFill>
              </a:rPr>
              <a:t>Based on slenderness</a:t>
            </a:r>
            <a:r>
              <a:rPr lang="en-IN" sz="4400" b="1" u="sng" spc="-90" dirty="0">
                <a:solidFill>
                  <a:srgbClr val="FF0000"/>
                </a:solidFill>
              </a:rPr>
              <a:t> </a:t>
            </a:r>
            <a:r>
              <a:rPr lang="en-IN" sz="4400" b="1" u="sng" dirty="0">
                <a:solidFill>
                  <a:srgbClr val="FF0000"/>
                </a:solidFill>
              </a:rPr>
              <a:t>ratio</a:t>
            </a:r>
            <a:endParaRPr lang="en-IN" b="1" u="sng" dirty="0">
              <a:solidFill>
                <a:srgbClr val="FF0000"/>
              </a:solidFill>
            </a:endParaRPr>
          </a:p>
        </p:txBody>
      </p:sp>
      <p:sp>
        <p:nvSpPr>
          <p:cNvPr id="3" name="Content Placeholder 2">
            <a:extLst>
              <a:ext uri="{FF2B5EF4-FFF2-40B4-BE49-F238E27FC236}">
                <a16:creationId xmlns:a16="http://schemas.microsoft.com/office/drawing/2014/main" id="{E415F95E-9701-4684-BB28-FC06D226AF08}"/>
              </a:ext>
            </a:extLst>
          </p:cNvPr>
          <p:cNvSpPr>
            <a:spLocks noGrp="1"/>
          </p:cNvSpPr>
          <p:nvPr>
            <p:ph idx="1"/>
          </p:nvPr>
        </p:nvSpPr>
        <p:spPr/>
        <p:txBody>
          <a:bodyPr>
            <a:normAutofit/>
          </a:bodyPr>
          <a:lstStyle/>
          <a:p>
            <a:pPr marL="381635" indent="-343535">
              <a:lnSpc>
                <a:spcPct val="100000"/>
              </a:lnSpc>
              <a:spcBef>
                <a:spcPts val="270"/>
              </a:spcBef>
              <a:buAutoNum type="alphaLcParenR"/>
              <a:tabLst>
                <a:tab pos="382905" algn="l"/>
              </a:tabLst>
            </a:pPr>
            <a:r>
              <a:rPr lang="en-US" spc="-5" dirty="0"/>
              <a:t>Short column</a:t>
            </a:r>
          </a:p>
          <a:p>
            <a:pPr marL="381635" indent="-343535">
              <a:lnSpc>
                <a:spcPct val="100000"/>
              </a:lnSpc>
              <a:spcBef>
                <a:spcPts val="175"/>
              </a:spcBef>
              <a:buAutoNum type="alphaLcParenR"/>
              <a:tabLst>
                <a:tab pos="382905" algn="l"/>
              </a:tabLst>
            </a:pPr>
            <a:r>
              <a:rPr lang="en-US" spc="-5" dirty="0"/>
              <a:t>Long </a:t>
            </a:r>
            <a:r>
              <a:rPr lang="en-US" dirty="0"/>
              <a:t>or </a:t>
            </a:r>
            <a:r>
              <a:rPr lang="en-US" spc="-5" dirty="0"/>
              <a:t>slender</a:t>
            </a:r>
            <a:r>
              <a:rPr lang="en-US" spc="-10" dirty="0"/>
              <a:t> </a:t>
            </a:r>
            <a:r>
              <a:rPr lang="en-US" spc="-5" dirty="0"/>
              <a:t>column</a:t>
            </a:r>
          </a:p>
          <a:p>
            <a:pPr marL="38735" marR="30480">
              <a:lnSpc>
                <a:spcPct val="105000"/>
              </a:lnSpc>
              <a:buFont typeface="Arial"/>
              <a:buChar char="•"/>
              <a:tabLst>
                <a:tab pos="267970" algn="l"/>
                <a:tab pos="761365" algn="l"/>
                <a:tab pos="1473200" algn="l"/>
                <a:tab pos="2990215" algn="l"/>
                <a:tab pos="3599815" algn="l"/>
                <a:tab pos="5414645" algn="l"/>
                <a:tab pos="6240780" algn="l"/>
                <a:tab pos="6713220" algn="l"/>
                <a:tab pos="7324725" algn="l"/>
                <a:tab pos="8152130" algn="l"/>
                <a:tab pos="8626475" algn="l"/>
                <a:tab pos="9138285" algn="l"/>
              </a:tabLst>
            </a:pPr>
            <a:r>
              <a:rPr lang="en-US" spc="-5" dirty="0"/>
              <a:t>IS	</a:t>
            </a:r>
            <a:r>
              <a:rPr lang="en-US" dirty="0"/>
              <a:t>45</a:t>
            </a:r>
            <a:r>
              <a:rPr lang="en-US" spc="-5" dirty="0"/>
              <a:t>6</a:t>
            </a:r>
            <a:r>
              <a:rPr lang="en-US" dirty="0"/>
              <a:t>	</a:t>
            </a:r>
            <a:r>
              <a:rPr lang="en-US" spc="-5" dirty="0"/>
              <a:t>st</a:t>
            </a:r>
            <a:r>
              <a:rPr lang="en-US" spc="-20" dirty="0"/>
              <a:t>i</a:t>
            </a:r>
            <a:r>
              <a:rPr lang="en-US" spc="-5" dirty="0"/>
              <a:t>p</a:t>
            </a:r>
            <a:r>
              <a:rPr lang="en-US" dirty="0"/>
              <a:t>u</a:t>
            </a:r>
            <a:r>
              <a:rPr lang="en-US" spc="-5" dirty="0"/>
              <a:t>lat</a:t>
            </a:r>
            <a:r>
              <a:rPr lang="en-US" spc="-25" dirty="0"/>
              <a:t>e</a:t>
            </a:r>
            <a:r>
              <a:rPr lang="en-US" spc="-5" dirty="0"/>
              <a:t>s</a:t>
            </a:r>
            <a:r>
              <a:rPr lang="en-US" dirty="0"/>
              <a:t>	</a:t>
            </a:r>
            <a:r>
              <a:rPr lang="en-US" spc="-5" dirty="0"/>
              <a:t>the</a:t>
            </a:r>
            <a:r>
              <a:rPr lang="en-US" dirty="0"/>
              <a:t>	</a:t>
            </a:r>
            <a:r>
              <a:rPr lang="en-US" spc="-5" dirty="0"/>
              <a:t>slen</a:t>
            </a:r>
            <a:r>
              <a:rPr lang="en-US" spc="5" dirty="0"/>
              <a:t>d</a:t>
            </a:r>
            <a:r>
              <a:rPr lang="en-US" spc="-5" dirty="0"/>
              <a:t>ern</a:t>
            </a:r>
            <a:r>
              <a:rPr lang="en-US" spc="-20" dirty="0"/>
              <a:t>e</a:t>
            </a:r>
            <a:r>
              <a:rPr lang="en-US" spc="-5" dirty="0"/>
              <a:t>ss</a:t>
            </a:r>
            <a:r>
              <a:rPr lang="en-US" dirty="0"/>
              <a:t>	</a:t>
            </a:r>
            <a:r>
              <a:rPr lang="en-US" spc="-5" dirty="0"/>
              <a:t>ratio</a:t>
            </a:r>
            <a:r>
              <a:rPr lang="en-US" dirty="0"/>
              <a:t>	</a:t>
            </a:r>
            <a:r>
              <a:rPr lang="en-US" spc="-15" dirty="0"/>
              <a:t>a</a:t>
            </a:r>
            <a:r>
              <a:rPr lang="en-US" spc="-5" dirty="0"/>
              <a:t>s</a:t>
            </a:r>
            <a:r>
              <a:rPr lang="en-US" dirty="0"/>
              <a:t>	</a:t>
            </a:r>
            <a:r>
              <a:rPr lang="en-US" spc="-5" dirty="0"/>
              <a:t>t</a:t>
            </a:r>
            <a:r>
              <a:rPr lang="en-US" dirty="0"/>
              <a:t>h</a:t>
            </a:r>
            <a:r>
              <a:rPr lang="en-US" spc="-5" dirty="0"/>
              <a:t>e</a:t>
            </a:r>
            <a:r>
              <a:rPr lang="en-US" dirty="0"/>
              <a:t>	</a:t>
            </a:r>
            <a:r>
              <a:rPr lang="en-US" spc="-5" dirty="0"/>
              <a:t>ratio</a:t>
            </a:r>
            <a:r>
              <a:rPr lang="en-US" dirty="0"/>
              <a:t>	o</a:t>
            </a:r>
            <a:r>
              <a:rPr lang="en-US" spc="-5" dirty="0"/>
              <a:t>f</a:t>
            </a:r>
            <a:r>
              <a:rPr lang="en-US" dirty="0"/>
              <a:t>	</a:t>
            </a:r>
            <a:r>
              <a:rPr lang="en-US" spc="-5" dirty="0"/>
              <a:t>its</a:t>
            </a:r>
            <a:r>
              <a:rPr lang="en-US" dirty="0"/>
              <a:t>	</a:t>
            </a:r>
            <a:r>
              <a:rPr lang="en-US" spc="-25" dirty="0"/>
              <a:t>e</a:t>
            </a:r>
            <a:r>
              <a:rPr lang="en-US" spc="-50" dirty="0"/>
              <a:t>f</a:t>
            </a:r>
            <a:r>
              <a:rPr lang="en-US" spc="-5" dirty="0"/>
              <a:t>fective  length </a:t>
            </a:r>
            <a:r>
              <a:rPr lang="en-US" spc="-1085" dirty="0">
                <a:latin typeface="UKIJ Tughra"/>
                <a:cs typeface="UKIJ Tughra"/>
              </a:rPr>
              <a:t>𝑙</a:t>
            </a:r>
            <a:r>
              <a:rPr lang="en-US" sz="3075" spc="-1627" baseline="-16260" dirty="0">
                <a:latin typeface="UKIJ Tughra"/>
                <a:cs typeface="UKIJ Tughra"/>
              </a:rPr>
              <a:t>𝑒</a:t>
            </a:r>
            <a:r>
              <a:rPr lang="en-US" sz="3075" spc="555" baseline="-16260" dirty="0">
                <a:latin typeface="UKIJ Tughra"/>
                <a:cs typeface="UKIJ Tughra"/>
              </a:rPr>
              <a:t>  </a:t>
            </a:r>
            <a:r>
              <a:rPr lang="en-US" sz="2800" spc="-5" dirty="0"/>
              <a:t>to its least lateral</a:t>
            </a:r>
            <a:r>
              <a:rPr lang="en-US" sz="2800" spc="-10" dirty="0"/>
              <a:t> </a:t>
            </a:r>
            <a:r>
              <a:rPr lang="en-US" sz="2800" spc="-5" dirty="0"/>
              <a:t>dimension.</a:t>
            </a:r>
            <a:endParaRPr lang="en-US" sz="2800" dirty="0">
              <a:latin typeface="UKIJ Tughra"/>
              <a:cs typeface="UKIJ Tughra"/>
            </a:endParaRPr>
          </a:p>
          <a:p>
            <a:pPr marL="267335" indent="-228600">
              <a:lnSpc>
                <a:spcPct val="100000"/>
              </a:lnSpc>
              <a:spcBef>
                <a:spcPts val="170"/>
              </a:spcBef>
              <a:buFont typeface="Arial"/>
              <a:buChar char="•"/>
              <a:tabLst>
                <a:tab pos="267970" algn="l"/>
              </a:tabLst>
            </a:pPr>
            <a:r>
              <a:rPr lang="en-US" spc="-5" dirty="0"/>
              <a:t>The </a:t>
            </a:r>
            <a:r>
              <a:rPr lang="en-US" spc="-10" dirty="0"/>
              <a:t>effective </a:t>
            </a:r>
            <a:r>
              <a:rPr lang="en-US" spc="-5" dirty="0"/>
              <a:t>length </a:t>
            </a:r>
            <a:r>
              <a:rPr lang="en-US" spc="-500" dirty="0">
                <a:latin typeface="UKIJ Tughra"/>
                <a:cs typeface="UKIJ Tughra"/>
              </a:rPr>
              <a:t>𝑙</a:t>
            </a:r>
            <a:r>
              <a:rPr lang="en-US" sz="3075" spc="-750" baseline="-16260" dirty="0">
                <a:latin typeface="UKIJ Tughra"/>
                <a:cs typeface="UKIJ Tughra"/>
              </a:rPr>
              <a:t>𝑒       </a:t>
            </a:r>
            <a:r>
              <a:rPr lang="en-US" sz="2800" spc="-500" dirty="0"/>
              <a:t>is       </a:t>
            </a:r>
            <a:r>
              <a:rPr lang="en-US" sz="2800" spc="-10" dirty="0"/>
              <a:t>different </a:t>
            </a:r>
            <a:r>
              <a:rPr lang="en-US" sz="2800" spc="-5" dirty="0"/>
              <a:t>from </a:t>
            </a:r>
            <a:r>
              <a:rPr lang="en-US" sz="2800" dirty="0"/>
              <a:t>the unsupported</a:t>
            </a:r>
            <a:r>
              <a:rPr lang="en-US" sz="2800" spc="-95" dirty="0"/>
              <a:t> </a:t>
            </a:r>
            <a:r>
              <a:rPr lang="en-US" sz="2800" dirty="0"/>
              <a:t>length.</a:t>
            </a:r>
            <a:endParaRPr lang="en-US" sz="2800" dirty="0">
              <a:latin typeface="UKIJ Tughra"/>
              <a:cs typeface="UKIJ Tughra"/>
            </a:endParaRPr>
          </a:p>
          <a:p>
            <a:pPr marL="267335" marR="33020" indent="-228600">
              <a:lnSpc>
                <a:spcPts val="3529"/>
              </a:lnSpc>
              <a:spcBef>
                <a:spcPts val="140"/>
              </a:spcBef>
              <a:buFont typeface="Arial"/>
              <a:buChar char="•"/>
              <a:tabLst>
                <a:tab pos="267970" algn="l"/>
                <a:tab pos="979805" algn="l"/>
                <a:tab pos="2740025" algn="l"/>
                <a:tab pos="3371215" algn="l"/>
                <a:tab pos="4596130" algn="l"/>
                <a:tab pos="5053330" algn="l"/>
                <a:tab pos="7324725" algn="l"/>
                <a:tab pos="9102090" algn="l"/>
                <a:tab pos="9440545" algn="l"/>
                <a:tab pos="10113645" algn="l"/>
              </a:tabLst>
            </a:pPr>
            <a:r>
              <a:rPr lang="en-US" spc="-5" dirty="0"/>
              <a:t>The	recta</a:t>
            </a:r>
            <a:r>
              <a:rPr lang="en-US" dirty="0"/>
              <a:t>n</a:t>
            </a:r>
            <a:r>
              <a:rPr lang="en-US" spc="-5" dirty="0"/>
              <a:t>g</a:t>
            </a:r>
            <a:r>
              <a:rPr lang="en-US" dirty="0"/>
              <a:t>u</a:t>
            </a:r>
            <a:r>
              <a:rPr lang="en-US" spc="-5" dirty="0"/>
              <a:t>lar</a:t>
            </a:r>
            <a:r>
              <a:rPr lang="en-US" dirty="0"/>
              <a:t>	</a:t>
            </a:r>
            <a:r>
              <a:rPr lang="en-US" spc="-10" dirty="0"/>
              <a:t>R</a:t>
            </a:r>
            <a:r>
              <a:rPr lang="en-US" spc="-5" dirty="0"/>
              <a:t>C</a:t>
            </a:r>
            <a:r>
              <a:rPr lang="en-US" dirty="0"/>
              <a:t>	</a:t>
            </a:r>
            <a:r>
              <a:rPr lang="en-US" spc="-5" dirty="0"/>
              <a:t>col</a:t>
            </a:r>
            <a:r>
              <a:rPr lang="en-US" dirty="0"/>
              <a:t>u</a:t>
            </a:r>
            <a:r>
              <a:rPr lang="en-US" spc="-20" dirty="0"/>
              <a:t>m</a:t>
            </a:r>
            <a:r>
              <a:rPr lang="en-US" spc="-5" dirty="0"/>
              <a:t>n</a:t>
            </a:r>
            <a:r>
              <a:rPr lang="en-US" dirty="0"/>
              <a:t>	o</a:t>
            </a:r>
            <a:r>
              <a:rPr lang="en-US" spc="-5" dirty="0"/>
              <a:t>f</a:t>
            </a:r>
            <a:r>
              <a:rPr lang="en-US" dirty="0"/>
              <a:t>	</a:t>
            </a:r>
            <a:r>
              <a:rPr lang="en-US" spc="-5" dirty="0"/>
              <a:t>cro</a:t>
            </a:r>
            <a:r>
              <a:rPr lang="en-US" dirty="0"/>
              <a:t>ss</a:t>
            </a:r>
            <a:r>
              <a:rPr lang="en-US" spc="-5" dirty="0"/>
              <a:t>-s</a:t>
            </a:r>
            <a:r>
              <a:rPr lang="en-US" spc="-20" dirty="0"/>
              <a:t>e</a:t>
            </a:r>
            <a:r>
              <a:rPr lang="en-US" spc="-5" dirty="0"/>
              <a:t>ctio</a:t>
            </a:r>
            <a:r>
              <a:rPr lang="en-US" dirty="0"/>
              <a:t>n</a:t>
            </a:r>
            <a:r>
              <a:rPr lang="en-US" spc="-25" dirty="0"/>
              <a:t>a</a:t>
            </a:r>
            <a:r>
              <a:rPr lang="en-US" spc="-5" dirty="0"/>
              <a:t>l</a:t>
            </a:r>
            <a:r>
              <a:rPr lang="en-US" dirty="0"/>
              <a:t>	</a:t>
            </a:r>
            <a:r>
              <a:rPr lang="en-US" spc="-5" dirty="0"/>
              <a:t>di</a:t>
            </a:r>
            <a:r>
              <a:rPr lang="en-US" spc="-25" dirty="0"/>
              <a:t>m</a:t>
            </a:r>
            <a:r>
              <a:rPr lang="en-US" spc="-5" dirty="0"/>
              <a:t>ensi</a:t>
            </a:r>
            <a:r>
              <a:rPr lang="en-US" spc="5" dirty="0"/>
              <a:t>o</a:t>
            </a:r>
            <a:r>
              <a:rPr lang="en-US" spc="-5" dirty="0"/>
              <a:t>ns</a:t>
            </a:r>
            <a:r>
              <a:rPr lang="en-US" dirty="0"/>
              <a:t>	</a:t>
            </a:r>
            <a:r>
              <a:rPr lang="en-US" spc="-5" dirty="0"/>
              <a:t>b</a:t>
            </a:r>
            <a:r>
              <a:rPr lang="en-US" dirty="0"/>
              <a:t>	</a:t>
            </a:r>
            <a:r>
              <a:rPr lang="en-US" spc="-5" dirty="0"/>
              <a:t>and</a:t>
            </a:r>
            <a:r>
              <a:rPr lang="en-US" dirty="0"/>
              <a:t>	</a:t>
            </a:r>
            <a:r>
              <a:rPr lang="en-US" spc="-5" dirty="0"/>
              <a:t>D  </a:t>
            </a:r>
            <a:r>
              <a:rPr lang="en-US" dirty="0"/>
              <a:t>shall </a:t>
            </a:r>
            <a:r>
              <a:rPr lang="en-US" spc="-5" dirty="0"/>
              <a:t>have two </a:t>
            </a:r>
            <a:r>
              <a:rPr lang="en-US" spc="-10" dirty="0"/>
              <a:t>effective </a:t>
            </a:r>
            <a:r>
              <a:rPr lang="en-US" spc="-5" dirty="0"/>
              <a:t>lengths in </a:t>
            </a:r>
            <a:r>
              <a:rPr lang="en-US" dirty="0"/>
              <a:t>the </a:t>
            </a:r>
            <a:r>
              <a:rPr lang="en-US" spc="-5" dirty="0"/>
              <a:t>two directions </a:t>
            </a:r>
            <a:r>
              <a:rPr lang="en-US" dirty="0"/>
              <a:t>of </a:t>
            </a:r>
            <a:r>
              <a:rPr lang="en-US" spc="-5" dirty="0"/>
              <a:t>b and</a:t>
            </a:r>
            <a:r>
              <a:rPr lang="en-US" dirty="0"/>
              <a:t> </a:t>
            </a:r>
            <a:r>
              <a:rPr lang="en-US" spc="-5" dirty="0"/>
              <a:t>D.</a:t>
            </a:r>
          </a:p>
          <a:p>
            <a:pPr marL="267335" indent="-228600">
              <a:lnSpc>
                <a:spcPct val="100000"/>
              </a:lnSpc>
              <a:spcBef>
                <a:spcPts val="25"/>
              </a:spcBef>
              <a:buFont typeface="Arial"/>
              <a:buChar char="•"/>
              <a:tabLst>
                <a:tab pos="267970" algn="l"/>
              </a:tabLst>
            </a:pPr>
            <a:r>
              <a:rPr lang="en-US" spc="-5" dirty="0"/>
              <a:t>Slenderness ratio about </a:t>
            </a:r>
            <a:r>
              <a:rPr lang="en-US" dirty="0"/>
              <a:t>the </a:t>
            </a:r>
            <a:r>
              <a:rPr lang="en-US" spc="-5" dirty="0"/>
              <a:t>major axis =</a:t>
            </a:r>
            <a:r>
              <a:rPr lang="en-US" dirty="0"/>
              <a:t> </a:t>
            </a:r>
            <a:r>
              <a:rPr lang="en-US" spc="-910" dirty="0">
                <a:latin typeface="UKIJ Tughra"/>
                <a:cs typeface="UKIJ Tughra"/>
              </a:rPr>
              <a:t>𝑙</a:t>
            </a:r>
            <a:r>
              <a:rPr lang="en-US" sz="3075" spc="-1364" baseline="-16260" dirty="0">
                <a:latin typeface="UKIJ Tughra"/>
                <a:cs typeface="UKIJ Tughra"/>
              </a:rPr>
              <a:t>𝑒𝑥</a:t>
            </a:r>
            <a:r>
              <a:rPr lang="en-US" sz="3075" spc="1829" baseline="2710" dirty="0">
                <a:latin typeface="UKIJ Tughra"/>
                <a:cs typeface="UKIJ Tughra"/>
              </a:rPr>
              <a:t> </a:t>
            </a:r>
            <a:r>
              <a:rPr lang="en-US" sz="2800" spc="-465" dirty="0">
                <a:latin typeface="UKIJ Tughra"/>
                <a:cs typeface="UKIJ Tughra"/>
              </a:rPr>
              <a:t>𝐷</a:t>
            </a:r>
            <a:endParaRPr lang="en-US" sz="2800" dirty="0">
              <a:latin typeface="UKIJ Tughra"/>
              <a:cs typeface="UKIJ Tughra"/>
            </a:endParaRPr>
          </a:p>
          <a:p>
            <a:pPr marL="267335" indent="-228600">
              <a:lnSpc>
                <a:spcPct val="100000"/>
              </a:lnSpc>
              <a:spcBef>
                <a:spcPts val="370"/>
              </a:spcBef>
              <a:buFont typeface="Arial"/>
              <a:buChar char="•"/>
              <a:tabLst>
                <a:tab pos="267970" algn="l"/>
              </a:tabLst>
            </a:pPr>
            <a:r>
              <a:rPr lang="en-US" dirty="0"/>
              <a:t>Slenderness </a:t>
            </a:r>
            <a:r>
              <a:rPr lang="en-US" spc="-5" dirty="0"/>
              <a:t>ratio about the minor axis =</a:t>
            </a:r>
            <a:r>
              <a:rPr lang="en-US" spc="-10" dirty="0"/>
              <a:t> </a:t>
            </a:r>
            <a:r>
              <a:rPr lang="en-US" spc="-880" dirty="0">
                <a:latin typeface="UKIJ Tughra"/>
                <a:cs typeface="UKIJ Tughra"/>
              </a:rPr>
              <a:t>𝑙</a:t>
            </a:r>
            <a:r>
              <a:rPr lang="en-US" sz="3075" spc="-1320" baseline="-16260" dirty="0">
                <a:latin typeface="UKIJ Tughra"/>
                <a:cs typeface="UKIJ Tughra"/>
              </a:rPr>
              <a:t>𝑒𝑦</a:t>
            </a:r>
            <a:r>
              <a:rPr lang="en-US" sz="3075" spc="1822" baseline="2710" dirty="0">
                <a:latin typeface="UKIJ Tughra"/>
                <a:cs typeface="UKIJ Tughra"/>
              </a:rPr>
              <a:t> </a:t>
            </a:r>
            <a:r>
              <a:rPr lang="en-US" sz="2800" spc="-894" dirty="0">
                <a:latin typeface="UKIJ Tughra"/>
                <a:cs typeface="UKIJ Tughra"/>
              </a:rPr>
              <a:t>𝑏</a:t>
            </a:r>
            <a:endParaRPr lang="en-US" sz="2800" dirty="0">
              <a:latin typeface="UKIJ Tughra"/>
              <a:cs typeface="UKIJ Tughra"/>
            </a:endParaRPr>
          </a:p>
          <a:p>
            <a:endParaRPr lang="en-IN" dirty="0"/>
          </a:p>
        </p:txBody>
      </p:sp>
      <p:pic>
        <p:nvPicPr>
          <p:cNvPr id="4" name="Picture 3">
            <a:extLst>
              <a:ext uri="{FF2B5EF4-FFF2-40B4-BE49-F238E27FC236}">
                <a16:creationId xmlns:a16="http://schemas.microsoft.com/office/drawing/2014/main" id="{EBDE3EF5-03CD-43A5-88D8-28719F51BDD0}"/>
              </a:ext>
            </a:extLst>
          </p:cNvPr>
          <p:cNvPicPr>
            <a:picLocks noChangeAspect="1"/>
          </p:cNvPicPr>
          <p:nvPr/>
        </p:nvPicPr>
        <p:blipFill>
          <a:blip r:embed="rId2"/>
          <a:stretch>
            <a:fillRect/>
          </a:stretch>
        </p:blipFill>
        <p:spPr>
          <a:xfrm>
            <a:off x="10881246" y="0"/>
            <a:ext cx="1310754" cy="1066892"/>
          </a:xfrm>
          <a:prstGeom prst="rect">
            <a:avLst/>
          </a:prstGeom>
        </p:spPr>
      </p:pic>
    </p:spTree>
    <p:extLst>
      <p:ext uri="{BB962C8B-B14F-4D97-AF65-F5344CB8AC3E}">
        <p14:creationId xmlns:p14="http://schemas.microsoft.com/office/powerpoint/2010/main" val="206038075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C9D0F4-7C19-4F07-B28C-0355B2021C2D}"/>
              </a:ext>
            </a:extLst>
          </p:cNvPr>
          <p:cNvSpPr>
            <a:spLocks noGrp="1"/>
          </p:cNvSpPr>
          <p:nvPr>
            <p:ph type="title"/>
          </p:nvPr>
        </p:nvSpPr>
        <p:spPr>
          <a:xfrm>
            <a:off x="838200" y="365126"/>
            <a:ext cx="10515600" cy="948770"/>
          </a:xfrm>
        </p:spPr>
        <p:txBody>
          <a:bodyPr>
            <a:normAutofit fontScale="90000"/>
          </a:bodyPr>
          <a:lstStyle/>
          <a:p>
            <a:r>
              <a:rPr lang="en-US" u="sng" dirty="0">
                <a:solidFill>
                  <a:srgbClr val="FF0000"/>
                </a:solidFill>
              </a:rPr>
              <a:t>Design of axially loaded compression members</a:t>
            </a:r>
            <a:br>
              <a:rPr lang="en-US" u="sng" dirty="0">
                <a:solidFill>
                  <a:srgbClr val="FF0000"/>
                </a:solidFill>
              </a:rPr>
            </a:br>
            <a:endParaRPr lang="en-IN" u="sng" dirty="0">
              <a:solidFill>
                <a:srgbClr val="FF0000"/>
              </a:solidFill>
            </a:endParaRPr>
          </a:p>
        </p:txBody>
      </p:sp>
      <p:sp>
        <p:nvSpPr>
          <p:cNvPr id="3" name="Content Placeholder 2">
            <a:extLst>
              <a:ext uri="{FF2B5EF4-FFF2-40B4-BE49-F238E27FC236}">
                <a16:creationId xmlns:a16="http://schemas.microsoft.com/office/drawing/2014/main" id="{7FC0632A-F518-4896-91B6-F3C5DB57EC0A}"/>
              </a:ext>
            </a:extLst>
          </p:cNvPr>
          <p:cNvSpPr>
            <a:spLocks noGrp="1"/>
          </p:cNvSpPr>
          <p:nvPr>
            <p:ph idx="1"/>
          </p:nvPr>
        </p:nvSpPr>
        <p:spPr>
          <a:xfrm>
            <a:off x="838200" y="1225118"/>
            <a:ext cx="10515600" cy="4951845"/>
          </a:xfrm>
        </p:spPr>
        <p:txBody>
          <a:bodyPr>
            <a:normAutofit/>
          </a:bodyPr>
          <a:lstStyle/>
          <a:p>
            <a:r>
              <a:rPr lang="en-US" sz="2000" b="0" i="0" dirty="0">
                <a:solidFill>
                  <a:srgbClr val="3B3835"/>
                </a:solidFill>
                <a:effectLst/>
                <a:latin typeface="Helvetica Neue"/>
              </a:rPr>
              <a:t>Columns subjected to loads acting along the longitudinal axis or centroid of column section.</a:t>
            </a:r>
          </a:p>
          <a:p>
            <a:endParaRPr lang="en-US" sz="2000" b="0" i="0" dirty="0">
              <a:solidFill>
                <a:srgbClr val="3B3835"/>
              </a:solidFill>
              <a:effectLst/>
              <a:latin typeface="Helvetica Neue"/>
            </a:endParaRPr>
          </a:p>
          <a:p>
            <a:pPr marL="0" indent="0">
              <a:buNone/>
            </a:pPr>
            <a:r>
              <a:rPr lang="en-US" sz="2000" b="0" i="0" dirty="0">
                <a:solidFill>
                  <a:srgbClr val="3B3835"/>
                </a:solidFill>
                <a:effectLst/>
                <a:latin typeface="Helvetica Neue"/>
              </a:rPr>
              <a:t> ECCENTRICALLY LOADED COLUMN (uniaxial loading )</a:t>
            </a:r>
          </a:p>
          <a:p>
            <a:r>
              <a:rPr lang="en-US" sz="2000" b="0" i="0" dirty="0">
                <a:solidFill>
                  <a:srgbClr val="3B3835"/>
                </a:solidFill>
                <a:effectLst/>
                <a:latin typeface="Helvetica Neue"/>
              </a:rPr>
              <a:t>Loads which do not act on the longitudinal axis of the column section</a:t>
            </a:r>
          </a:p>
          <a:p>
            <a:endParaRPr lang="en-US" sz="2000" dirty="0">
              <a:solidFill>
                <a:srgbClr val="3B3835"/>
              </a:solidFill>
              <a:latin typeface="Helvetica Neue"/>
            </a:endParaRPr>
          </a:p>
          <a:p>
            <a:pPr marL="0" indent="0">
              <a:buNone/>
            </a:pPr>
            <a:r>
              <a:rPr lang="en-US" sz="2000" b="0" i="0" dirty="0">
                <a:solidFill>
                  <a:srgbClr val="3B3835"/>
                </a:solidFill>
                <a:effectLst/>
                <a:latin typeface="Helvetica Neue"/>
              </a:rPr>
              <a:t> ECCENTRICALLY LOADED COLUMNS (biaxial loading) </a:t>
            </a:r>
          </a:p>
          <a:p>
            <a:r>
              <a:rPr lang="en-US" sz="2000" b="0" i="0" dirty="0">
                <a:solidFill>
                  <a:srgbClr val="3B3835"/>
                </a:solidFill>
                <a:effectLst/>
                <a:latin typeface="Helvetica Neue"/>
              </a:rPr>
              <a:t> If the eccentricity is with respect to both the axis (x and y axis) the column is said to be under biaxial loading.</a:t>
            </a:r>
            <a:endParaRPr lang="en-IN" sz="2000" dirty="0"/>
          </a:p>
        </p:txBody>
      </p:sp>
      <p:pic>
        <p:nvPicPr>
          <p:cNvPr id="4" name="Picture 3">
            <a:extLst>
              <a:ext uri="{FF2B5EF4-FFF2-40B4-BE49-F238E27FC236}">
                <a16:creationId xmlns:a16="http://schemas.microsoft.com/office/drawing/2014/main" id="{AE4E939D-780E-4637-A829-E350230FD6BD}"/>
              </a:ext>
            </a:extLst>
          </p:cNvPr>
          <p:cNvPicPr>
            <a:picLocks noChangeAspect="1"/>
          </p:cNvPicPr>
          <p:nvPr/>
        </p:nvPicPr>
        <p:blipFill>
          <a:blip r:embed="rId2"/>
          <a:stretch>
            <a:fillRect/>
          </a:stretch>
        </p:blipFill>
        <p:spPr>
          <a:xfrm>
            <a:off x="10881246" y="0"/>
            <a:ext cx="1310754" cy="1066892"/>
          </a:xfrm>
          <a:prstGeom prst="rect">
            <a:avLst/>
          </a:prstGeom>
        </p:spPr>
      </p:pic>
    </p:spTree>
    <p:extLst>
      <p:ext uri="{BB962C8B-B14F-4D97-AF65-F5344CB8AC3E}">
        <p14:creationId xmlns:p14="http://schemas.microsoft.com/office/powerpoint/2010/main" val="333542793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E55E86-6226-45A0-B63A-C420026B81D4}"/>
              </a:ext>
            </a:extLst>
          </p:cNvPr>
          <p:cNvSpPr>
            <a:spLocks noGrp="1"/>
          </p:cNvSpPr>
          <p:nvPr>
            <p:ph type="title"/>
          </p:nvPr>
        </p:nvSpPr>
        <p:spPr/>
        <p:txBody>
          <a:bodyPr>
            <a:normAutofit/>
          </a:bodyPr>
          <a:lstStyle/>
          <a:p>
            <a:r>
              <a:rPr lang="en-US" sz="2400" b="0" i="0" u="sng" dirty="0">
                <a:solidFill>
                  <a:srgbClr val="FF0000"/>
                </a:solidFill>
                <a:effectLst/>
                <a:latin typeface="Helvetica Neue"/>
              </a:rPr>
              <a:t>ASSUMPTIONS IN DESIGN OF COMPRESSION MEMBER</a:t>
            </a:r>
            <a:endParaRPr lang="en-IN" sz="2400" u="sng" dirty="0">
              <a:solidFill>
                <a:srgbClr val="FF0000"/>
              </a:solidFill>
            </a:endParaRPr>
          </a:p>
        </p:txBody>
      </p:sp>
      <p:sp>
        <p:nvSpPr>
          <p:cNvPr id="3" name="Content Placeholder 2">
            <a:extLst>
              <a:ext uri="{FF2B5EF4-FFF2-40B4-BE49-F238E27FC236}">
                <a16:creationId xmlns:a16="http://schemas.microsoft.com/office/drawing/2014/main" id="{628B49E8-F20B-4D06-991E-B61B63A61C6A}"/>
              </a:ext>
            </a:extLst>
          </p:cNvPr>
          <p:cNvSpPr>
            <a:spLocks noGrp="1"/>
          </p:cNvSpPr>
          <p:nvPr>
            <p:ph idx="1"/>
          </p:nvPr>
        </p:nvSpPr>
        <p:spPr/>
        <p:txBody>
          <a:bodyPr/>
          <a:lstStyle/>
          <a:p>
            <a:r>
              <a:rPr lang="en-US" b="0" i="0" dirty="0">
                <a:solidFill>
                  <a:srgbClr val="3B3835"/>
                </a:solidFill>
                <a:effectLst/>
                <a:latin typeface="Helvetica Neue"/>
              </a:rPr>
              <a:t>Plane section normal to the axis remain plane after bending  Maximum strain in concrete at the outermost compression </a:t>
            </a:r>
            <a:r>
              <a:rPr lang="en-US" b="0" i="0" dirty="0" err="1">
                <a:solidFill>
                  <a:srgbClr val="3B3835"/>
                </a:solidFill>
                <a:effectLst/>
                <a:latin typeface="Helvetica Neue"/>
              </a:rPr>
              <a:t>fibre</a:t>
            </a:r>
            <a:r>
              <a:rPr lang="en-US" b="0" i="0" dirty="0">
                <a:solidFill>
                  <a:srgbClr val="3B3835"/>
                </a:solidFill>
                <a:effectLst/>
                <a:latin typeface="Helvetica Neue"/>
              </a:rPr>
              <a:t> is taken as 0.0035 in bending </a:t>
            </a:r>
          </a:p>
          <a:p>
            <a:r>
              <a:rPr lang="en-US" b="0" i="0" dirty="0">
                <a:solidFill>
                  <a:srgbClr val="3B3835"/>
                </a:solidFill>
                <a:effectLst/>
                <a:latin typeface="Helvetica Neue"/>
              </a:rPr>
              <a:t>The maximum compressive strain in concrete in axial is taken as 0.002 .</a:t>
            </a:r>
          </a:p>
          <a:p>
            <a:r>
              <a:rPr lang="en-US" b="0" i="0" dirty="0">
                <a:solidFill>
                  <a:srgbClr val="3B3835"/>
                </a:solidFill>
                <a:effectLst/>
                <a:latin typeface="Helvetica Neue"/>
              </a:rPr>
              <a:t> The tensile strength of concrete is ignored.</a:t>
            </a:r>
            <a:endParaRPr lang="en-IN" dirty="0"/>
          </a:p>
        </p:txBody>
      </p:sp>
      <p:pic>
        <p:nvPicPr>
          <p:cNvPr id="4" name="Picture 3">
            <a:extLst>
              <a:ext uri="{FF2B5EF4-FFF2-40B4-BE49-F238E27FC236}">
                <a16:creationId xmlns:a16="http://schemas.microsoft.com/office/drawing/2014/main" id="{E5DA0DFF-CD71-4CF3-BB9E-7C720959726A}"/>
              </a:ext>
            </a:extLst>
          </p:cNvPr>
          <p:cNvPicPr>
            <a:picLocks noChangeAspect="1"/>
          </p:cNvPicPr>
          <p:nvPr/>
        </p:nvPicPr>
        <p:blipFill>
          <a:blip r:embed="rId2"/>
          <a:stretch>
            <a:fillRect/>
          </a:stretch>
        </p:blipFill>
        <p:spPr>
          <a:xfrm>
            <a:off x="10881246" y="0"/>
            <a:ext cx="1310754" cy="1066892"/>
          </a:xfrm>
          <a:prstGeom prst="rect">
            <a:avLst/>
          </a:prstGeom>
        </p:spPr>
      </p:pic>
    </p:spTree>
    <p:extLst>
      <p:ext uri="{BB962C8B-B14F-4D97-AF65-F5344CB8AC3E}">
        <p14:creationId xmlns:p14="http://schemas.microsoft.com/office/powerpoint/2010/main" val="390831850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D849B2-6873-41BF-89A8-DB0DB6ADDC5D}"/>
              </a:ext>
            </a:extLst>
          </p:cNvPr>
          <p:cNvSpPr>
            <a:spLocks noGrp="1"/>
          </p:cNvSpPr>
          <p:nvPr>
            <p:ph type="title"/>
          </p:nvPr>
        </p:nvSpPr>
        <p:spPr/>
        <p:txBody>
          <a:bodyPr>
            <a:normAutofit/>
          </a:bodyPr>
          <a:lstStyle/>
          <a:p>
            <a:r>
              <a:rPr lang="en-IN" sz="2400" b="0" i="0" u="sng" dirty="0">
                <a:solidFill>
                  <a:srgbClr val="FF0000"/>
                </a:solidFill>
                <a:effectLst/>
                <a:latin typeface="Helvetica Neue"/>
              </a:rPr>
              <a:t>MINIMUM ECCENTRICITY IN COLUMNS</a:t>
            </a:r>
            <a:endParaRPr lang="en-IN" sz="2400" u="sng" dirty="0">
              <a:solidFill>
                <a:srgbClr val="FF0000"/>
              </a:solidFill>
            </a:endParaRPr>
          </a:p>
        </p:txBody>
      </p:sp>
      <p:sp>
        <p:nvSpPr>
          <p:cNvPr id="3" name="Content Placeholder 2">
            <a:extLst>
              <a:ext uri="{FF2B5EF4-FFF2-40B4-BE49-F238E27FC236}">
                <a16:creationId xmlns:a16="http://schemas.microsoft.com/office/drawing/2014/main" id="{99EF53A1-0792-4DA0-B5A8-5B4DAAA6A63B}"/>
              </a:ext>
            </a:extLst>
          </p:cNvPr>
          <p:cNvSpPr>
            <a:spLocks noGrp="1"/>
          </p:cNvSpPr>
          <p:nvPr>
            <p:ph idx="1"/>
          </p:nvPr>
        </p:nvSpPr>
        <p:spPr/>
        <p:txBody>
          <a:bodyPr/>
          <a:lstStyle/>
          <a:p>
            <a:pPr marL="0" indent="0">
              <a:buNone/>
            </a:pPr>
            <a:r>
              <a:rPr lang="en-US" b="0" i="0" dirty="0">
                <a:solidFill>
                  <a:srgbClr val="3B3835"/>
                </a:solidFill>
                <a:effectLst/>
                <a:latin typeface="Helvetica Neue"/>
              </a:rPr>
              <a:t>As per IS:456-2000,</a:t>
            </a:r>
          </a:p>
          <a:p>
            <a:r>
              <a:rPr lang="en-US" b="0" i="0" dirty="0">
                <a:solidFill>
                  <a:srgbClr val="3B3835"/>
                </a:solidFill>
                <a:effectLst/>
                <a:latin typeface="Helvetica Neue"/>
              </a:rPr>
              <a:t> All the column should be designed for minimum eccentricity </a:t>
            </a:r>
          </a:p>
          <a:p>
            <a:r>
              <a:rPr lang="en-US" b="0" i="0" dirty="0">
                <a:solidFill>
                  <a:srgbClr val="3B3835"/>
                </a:solidFill>
                <a:effectLst/>
                <a:latin typeface="Helvetica Neue"/>
              </a:rPr>
              <a:t>Minimum eccentricity(e)= unsupported length of column/500+Lateral dimension/30 </a:t>
            </a:r>
          </a:p>
          <a:p>
            <a:r>
              <a:rPr lang="en-US" b="0" i="0" dirty="0">
                <a:solidFill>
                  <a:srgbClr val="3B3835"/>
                </a:solidFill>
                <a:effectLst/>
                <a:latin typeface="Helvetica Neue"/>
              </a:rPr>
              <a:t> </a:t>
            </a:r>
            <a:r>
              <a:rPr lang="en-US" b="0" i="0" dirty="0" err="1">
                <a:solidFill>
                  <a:srgbClr val="3B3835"/>
                </a:solidFill>
                <a:effectLst/>
                <a:latin typeface="Helvetica Neue"/>
              </a:rPr>
              <a:t>emin</a:t>
            </a:r>
            <a:r>
              <a:rPr lang="en-US" b="0" i="0" dirty="0">
                <a:solidFill>
                  <a:srgbClr val="3B3835"/>
                </a:solidFill>
                <a:effectLst/>
                <a:latin typeface="Helvetica Neue"/>
              </a:rPr>
              <a:t>= L/500+D/30 where L and D are in mm </a:t>
            </a:r>
          </a:p>
          <a:p>
            <a:r>
              <a:rPr lang="en-US" b="0" i="0" dirty="0">
                <a:solidFill>
                  <a:srgbClr val="3B3835"/>
                </a:solidFill>
                <a:effectLst/>
                <a:latin typeface="Helvetica Neue"/>
              </a:rPr>
              <a:t> emin≥20mm</a:t>
            </a:r>
            <a:endParaRPr lang="en-IN" dirty="0"/>
          </a:p>
        </p:txBody>
      </p:sp>
      <p:pic>
        <p:nvPicPr>
          <p:cNvPr id="4" name="Picture 3">
            <a:extLst>
              <a:ext uri="{FF2B5EF4-FFF2-40B4-BE49-F238E27FC236}">
                <a16:creationId xmlns:a16="http://schemas.microsoft.com/office/drawing/2014/main" id="{B70C59A9-153C-46C2-B46C-1956A1EFA328}"/>
              </a:ext>
            </a:extLst>
          </p:cNvPr>
          <p:cNvPicPr>
            <a:picLocks noChangeAspect="1"/>
          </p:cNvPicPr>
          <p:nvPr/>
        </p:nvPicPr>
        <p:blipFill>
          <a:blip r:embed="rId2"/>
          <a:stretch>
            <a:fillRect/>
          </a:stretch>
        </p:blipFill>
        <p:spPr>
          <a:xfrm>
            <a:off x="10881246" y="0"/>
            <a:ext cx="1310754" cy="1066892"/>
          </a:xfrm>
          <a:prstGeom prst="rect">
            <a:avLst/>
          </a:prstGeom>
        </p:spPr>
      </p:pic>
    </p:spTree>
    <p:extLst>
      <p:ext uri="{BB962C8B-B14F-4D97-AF65-F5344CB8AC3E}">
        <p14:creationId xmlns:p14="http://schemas.microsoft.com/office/powerpoint/2010/main" val="20750250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FE1D7D-4EC3-4576-AA4A-E1E7C8C4FB68}"/>
              </a:ext>
            </a:extLst>
          </p:cNvPr>
          <p:cNvSpPr>
            <a:spLocks noGrp="1"/>
          </p:cNvSpPr>
          <p:nvPr>
            <p:ph type="title"/>
          </p:nvPr>
        </p:nvSpPr>
        <p:spPr/>
        <p:txBody>
          <a:bodyPr/>
          <a:lstStyle/>
          <a:p>
            <a:r>
              <a:rPr lang="en-US" u="sng" dirty="0">
                <a:solidFill>
                  <a:srgbClr val="FF0000"/>
                </a:solidFill>
              </a:rPr>
              <a:t>Rolled steel section</a:t>
            </a:r>
            <a:endParaRPr lang="en-IN" u="sng" dirty="0">
              <a:solidFill>
                <a:srgbClr val="FF0000"/>
              </a:solidFill>
            </a:endParaRPr>
          </a:p>
        </p:txBody>
      </p:sp>
      <p:sp>
        <p:nvSpPr>
          <p:cNvPr id="3" name="Content Placeholder 2">
            <a:extLst>
              <a:ext uri="{FF2B5EF4-FFF2-40B4-BE49-F238E27FC236}">
                <a16:creationId xmlns:a16="http://schemas.microsoft.com/office/drawing/2014/main" id="{7E2CBBA4-3FB7-47A1-99AB-3A74A2B5A8DE}"/>
              </a:ext>
            </a:extLst>
          </p:cNvPr>
          <p:cNvSpPr>
            <a:spLocks noGrp="1"/>
          </p:cNvSpPr>
          <p:nvPr>
            <p:ph idx="1"/>
          </p:nvPr>
        </p:nvSpPr>
        <p:spPr/>
        <p:txBody>
          <a:bodyPr>
            <a:normAutofit fontScale="70000" lnSpcReduction="20000"/>
          </a:bodyPr>
          <a:lstStyle/>
          <a:p>
            <a:r>
              <a:rPr lang="en-US" dirty="0"/>
              <a:t>The steel sections manufactured in rolling mills and used as structural members are known as rolled structural steel sections. The steel sections are named according to their cross sectional shapes.</a:t>
            </a:r>
          </a:p>
          <a:p>
            <a:pPr marL="0" indent="0">
              <a:buNone/>
            </a:pPr>
            <a:r>
              <a:rPr lang="en-US" dirty="0">
                <a:solidFill>
                  <a:srgbClr val="FF0000"/>
                </a:solidFill>
              </a:rPr>
              <a:t>TYPES OF ROLLED STRUCTURAL STEEL SECTIONS</a:t>
            </a:r>
          </a:p>
          <a:p>
            <a:r>
              <a:rPr lang="en-US" dirty="0"/>
              <a:t> Rolled Steel I-sections (Beam sections). </a:t>
            </a:r>
          </a:p>
          <a:p>
            <a:r>
              <a:rPr lang="en-US" dirty="0"/>
              <a:t> Rolled Steel Channel Sections. </a:t>
            </a:r>
          </a:p>
          <a:p>
            <a:r>
              <a:rPr lang="en-US" dirty="0"/>
              <a:t> Rolled Steel Tee Sections. </a:t>
            </a:r>
          </a:p>
          <a:p>
            <a:r>
              <a:rPr lang="en-US" dirty="0"/>
              <a:t> Rolled Steel Angles Sections.</a:t>
            </a:r>
          </a:p>
          <a:p>
            <a:r>
              <a:rPr lang="en-US" dirty="0"/>
              <a:t> Rolled Steel Bars. </a:t>
            </a:r>
          </a:p>
          <a:p>
            <a:r>
              <a:rPr lang="en-US" dirty="0"/>
              <a:t> Rolled Steel Tubes</a:t>
            </a:r>
          </a:p>
          <a:p>
            <a:r>
              <a:rPr lang="en-US" dirty="0"/>
              <a:t>Rolled Steel Flats. </a:t>
            </a:r>
          </a:p>
          <a:p>
            <a:r>
              <a:rPr lang="en-US" dirty="0"/>
              <a:t> Rolled Steel Sheets and Strips. </a:t>
            </a:r>
          </a:p>
          <a:p>
            <a:r>
              <a:rPr lang="en-US" dirty="0"/>
              <a:t> Rolled Steel Plates</a:t>
            </a:r>
            <a:endParaRPr lang="en-IN" dirty="0"/>
          </a:p>
        </p:txBody>
      </p:sp>
      <p:pic>
        <p:nvPicPr>
          <p:cNvPr id="4" name="Picture 3">
            <a:extLst>
              <a:ext uri="{FF2B5EF4-FFF2-40B4-BE49-F238E27FC236}">
                <a16:creationId xmlns:a16="http://schemas.microsoft.com/office/drawing/2014/main" id="{2E95B5BB-FCC2-4E32-967A-023A646C3AFC}"/>
              </a:ext>
            </a:extLst>
          </p:cNvPr>
          <p:cNvPicPr>
            <a:picLocks noChangeAspect="1"/>
          </p:cNvPicPr>
          <p:nvPr/>
        </p:nvPicPr>
        <p:blipFill>
          <a:blip r:embed="rId2"/>
          <a:stretch>
            <a:fillRect/>
          </a:stretch>
        </p:blipFill>
        <p:spPr>
          <a:xfrm>
            <a:off x="10131373" y="0"/>
            <a:ext cx="2060627" cy="1676545"/>
          </a:xfrm>
          <a:prstGeom prst="rect">
            <a:avLst/>
          </a:prstGeom>
        </p:spPr>
      </p:pic>
    </p:spTree>
    <p:extLst>
      <p:ext uri="{BB962C8B-B14F-4D97-AF65-F5344CB8AC3E}">
        <p14:creationId xmlns:p14="http://schemas.microsoft.com/office/powerpoint/2010/main" val="398363167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CB9FD0-67B6-423F-B070-FA87A1345D30}"/>
              </a:ext>
            </a:extLst>
          </p:cNvPr>
          <p:cNvSpPr>
            <a:spLocks noGrp="1"/>
          </p:cNvSpPr>
          <p:nvPr>
            <p:ph type="title"/>
          </p:nvPr>
        </p:nvSpPr>
        <p:spPr/>
        <p:txBody>
          <a:bodyPr/>
          <a:lstStyle/>
          <a:p>
            <a:r>
              <a:rPr lang="en-IN" b="0" i="0" u="sng" dirty="0">
                <a:solidFill>
                  <a:srgbClr val="FF0000"/>
                </a:solidFill>
                <a:effectLst/>
                <a:latin typeface="Helvetica Neue"/>
              </a:rPr>
              <a:t>SHORT AXIALLY LOADED COLUMNS </a:t>
            </a:r>
            <a:endParaRPr lang="en-IN" u="sng" dirty="0">
              <a:solidFill>
                <a:srgbClr val="FF0000"/>
              </a:solidFill>
            </a:endParaRPr>
          </a:p>
        </p:txBody>
      </p:sp>
      <p:sp>
        <p:nvSpPr>
          <p:cNvPr id="3" name="Content Placeholder 2">
            <a:extLst>
              <a:ext uri="{FF2B5EF4-FFF2-40B4-BE49-F238E27FC236}">
                <a16:creationId xmlns:a16="http://schemas.microsoft.com/office/drawing/2014/main" id="{5F64902F-0C12-4352-BEE1-32D741289118}"/>
              </a:ext>
            </a:extLst>
          </p:cNvPr>
          <p:cNvSpPr>
            <a:spLocks noGrp="1"/>
          </p:cNvSpPr>
          <p:nvPr>
            <p:ph idx="1"/>
          </p:nvPr>
        </p:nvSpPr>
        <p:spPr/>
        <p:txBody>
          <a:bodyPr>
            <a:normAutofit/>
          </a:bodyPr>
          <a:lstStyle/>
          <a:p>
            <a:pPr algn="l">
              <a:buFont typeface="+mj-lt"/>
              <a:buAutoNum type="arabicPeriod"/>
            </a:pPr>
            <a:r>
              <a:rPr lang="en-US" sz="1800" b="0" i="0" dirty="0">
                <a:solidFill>
                  <a:srgbClr val="3B3835"/>
                </a:solidFill>
                <a:effectLst/>
                <a:latin typeface="Helvetica Neue"/>
              </a:rPr>
              <a:t>The figure shows rectangular column section subjected to axial load.</a:t>
            </a:r>
          </a:p>
          <a:p>
            <a:pPr algn="l">
              <a:buFont typeface="+mj-lt"/>
              <a:buAutoNum type="arabicPeriod"/>
            </a:pPr>
            <a:r>
              <a:rPr lang="en-US" sz="1800" b="0" i="0" dirty="0">
                <a:solidFill>
                  <a:srgbClr val="3B3835"/>
                </a:solidFill>
                <a:effectLst/>
                <a:latin typeface="Helvetica Neue"/>
              </a:rPr>
              <a:t> The column is subjected to uniform strain of 0.002 and uniform stress of 0.446fck. </a:t>
            </a:r>
          </a:p>
          <a:p>
            <a:pPr algn="l">
              <a:buFont typeface="+mj-lt"/>
              <a:buAutoNum type="arabicPeriod"/>
            </a:pPr>
            <a:r>
              <a:rPr lang="en-US" sz="1800" b="0" i="0" dirty="0">
                <a:solidFill>
                  <a:srgbClr val="3B3835"/>
                </a:solidFill>
                <a:effectLst/>
                <a:latin typeface="Helvetica Neue"/>
              </a:rPr>
              <a:t> Axial load where e=0 </a:t>
            </a:r>
          </a:p>
          <a:p>
            <a:pPr algn="l">
              <a:buFont typeface="+mj-lt"/>
              <a:buAutoNum type="arabicPeriod"/>
            </a:pPr>
            <a:r>
              <a:rPr lang="en-US" sz="1800" b="0" i="0" dirty="0">
                <a:solidFill>
                  <a:srgbClr val="3B3835"/>
                </a:solidFill>
                <a:effectLst/>
                <a:latin typeface="Helvetica Neue"/>
              </a:rPr>
              <a:t>Pu=</a:t>
            </a:r>
            <a:r>
              <a:rPr lang="en-US" sz="1800" b="0" i="0" dirty="0" err="1">
                <a:solidFill>
                  <a:srgbClr val="3B3835"/>
                </a:solidFill>
                <a:effectLst/>
                <a:latin typeface="Helvetica Neue"/>
              </a:rPr>
              <a:t>Puc+Pus</a:t>
            </a:r>
            <a:r>
              <a:rPr lang="en-US" sz="1800" b="0" i="0" dirty="0">
                <a:solidFill>
                  <a:srgbClr val="3B3835"/>
                </a:solidFill>
                <a:effectLst/>
                <a:latin typeface="Helvetica Neue"/>
              </a:rPr>
              <a:t> </a:t>
            </a:r>
          </a:p>
          <a:p>
            <a:pPr algn="l">
              <a:buFont typeface="+mj-lt"/>
              <a:buAutoNum type="arabicPeriod"/>
            </a:pPr>
            <a:r>
              <a:rPr lang="en-US" sz="1800" b="0" i="0" dirty="0">
                <a:solidFill>
                  <a:srgbClr val="3B3835"/>
                </a:solidFill>
                <a:effectLst/>
                <a:latin typeface="Helvetica Neue"/>
              </a:rPr>
              <a:t> Pu=0.446fck*</a:t>
            </a:r>
            <a:r>
              <a:rPr lang="en-US" sz="1800" b="0" i="0" dirty="0" err="1">
                <a:solidFill>
                  <a:srgbClr val="3B3835"/>
                </a:solidFill>
                <a:effectLst/>
                <a:latin typeface="Helvetica Neue"/>
              </a:rPr>
              <a:t>Ac+fs</a:t>
            </a:r>
            <a:r>
              <a:rPr lang="en-US" sz="1800" b="0" i="0" dirty="0">
                <a:solidFill>
                  <a:srgbClr val="3B3835"/>
                </a:solidFill>
                <a:effectLst/>
                <a:latin typeface="Helvetica Neue"/>
              </a:rPr>
              <a:t>*</a:t>
            </a:r>
            <a:r>
              <a:rPr lang="en-US" sz="1800" b="0" i="0" dirty="0" err="1">
                <a:solidFill>
                  <a:srgbClr val="3B3835"/>
                </a:solidFill>
                <a:effectLst/>
                <a:latin typeface="Helvetica Neue"/>
              </a:rPr>
              <a:t>Asc</a:t>
            </a:r>
            <a:r>
              <a:rPr lang="en-US" sz="1800" b="0" i="0" dirty="0">
                <a:solidFill>
                  <a:srgbClr val="3B3835"/>
                </a:solidFill>
                <a:effectLst/>
                <a:latin typeface="Helvetica Neue"/>
              </a:rPr>
              <a:t> </a:t>
            </a:r>
          </a:p>
          <a:p>
            <a:pPr algn="l">
              <a:buFont typeface="+mj-lt"/>
              <a:buAutoNum type="arabicPeriod"/>
            </a:pPr>
            <a:r>
              <a:rPr lang="en-US" sz="1800" b="0" i="0" dirty="0">
                <a:solidFill>
                  <a:srgbClr val="3B3835"/>
                </a:solidFill>
                <a:effectLst/>
                <a:latin typeface="Helvetica Neue"/>
              </a:rPr>
              <a:t> </a:t>
            </a:r>
            <a:r>
              <a:rPr lang="en-US" sz="1800" b="0" i="0" dirty="0" err="1">
                <a:solidFill>
                  <a:srgbClr val="3B3835"/>
                </a:solidFill>
                <a:effectLst/>
                <a:latin typeface="Helvetica Neue"/>
              </a:rPr>
              <a:t>Fy</a:t>
            </a:r>
            <a:r>
              <a:rPr lang="en-US" sz="1800" b="0" i="0" dirty="0">
                <a:solidFill>
                  <a:srgbClr val="3B3835"/>
                </a:solidFill>
                <a:effectLst/>
                <a:latin typeface="Helvetica Neue"/>
              </a:rPr>
              <a:t> = stress in steel corresponding to a strain of 0.002. </a:t>
            </a:r>
          </a:p>
          <a:p>
            <a:pPr algn="l">
              <a:buFont typeface="+mj-lt"/>
              <a:buAutoNum type="arabicPeriod"/>
            </a:pPr>
            <a:r>
              <a:rPr lang="en-US" sz="1800" b="0" i="0" dirty="0">
                <a:solidFill>
                  <a:srgbClr val="3B3835"/>
                </a:solidFill>
                <a:effectLst/>
                <a:latin typeface="Helvetica Neue"/>
              </a:rPr>
              <a:t> =0.87fy for Fe 250 </a:t>
            </a:r>
          </a:p>
          <a:p>
            <a:pPr algn="l">
              <a:buFont typeface="+mj-lt"/>
              <a:buAutoNum type="arabicPeriod"/>
            </a:pPr>
            <a:r>
              <a:rPr lang="en-US" sz="1800" b="0" i="0" dirty="0">
                <a:solidFill>
                  <a:srgbClr val="3B3835"/>
                </a:solidFill>
                <a:effectLst/>
                <a:latin typeface="Helvetica Neue"/>
              </a:rPr>
              <a:t> =0.79fy for Fe 415 </a:t>
            </a:r>
          </a:p>
          <a:p>
            <a:pPr algn="l">
              <a:buFont typeface="+mj-lt"/>
              <a:buAutoNum type="arabicPeriod"/>
            </a:pPr>
            <a:r>
              <a:rPr lang="en-US" sz="1800" b="0" i="0" dirty="0">
                <a:solidFill>
                  <a:srgbClr val="3B3835"/>
                </a:solidFill>
                <a:effectLst/>
                <a:latin typeface="Helvetica Neue"/>
              </a:rPr>
              <a:t> =0.75fy for Fe 500</a:t>
            </a:r>
          </a:p>
          <a:p>
            <a:endParaRPr lang="en-IN" sz="1800" dirty="0"/>
          </a:p>
        </p:txBody>
      </p:sp>
      <p:pic>
        <p:nvPicPr>
          <p:cNvPr id="4" name="Picture 3">
            <a:extLst>
              <a:ext uri="{FF2B5EF4-FFF2-40B4-BE49-F238E27FC236}">
                <a16:creationId xmlns:a16="http://schemas.microsoft.com/office/drawing/2014/main" id="{4F653436-74B6-4FDD-9EB6-D9EFC0A24171}"/>
              </a:ext>
            </a:extLst>
          </p:cNvPr>
          <p:cNvPicPr>
            <a:picLocks noChangeAspect="1"/>
          </p:cNvPicPr>
          <p:nvPr/>
        </p:nvPicPr>
        <p:blipFill>
          <a:blip r:embed="rId2"/>
          <a:stretch>
            <a:fillRect/>
          </a:stretch>
        </p:blipFill>
        <p:spPr>
          <a:xfrm>
            <a:off x="10881246" y="0"/>
            <a:ext cx="1310754" cy="1066892"/>
          </a:xfrm>
          <a:prstGeom prst="rect">
            <a:avLst/>
          </a:prstGeom>
        </p:spPr>
      </p:pic>
    </p:spTree>
    <p:extLst>
      <p:ext uri="{BB962C8B-B14F-4D97-AF65-F5344CB8AC3E}">
        <p14:creationId xmlns:p14="http://schemas.microsoft.com/office/powerpoint/2010/main" val="384345369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17E188-F663-4765-A33A-EAF7DDD02F71}"/>
              </a:ext>
            </a:extLst>
          </p:cNvPr>
          <p:cNvSpPr>
            <a:spLocks noGrp="1"/>
          </p:cNvSpPr>
          <p:nvPr>
            <p:ph type="title"/>
          </p:nvPr>
        </p:nvSpPr>
        <p:spPr/>
        <p:txBody>
          <a:bodyPr/>
          <a:lstStyle/>
          <a:p>
            <a:r>
              <a:rPr lang="en-US" dirty="0" err="1"/>
              <a:t>Cont</a:t>
            </a:r>
            <a:r>
              <a:rPr lang="en-US" dirty="0"/>
              <a:t>….</a:t>
            </a:r>
            <a:endParaRPr lang="en-IN" dirty="0"/>
          </a:p>
        </p:txBody>
      </p:sp>
      <p:sp>
        <p:nvSpPr>
          <p:cNvPr id="3" name="Content Placeholder 2">
            <a:extLst>
              <a:ext uri="{FF2B5EF4-FFF2-40B4-BE49-F238E27FC236}">
                <a16:creationId xmlns:a16="http://schemas.microsoft.com/office/drawing/2014/main" id="{227B89F4-EC25-4318-829F-2720F35A2BCA}"/>
              </a:ext>
            </a:extLst>
          </p:cNvPr>
          <p:cNvSpPr>
            <a:spLocks noGrp="1"/>
          </p:cNvSpPr>
          <p:nvPr>
            <p:ph idx="1"/>
          </p:nvPr>
        </p:nvSpPr>
        <p:spPr/>
        <p:txBody>
          <a:bodyPr>
            <a:normAutofit/>
          </a:bodyPr>
          <a:lstStyle/>
          <a:p>
            <a:pPr marL="457200" indent="-457200">
              <a:buFont typeface="+mj-lt"/>
              <a:buAutoNum type="arabicPeriod"/>
            </a:pPr>
            <a:r>
              <a:rPr lang="en-US" sz="2000" b="0" i="0" dirty="0">
                <a:solidFill>
                  <a:srgbClr val="3B3835"/>
                </a:solidFill>
                <a:effectLst/>
                <a:latin typeface="Helvetica Neue"/>
              </a:rPr>
              <a:t>I.S CODE adopts the critical value of 0.75fy for all grades of steel for finding out the pure axial load carrying capacity of columns.</a:t>
            </a:r>
          </a:p>
          <a:p>
            <a:pPr marL="457200" indent="-457200">
              <a:buFont typeface="+mj-lt"/>
              <a:buAutoNum type="arabicPeriod"/>
            </a:pPr>
            <a:r>
              <a:rPr lang="en-US" sz="2000" b="0" i="0" dirty="0">
                <a:solidFill>
                  <a:srgbClr val="3B3835"/>
                </a:solidFill>
                <a:effectLst/>
                <a:latin typeface="Helvetica Neue"/>
              </a:rPr>
              <a:t>Pu=0.446fck*</a:t>
            </a:r>
            <a:r>
              <a:rPr lang="en-US" sz="2000" b="0" i="0" dirty="0" err="1">
                <a:solidFill>
                  <a:srgbClr val="3B3835"/>
                </a:solidFill>
                <a:effectLst/>
                <a:latin typeface="Helvetica Neue"/>
              </a:rPr>
              <a:t>Fck</a:t>
            </a:r>
            <a:r>
              <a:rPr lang="en-US" sz="2000" b="0" i="0" dirty="0">
                <a:solidFill>
                  <a:srgbClr val="3B3835"/>
                </a:solidFill>
                <a:effectLst/>
                <a:latin typeface="Helvetica Neue"/>
              </a:rPr>
              <a:t>*Ac+0.75fy*</a:t>
            </a:r>
            <a:r>
              <a:rPr lang="en-US" sz="2000" b="0" i="0" dirty="0" err="1">
                <a:solidFill>
                  <a:srgbClr val="3B3835"/>
                </a:solidFill>
                <a:effectLst/>
                <a:latin typeface="Helvetica Neue"/>
              </a:rPr>
              <a:t>Asc</a:t>
            </a:r>
            <a:r>
              <a:rPr lang="en-US" sz="2000" b="0" i="0" dirty="0">
                <a:solidFill>
                  <a:srgbClr val="3B3835"/>
                </a:solidFill>
                <a:effectLst/>
                <a:latin typeface="Helvetica Neue"/>
              </a:rPr>
              <a:t> </a:t>
            </a:r>
          </a:p>
          <a:p>
            <a:pPr marL="457200" indent="-457200">
              <a:buFont typeface="+mj-lt"/>
              <a:buAutoNum type="arabicPeriod"/>
            </a:pPr>
            <a:r>
              <a:rPr lang="en-US" sz="2000" b="0" i="0" dirty="0">
                <a:solidFill>
                  <a:srgbClr val="3B3835"/>
                </a:solidFill>
                <a:effectLst/>
                <a:latin typeface="Helvetica Neue"/>
              </a:rPr>
              <a:t>Which is approximated as: </a:t>
            </a:r>
          </a:p>
          <a:p>
            <a:pPr marL="457200" indent="-457200">
              <a:buFont typeface="+mj-lt"/>
              <a:buAutoNum type="arabicPeriod"/>
            </a:pPr>
            <a:r>
              <a:rPr lang="en-US" sz="2000" b="0" i="0" dirty="0">
                <a:solidFill>
                  <a:srgbClr val="3B3835"/>
                </a:solidFill>
                <a:effectLst/>
                <a:latin typeface="Helvetica Neue"/>
              </a:rPr>
              <a:t>Pu=0.45fck*Ac+0.75Asc </a:t>
            </a:r>
          </a:p>
          <a:p>
            <a:pPr marL="457200" indent="-457200">
              <a:buFont typeface="+mj-lt"/>
              <a:buAutoNum type="arabicPeriod"/>
            </a:pPr>
            <a:r>
              <a:rPr lang="en-US" sz="2000" b="0" i="0" dirty="0">
                <a:solidFill>
                  <a:srgbClr val="3B3835"/>
                </a:solidFill>
                <a:effectLst/>
                <a:latin typeface="Helvetica Neue"/>
              </a:rPr>
              <a:t>Where Ac = area of concrete in column </a:t>
            </a:r>
          </a:p>
          <a:p>
            <a:pPr marL="457200" indent="-457200">
              <a:buFont typeface="+mj-lt"/>
              <a:buAutoNum type="arabicPeriod"/>
            </a:pPr>
            <a:r>
              <a:rPr lang="en-US" sz="2000" b="0" i="0" dirty="0" err="1">
                <a:solidFill>
                  <a:srgbClr val="3B3835"/>
                </a:solidFill>
                <a:effectLst/>
                <a:latin typeface="Helvetica Neue"/>
              </a:rPr>
              <a:t>Asc</a:t>
            </a:r>
            <a:r>
              <a:rPr lang="en-US" sz="2000" b="0" i="0" dirty="0">
                <a:solidFill>
                  <a:srgbClr val="3B3835"/>
                </a:solidFill>
                <a:effectLst/>
                <a:latin typeface="Helvetica Neue"/>
              </a:rPr>
              <a:t>= area of steel in compression in column</a:t>
            </a:r>
          </a:p>
          <a:p>
            <a:pPr marL="457200" indent="-457200">
              <a:buFont typeface="+mj-lt"/>
              <a:buAutoNum type="arabicPeriod"/>
            </a:pPr>
            <a:r>
              <a:rPr lang="en-US" sz="2000" b="0" i="0" dirty="0">
                <a:solidFill>
                  <a:srgbClr val="3B3835"/>
                </a:solidFill>
                <a:effectLst/>
                <a:latin typeface="Helvetica Neue"/>
              </a:rPr>
              <a:t> If </a:t>
            </a:r>
            <a:r>
              <a:rPr lang="en-US" sz="2000" b="0" i="0" dirty="0" err="1">
                <a:solidFill>
                  <a:srgbClr val="3B3835"/>
                </a:solidFill>
                <a:effectLst/>
                <a:latin typeface="Helvetica Neue"/>
              </a:rPr>
              <a:t>emin</a:t>
            </a:r>
            <a:r>
              <a:rPr lang="en-US" sz="2000" b="0" i="0" dirty="0">
                <a:solidFill>
                  <a:srgbClr val="3B3835"/>
                </a:solidFill>
                <a:effectLst/>
                <a:latin typeface="Helvetica Neue"/>
              </a:rPr>
              <a:t>≤ 0.05D (IS:456-2000,CL.39.9) </a:t>
            </a:r>
          </a:p>
          <a:p>
            <a:pPr marL="457200" indent="-457200">
              <a:buFont typeface="+mj-lt"/>
              <a:buAutoNum type="arabicPeriod"/>
            </a:pPr>
            <a:r>
              <a:rPr lang="en-US" sz="2000" b="0" i="0" dirty="0">
                <a:solidFill>
                  <a:srgbClr val="3B3835"/>
                </a:solidFill>
                <a:effectLst/>
                <a:latin typeface="Helvetica Neue"/>
              </a:rPr>
              <a:t> Pu=0.4fck*Ac+0.67fy*</a:t>
            </a:r>
            <a:r>
              <a:rPr lang="en-US" sz="2000" b="0" i="0" dirty="0" err="1">
                <a:solidFill>
                  <a:srgbClr val="3B3835"/>
                </a:solidFill>
                <a:effectLst/>
                <a:latin typeface="Helvetica Neue"/>
              </a:rPr>
              <a:t>Asc</a:t>
            </a:r>
            <a:r>
              <a:rPr lang="en-US" sz="2000" b="0" i="0" dirty="0">
                <a:solidFill>
                  <a:srgbClr val="3B3835"/>
                </a:solidFill>
                <a:effectLst/>
                <a:latin typeface="Helvetica Neue"/>
              </a:rPr>
              <a:t> </a:t>
            </a:r>
          </a:p>
          <a:p>
            <a:pPr marL="457200" indent="-457200">
              <a:buFont typeface="+mj-lt"/>
              <a:buAutoNum type="arabicPeriod"/>
            </a:pPr>
            <a:r>
              <a:rPr lang="en-US" sz="2000" b="0" i="0" dirty="0">
                <a:solidFill>
                  <a:srgbClr val="3B3835"/>
                </a:solidFill>
                <a:effectLst/>
                <a:latin typeface="Helvetica Neue"/>
              </a:rPr>
              <a:t> It should be noted that equation above is the reduction in the capacity of the column by 10%</a:t>
            </a:r>
          </a:p>
          <a:p>
            <a:endParaRPr lang="en-IN" sz="2000" dirty="0"/>
          </a:p>
        </p:txBody>
      </p:sp>
      <p:pic>
        <p:nvPicPr>
          <p:cNvPr id="4" name="Picture 3">
            <a:extLst>
              <a:ext uri="{FF2B5EF4-FFF2-40B4-BE49-F238E27FC236}">
                <a16:creationId xmlns:a16="http://schemas.microsoft.com/office/drawing/2014/main" id="{2B8FE37A-4D99-470B-8971-5D3DE61AD8FF}"/>
              </a:ext>
            </a:extLst>
          </p:cNvPr>
          <p:cNvPicPr>
            <a:picLocks noChangeAspect="1"/>
          </p:cNvPicPr>
          <p:nvPr/>
        </p:nvPicPr>
        <p:blipFill>
          <a:blip r:embed="rId2"/>
          <a:stretch>
            <a:fillRect/>
          </a:stretch>
        </p:blipFill>
        <p:spPr>
          <a:xfrm>
            <a:off x="10881246" y="0"/>
            <a:ext cx="1310754" cy="1066892"/>
          </a:xfrm>
          <a:prstGeom prst="rect">
            <a:avLst/>
          </a:prstGeom>
        </p:spPr>
      </p:pic>
    </p:spTree>
    <p:extLst>
      <p:ext uri="{BB962C8B-B14F-4D97-AF65-F5344CB8AC3E}">
        <p14:creationId xmlns:p14="http://schemas.microsoft.com/office/powerpoint/2010/main" val="67591134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E09DED-B754-4FE3-87B9-CB16882396B4}"/>
              </a:ext>
            </a:extLst>
          </p:cNvPr>
          <p:cNvSpPr>
            <a:spLocks noGrp="1"/>
          </p:cNvSpPr>
          <p:nvPr>
            <p:ph type="title"/>
          </p:nvPr>
        </p:nvSpPr>
        <p:spPr/>
        <p:txBody>
          <a:bodyPr/>
          <a:lstStyle/>
          <a:p>
            <a:r>
              <a:rPr lang="en-US" b="1" u="sng" dirty="0">
                <a:solidFill>
                  <a:srgbClr val="FF0000"/>
                </a:solidFill>
              </a:rPr>
              <a:t>Lacing</a:t>
            </a:r>
            <a:endParaRPr lang="en-IN" b="1" u="sng" dirty="0">
              <a:solidFill>
                <a:srgbClr val="FF0000"/>
              </a:solidFill>
            </a:endParaRPr>
          </a:p>
        </p:txBody>
      </p:sp>
      <p:sp>
        <p:nvSpPr>
          <p:cNvPr id="3" name="Content Placeholder 2">
            <a:extLst>
              <a:ext uri="{FF2B5EF4-FFF2-40B4-BE49-F238E27FC236}">
                <a16:creationId xmlns:a16="http://schemas.microsoft.com/office/drawing/2014/main" id="{F5BA6216-8679-4A45-B273-F5176C566E47}"/>
              </a:ext>
            </a:extLst>
          </p:cNvPr>
          <p:cNvSpPr>
            <a:spLocks noGrp="1"/>
          </p:cNvSpPr>
          <p:nvPr>
            <p:ph idx="1"/>
          </p:nvPr>
        </p:nvSpPr>
        <p:spPr>
          <a:xfrm>
            <a:off x="749423" y="1363986"/>
            <a:ext cx="10515600" cy="4351338"/>
          </a:xfrm>
        </p:spPr>
        <p:txBody>
          <a:bodyPr/>
          <a:lstStyle/>
          <a:p>
            <a:r>
              <a:rPr lang="en-US" dirty="0">
                <a:solidFill>
                  <a:srgbClr val="3B3835"/>
                </a:solidFill>
                <a:latin typeface="Helvetica Neue"/>
              </a:rPr>
              <a:t>T</a:t>
            </a:r>
            <a:r>
              <a:rPr lang="en-US" b="0" i="0" dirty="0">
                <a:solidFill>
                  <a:srgbClr val="3B3835"/>
                </a:solidFill>
                <a:effectLst/>
                <a:latin typeface="Helvetica Neue"/>
              </a:rPr>
              <a:t>here are two types of lacing system. </a:t>
            </a:r>
          </a:p>
          <a:p>
            <a:r>
              <a:rPr lang="en-US" b="0" i="0" dirty="0">
                <a:solidFill>
                  <a:srgbClr val="3B3835"/>
                </a:solidFill>
                <a:effectLst/>
                <a:latin typeface="Helvetica Neue"/>
              </a:rPr>
              <a:t>1. Single lacing system </a:t>
            </a:r>
          </a:p>
          <a:p>
            <a:r>
              <a:rPr lang="en-US" b="0" i="0" dirty="0">
                <a:solidFill>
                  <a:srgbClr val="3B3835"/>
                </a:solidFill>
                <a:effectLst/>
                <a:latin typeface="Helvetica Neue"/>
              </a:rPr>
              <a:t>2. Double lacing system</a:t>
            </a:r>
            <a:endParaRPr lang="en-IN" dirty="0"/>
          </a:p>
        </p:txBody>
      </p:sp>
      <p:pic>
        <p:nvPicPr>
          <p:cNvPr id="4" name="Picture 3">
            <a:extLst>
              <a:ext uri="{FF2B5EF4-FFF2-40B4-BE49-F238E27FC236}">
                <a16:creationId xmlns:a16="http://schemas.microsoft.com/office/drawing/2014/main" id="{8775E764-ECD7-47DF-83FF-771C03F416E9}"/>
              </a:ext>
            </a:extLst>
          </p:cNvPr>
          <p:cNvPicPr>
            <a:picLocks noChangeAspect="1"/>
          </p:cNvPicPr>
          <p:nvPr/>
        </p:nvPicPr>
        <p:blipFill>
          <a:blip r:embed="rId2"/>
          <a:stretch>
            <a:fillRect/>
          </a:stretch>
        </p:blipFill>
        <p:spPr>
          <a:xfrm>
            <a:off x="1562470" y="2885242"/>
            <a:ext cx="6779581" cy="3688671"/>
          </a:xfrm>
          <a:prstGeom prst="rect">
            <a:avLst/>
          </a:prstGeom>
        </p:spPr>
      </p:pic>
      <p:pic>
        <p:nvPicPr>
          <p:cNvPr id="5" name="Picture 4">
            <a:extLst>
              <a:ext uri="{FF2B5EF4-FFF2-40B4-BE49-F238E27FC236}">
                <a16:creationId xmlns:a16="http://schemas.microsoft.com/office/drawing/2014/main" id="{65BFEE54-71F9-4519-ADB6-52C3E32A20B1}"/>
              </a:ext>
            </a:extLst>
          </p:cNvPr>
          <p:cNvPicPr>
            <a:picLocks noChangeAspect="1"/>
          </p:cNvPicPr>
          <p:nvPr/>
        </p:nvPicPr>
        <p:blipFill>
          <a:blip r:embed="rId3"/>
          <a:stretch>
            <a:fillRect/>
          </a:stretch>
        </p:blipFill>
        <p:spPr>
          <a:xfrm>
            <a:off x="10881246" y="0"/>
            <a:ext cx="1310754" cy="1066892"/>
          </a:xfrm>
          <a:prstGeom prst="rect">
            <a:avLst/>
          </a:prstGeom>
        </p:spPr>
      </p:pic>
    </p:spTree>
    <p:extLst>
      <p:ext uri="{BB962C8B-B14F-4D97-AF65-F5344CB8AC3E}">
        <p14:creationId xmlns:p14="http://schemas.microsoft.com/office/powerpoint/2010/main" val="222939009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2AC800-2E8F-4310-926B-1749E0CA9A6E}"/>
              </a:ext>
            </a:extLst>
          </p:cNvPr>
          <p:cNvSpPr>
            <a:spLocks noGrp="1"/>
          </p:cNvSpPr>
          <p:nvPr>
            <p:ph type="title"/>
          </p:nvPr>
        </p:nvSpPr>
        <p:spPr/>
        <p:txBody>
          <a:bodyPr/>
          <a:lstStyle/>
          <a:p>
            <a:r>
              <a:rPr lang="en-IN" b="1" i="0" u="sng" dirty="0">
                <a:solidFill>
                  <a:srgbClr val="FF0000"/>
                </a:solidFill>
                <a:effectLst/>
                <a:latin typeface="Helvetica Neue"/>
              </a:rPr>
              <a:t>General Requirements for Lacing</a:t>
            </a:r>
            <a:endParaRPr lang="en-IN" u="sng" dirty="0">
              <a:solidFill>
                <a:srgbClr val="FF0000"/>
              </a:solidFill>
            </a:endParaRPr>
          </a:p>
        </p:txBody>
      </p:sp>
      <p:sp>
        <p:nvSpPr>
          <p:cNvPr id="3" name="Content Placeholder 2">
            <a:extLst>
              <a:ext uri="{FF2B5EF4-FFF2-40B4-BE49-F238E27FC236}">
                <a16:creationId xmlns:a16="http://schemas.microsoft.com/office/drawing/2014/main" id="{EEC48978-DDCB-42C7-AF41-97037FD1E38C}"/>
              </a:ext>
            </a:extLst>
          </p:cNvPr>
          <p:cNvSpPr>
            <a:spLocks noGrp="1"/>
          </p:cNvSpPr>
          <p:nvPr>
            <p:ph idx="1"/>
          </p:nvPr>
        </p:nvSpPr>
        <p:spPr>
          <a:xfrm>
            <a:off x="838200" y="1473693"/>
            <a:ext cx="10515600" cy="4703270"/>
          </a:xfrm>
        </p:spPr>
        <p:txBody>
          <a:bodyPr>
            <a:normAutofit/>
          </a:bodyPr>
          <a:lstStyle/>
          <a:p>
            <a:pPr algn="l" fontAlgn="base"/>
            <a:r>
              <a:rPr lang="en-US" sz="2000" b="0" dirty="0">
                <a:solidFill>
                  <a:srgbClr val="555555"/>
                </a:solidFill>
                <a:effectLst/>
                <a:latin typeface="Helvetica Neue"/>
              </a:rPr>
              <a:t>(</a:t>
            </a:r>
            <a:r>
              <a:rPr lang="en-US" sz="2000" b="0" dirty="0" err="1">
                <a:solidFill>
                  <a:srgbClr val="555555"/>
                </a:solidFill>
                <a:effectLst/>
                <a:latin typeface="Helvetica Neue"/>
              </a:rPr>
              <a:t>i</a:t>
            </a:r>
            <a:r>
              <a:rPr lang="en-US" sz="2000" b="0" dirty="0">
                <a:solidFill>
                  <a:srgbClr val="555555"/>
                </a:solidFill>
                <a:effectLst/>
                <a:latin typeface="Helvetica Neue"/>
              </a:rPr>
              <a:t>) Compression members comprising two main components laced and tied, should where practicable have a radius of gyration about the axis perpendicular to the plane of lacing not less than the radius of gyration about the axis parallel to the plane of lacing.</a:t>
            </a:r>
          </a:p>
          <a:p>
            <a:pPr algn="l" fontAlgn="base"/>
            <a:r>
              <a:rPr lang="en-US" sz="2000" b="0" dirty="0">
                <a:solidFill>
                  <a:srgbClr val="555555"/>
                </a:solidFill>
                <a:effectLst/>
                <a:latin typeface="Helvetica Neue"/>
              </a:rPr>
              <a:t>(ii) As far as possible the lacing system shall be uniform throughout the length of the column.</a:t>
            </a:r>
          </a:p>
          <a:p>
            <a:pPr algn="l" fontAlgn="base"/>
            <a:r>
              <a:rPr lang="en-US" sz="2000" b="0" dirty="0">
                <a:solidFill>
                  <a:srgbClr val="555555"/>
                </a:solidFill>
                <a:effectLst/>
                <a:latin typeface="Helvetica Neue"/>
              </a:rPr>
              <a:t>(iii) Single laced systems on opposite faces of the components being laced together shall preferably be in the same direction so that one is the shadow of the other instead of being mutually opposed in direction.</a:t>
            </a:r>
          </a:p>
          <a:p>
            <a:pPr algn="l" fontAlgn="base"/>
            <a:r>
              <a:rPr lang="en-US" sz="2000" b="0" dirty="0">
                <a:solidFill>
                  <a:srgbClr val="555555"/>
                </a:solidFill>
                <a:effectLst/>
                <a:latin typeface="Helvetica Neue"/>
              </a:rPr>
              <a:t>(iv) The effective slenderness ratio (KL/r)</a:t>
            </a:r>
            <a:r>
              <a:rPr lang="en-US" sz="2000" b="0" baseline="-25000" dirty="0">
                <a:solidFill>
                  <a:srgbClr val="555555"/>
                </a:solidFill>
                <a:effectLst/>
                <a:latin typeface="Helvetica Neue"/>
              </a:rPr>
              <a:t>e</a:t>
            </a:r>
            <a:r>
              <a:rPr lang="en-US" sz="2000" b="0" dirty="0">
                <a:solidFill>
                  <a:srgbClr val="555555"/>
                </a:solidFill>
                <a:effectLst/>
                <a:latin typeface="Helvetica Neue"/>
              </a:rPr>
              <a:t> of laced columns shall be taken as 1.05 times the (KL/r)</a:t>
            </a:r>
            <a:r>
              <a:rPr lang="en-US" sz="2000" b="0" baseline="-25000" dirty="0">
                <a:solidFill>
                  <a:srgbClr val="555555"/>
                </a:solidFill>
                <a:effectLst/>
                <a:latin typeface="Helvetica Neue"/>
              </a:rPr>
              <a:t>o</a:t>
            </a:r>
            <a:r>
              <a:rPr lang="en-US" sz="2000" b="0" dirty="0">
                <a:solidFill>
                  <a:srgbClr val="555555"/>
                </a:solidFill>
                <a:effectLst/>
                <a:latin typeface="Helvetica Neue"/>
              </a:rPr>
              <a:t>, the actual maximum slenderness ratio, in order to account for shear deformation effects.</a:t>
            </a:r>
          </a:p>
          <a:p>
            <a:pPr algn="l" fontAlgn="base"/>
            <a:r>
              <a:rPr lang="en-US" sz="2000" b="0" dirty="0">
                <a:solidFill>
                  <a:srgbClr val="555555"/>
                </a:solidFill>
                <a:effectLst/>
                <a:latin typeface="Helvetica Neue"/>
              </a:rPr>
              <a:t>(v) Width of lacing bars – In bolted/riveted construction, the minimum width of lacing bars shall be three times the nominal diameter of the end bolt/rivet.</a:t>
            </a:r>
          </a:p>
          <a:p>
            <a:endParaRPr lang="en-IN" sz="2000" dirty="0"/>
          </a:p>
        </p:txBody>
      </p:sp>
      <p:pic>
        <p:nvPicPr>
          <p:cNvPr id="4" name="Picture 3">
            <a:extLst>
              <a:ext uri="{FF2B5EF4-FFF2-40B4-BE49-F238E27FC236}">
                <a16:creationId xmlns:a16="http://schemas.microsoft.com/office/drawing/2014/main" id="{6F0B2CF9-6D55-41F8-9E3B-25675EC75017}"/>
              </a:ext>
            </a:extLst>
          </p:cNvPr>
          <p:cNvPicPr>
            <a:picLocks noChangeAspect="1"/>
          </p:cNvPicPr>
          <p:nvPr/>
        </p:nvPicPr>
        <p:blipFill>
          <a:blip r:embed="rId2"/>
          <a:stretch>
            <a:fillRect/>
          </a:stretch>
        </p:blipFill>
        <p:spPr>
          <a:xfrm>
            <a:off x="10881246" y="0"/>
            <a:ext cx="1310754" cy="1066892"/>
          </a:xfrm>
          <a:prstGeom prst="rect">
            <a:avLst/>
          </a:prstGeom>
        </p:spPr>
      </p:pic>
    </p:spTree>
    <p:extLst>
      <p:ext uri="{BB962C8B-B14F-4D97-AF65-F5344CB8AC3E}">
        <p14:creationId xmlns:p14="http://schemas.microsoft.com/office/powerpoint/2010/main" val="384901680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5FA073-DCDF-440D-8228-7EC3B3239DB7}"/>
              </a:ext>
            </a:extLst>
          </p:cNvPr>
          <p:cNvSpPr>
            <a:spLocks noGrp="1"/>
          </p:cNvSpPr>
          <p:nvPr>
            <p:ph type="title"/>
          </p:nvPr>
        </p:nvSpPr>
        <p:spPr>
          <a:xfrm flipV="1">
            <a:off x="838200" y="319406"/>
            <a:ext cx="10515600" cy="45719"/>
          </a:xfrm>
        </p:spPr>
        <p:txBody>
          <a:bodyPr>
            <a:normAutofit fontScale="90000"/>
          </a:bodyPr>
          <a:lstStyle/>
          <a:p>
            <a:r>
              <a:rPr lang="en-US" dirty="0"/>
              <a:t>.</a:t>
            </a:r>
            <a:endParaRPr lang="en-IN" dirty="0"/>
          </a:p>
        </p:txBody>
      </p:sp>
      <p:sp>
        <p:nvSpPr>
          <p:cNvPr id="3" name="Content Placeholder 2">
            <a:extLst>
              <a:ext uri="{FF2B5EF4-FFF2-40B4-BE49-F238E27FC236}">
                <a16:creationId xmlns:a16="http://schemas.microsoft.com/office/drawing/2014/main" id="{64B7999D-7BEB-4CA3-941C-32E68FF0CA77}"/>
              </a:ext>
            </a:extLst>
          </p:cNvPr>
          <p:cNvSpPr>
            <a:spLocks noGrp="1"/>
          </p:cNvSpPr>
          <p:nvPr>
            <p:ph idx="1"/>
          </p:nvPr>
        </p:nvSpPr>
        <p:spPr>
          <a:xfrm>
            <a:off x="838200" y="1154097"/>
            <a:ext cx="10515600" cy="5237824"/>
          </a:xfrm>
        </p:spPr>
        <p:txBody>
          <a:bodyPr>
            <a:normAutofit fontScale="92500"/>
          </a:bodyPr>
          <a:lstStyle/>
          <a:p>
            <a:pPr algn="l" fontAlgn="base"/>
            <a:r>
              <a:rPr lang="en-US" sz="2000" b="0" dirty="0">
                <a:solidFill>
                  <a:srgbClr val="555555"/>
                </a:solidFill>
                <a:effectLst/>
                <a:latin typeface="Helvetica Neue"/>
              </a:rPr>
              <a:t>(vi) Thickness of lacing bars – The thickness of flat lacing bars shall not be less than one-fortieth of its effective length for single lacing and one-sixtieth of the effective length for double lacings.</a:t>
            </a:r>
          </a:p>
          <a:p>
            <a:pPr algn="l" fontAlgn="base"/>
            <a:endParaRPr lang="en-US" sz="2000" b="0" dirty="0">
              <a:solidFill>
                <a:srgbClr val="555555"/>
              </a:solidFill>
              <a:effectLst/>
              <a:latin typeface="Helvetica Neue"/>
            </a:endParaRPr>
          </a:p>
          <a:p>
            <a:pPr algn="l" fontAlgn="base"/>
            <a:r>
              <a:rPr lang="en-US" sz="2000" b="0" dirty="0">
                <a:solidFill>
                  <a:srgbClr val="555555"/>
                </a:solidFill>
                <a:effectLst/>
                <a:latin typeface="Helvetica Neue"/>
              </a:rPr>
              <a:t>(vii) Rolled sections or tubes of equivalent strength may be permitted instead of flats for lacings.</a:t>
            </a:r>
          </a:p>
          <a:p>
            <a:pPr algn="l" fontAlgn="base"/>
            <a:endParaRPr lang="en-US" sz="2000" b="0" dirty="0">
              <a:solidFill>
                <a:srgbClr val="555555"/>
              </a:solidFill>
              <a:effectLst/>
              <a:latin typeface="Helvetica Neue"/>
            </a:endParaRPr>
          </a:p>
          <a:p>
            <a:pPr algn="l" fontAlgn="base"/>
            <a:r>
              <a:rPr lang="en-US" sz="2000" b="0" dirty="0">
                <a:solidFill>
                  <a:srgbClr val="555555"/>
                </a:solidFill>
                <a:effectLst/>
                <a:latin typeface="Helvetica Neue"/>
              </a:rPr>
              <a:t>viii) Angles of inclination – Lacing bars, whether in double or single or double system shall be inclined at an angle not less than 40° nor more than 70° to the axis of the built-up member.</a:t>
            </a:r>
          </a:p>
          <a:p>
            <a:pPr algn="l" fontAlgn="base"/>
            <a:endParaRPr lang="en-US" sz="2000" b="0" dirty="0">
              <a:solidFill>
                <a:srgbClr val="555555"/>
              </a:solidFill>
              <a:effectLst/>
              <a:latin typeface="Helvetica Neue"/>
            </a:endParaRPr>
          </a:p>
          <a:p>
            <a:pPr algn="l" fontAlgn="base"/>
            <a:r>
              <a:rPr lang="en-US" sz="2000" b="0" dirty="0">
                <a:solidFill>
                  <a:srgbClr val="555555"/>
                </a:solidFill>
                <a:effectLst/>
                <a:latin typeface="Helvetica Neue"/>
              </a:rPr>
              <a:t>(ix) Spacing – The maximum spacing of lacing bars, whether connected by bolting, riveting or welding, shall also be such that the maximum slenderness ratio of the components of the main member (a</a:t>
            </a:r>
            <a:r>
              <a:rPr lang="en-US" sz="2000" b="0" baseline="-25000" dirty="0">
                <a:solidFill>
                  <a:srgbClr val="555555"/>
                </a:solidFill>
                <a:effectLst/>
                <a:latin typeface="Helvetica Neue"/>
              </a:rPr>
              <a:t>1</a:t>
            </a:r>
            <a:r>
              <a:rPr lang="en-US" sz="2000" b="0" dirty="0">
                <a:solidFill>
                  <a:srgbClr val="555555"/>
                </a:solidFill>
                <a:effectLst/>
                <a:latin typeface="Helvetica Neue"/>
              </a:rPr>
              <a:t>/r</a:t>
            </a:r>
            <a:r>
              <a:rPr lang="en-US" sz="2000" b="0" baseline="-25000" dirty="0">
                <a:solidFill>
                  <a:srgbClr val="555555"/>
                </a:solidFill>
                <a:effectLst/>
                <a:latin typeface="Helvetica Neue"/>
              </a:rPr>
              <a:t>1</a:t>
            </a:r>
            <a:r>
              <a:rPr lang="en-US" sz="2000" b="0" dirty="0">
                <a:solidFill>
                  <a:srgbClr val="555555"/>
                </a:solidFill>
                <a:effectLst/>
                <a:latin typeface="Helvetica Neue"/>
              </a:rPr>
              <a:t>) between consecutive lacing connections is not greater than 50 or 0.7 times the most </a:t>
            </a:r>
            <a:r>
              <a:rPr lang="en-US" sz="2000" b="0" dirty="0" err="1">
                <a:solidFill>
                  <a:srgbClr val="555555"/>
                </a:solidFill>
                <a:effectLst/>
                <a:latin typeface="Helvetica Neue"/>
              </a:rPr>
              <a:t>unfavourable</a:t>
            </a:r>
            <a:r>
              <a:rPr lang="en-US" sz="2000" b="0" dirty="0">
                <a:solidFill>
                  <a:srgbClr val="555555"/>
                </a:solidFill>
                <a:effectLst/>
                <a:latin typeface="Helvetica Neue"/>
              </a:rPr>
              <a:t> slenderness ratio of the member as a whole, whichever is less, where a</a:t>
            </a:r>
            <a:r>
              <a:rPr lang="en-US" sz="2000" b="0" baseline="-25000" dirty="0">
                <a:solidFill>
                  <a:srgbClr val="555555"/>
                </a:solidFill>
                <a:effectLst/>
                <a:latin typeface="Helvetica Neue"/>
              </a:rPr>
              <a:t>1</a:t>
            </a:r>
            <a:r>
              <a:rPr lang="en-US" sz="2000" b="0" dirty="0">
                <a:solidFill>
                  <a:srgbClr val="555555"/>
                </a:solidFill>
                <a:effectLst/>
                <a:latin typeface="Helvetica Neue"/>
              </a:rPr>
              <a:t> is the unsupported length of the individual member between lacing points, and r</a:t>
            </a:r>
            <a:r>
              <a:rPr lang="en-US" sz="2000" b="0" baseline="-25000" dirty="0">
                <a:solidFill>
                  <a:srgbClr val="555555"/>
                </a:solidFill>
                <a:effectLst/>
                <a:latin typeface="Helvetica Neue"/>
              </a:rPr>
              <a:t>1</a:t>
            </a:r>
            <a:r>
              <a:rPr lang="en-US" sz="2000" b="0" dirty="0">
                <a:solidFill>
                  <a:srgbClr val="555555"/>
                </a:solidFill>
                <a:effectLst/>
                <a:latin typeface="Helvetica Neue"/>
              </a:rPr>
              <a:t> is the minimum radius of gyration of the individual member being laced together.</a:t>
            </a:r>
          </a:p>
          <a:p>
            <a:pPr algn="l" fontAlgn="base"/>
            <a:endParaRPr lang="en-US" sz="2000" b="0" dirty="0">
              <a:solidFill>
                <a:srgbClr val="555555"/>
              </a:solidFill>
              <a:effectLst/>
              <a:latin typeface="Helvetica Neue"/>
            </a:endParaRPr>
          </a:p>
          <a:p>
            <a:pPr algn="l" fontAlgn="base"/>
            <a:endParaRPr lang="en-US" sz="2000" b="0" dirty="0">
              <a:solidFill>
                <a:srgbClr val="555555"/>
              </a:solidFill>
              <a:effectLst/>
              <a:latin typeface="Helvetica Neue"/>
            </a:endParaRPr>
          </a:p>
          <a:p>
            <a:endParaRPr lang="en-IN" sz="2000" dirty="0"/>
          </a:p>
        </p:txBody>
      </p:sp>
      <p:pic>
        <p:nvPicPr>
          <p:cNvPr id="4" name="Picture 3">
            <a:extLst>
              <a:ext uri="{FF2B5EF4-FFF2-40B4-BE49-F238E27FC236}">
                <a16:creationId xmlns:a16="http://schemas.microsoft.com/office/drawing/2014/main" id="{DD2D3CAB-33A5-4387-999E-B9552B335E83}"/>
              </a:ext>
            </a:extLst>
          </p:cNvPr>
          <p:cNvPicPr>
            <a:picLocks noChangeAspect="1"/>
          </p:cNvPicPr>
          <p:nvPr/>
        </p:nvPicPr>
        <p:blipFill>
          <a:blip r:embed="rId2"/>
          <a:stretch>
            <a:fillRect/>
          </a:stretch>
        </p:blipFill>
        <p:spPr>
          <a:xfrm>
            <a:off x="10881246" y="0"/>
            <a:ext cx="1310754" cy="1066892"/>
          </a:xfrm>
          <a:prstGeom prst="rect">
            <a:avLst/>
          </a:prstGeom>
        </p:spPr>
      </p:pic>
    </p:spTree>
    <p:extLst>
      <p:ext uri="{BB962C8B-B14F-4D97-AF65-F5344CB8AC3E}">
        <p14:creationId xmlns:p14="http://schemas.microsoft.com/office/powerpoint/2010/main" val="319255009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0F931C-F61F-4EF0-8447-4FC1A6A40B42}"/>
              </a:ext>
            </a:extLst>
          </p:cNvPr>
          <p:cNvSpPr>
            <a:spLocks noGrp="1"/>
          </p:cNvSpPr>
          <p:nvPr>
            <p:ph type="title"/>
          </p:nvPr>
        </p:nvSpPr>
        <p:spPr/>
        <p:txBody>
          <a:bodyPr/>
          <a:lstStyle/>
          <a:p>
            <a:r>
              <a:rPr lang="en-IN" b="1" i="0" u="sng" dirty="0">
                <a:solidFill>
                  <a:srgbClr val="FF0000"/>
                </a:solidFill>
                <a:effectLst/>
                <a:latin typeface="Helvetica Neue"/>
              </a:rPr>
              <a:t>Design of Lacings:</a:t>
            </a:r>
            <a:endParaRPr lang="en-IN" u="sng" dirty="0">
              <a:solidFill>
                <a:srgbClr val="FF0000"/>
              </a:solidFill>
            </a:endParaRPr>
          </a:p>
        </p:txBody>
      </p:sp>
      <p:sp>
        <p:nvSpPr>
          <p:cNvPr id="3" name="Content Placeholder 2">
            <a:extLst>
              <a:ext uri="{FF2B5EF4-FFF2-40B4-BE49-F238E27FC236}">
                <a16:creationId xmlns:a16="http://schemas.microsoft.com/office/drawing/2014/main" id="{DA1A06C5-F4F9-4431-9390-F0041AE742C5}"/>
              </a:ext>
            </a:extLst>
          </p:cNvPr>
          <p:cNvSpPr>
            <a:spLocks noGrp="1"/>
          </p:cNvSpPr>
          <p:nvPr>
            <p:ph idx="1"/>
          </p:nvPr>
        </p:nvSpPr>
        <p:spPr>
          <a:xfrm>
            <a:off x="838200" y="1376039"/>
            <a:ext cx="10515600" cy="4827557"/>
          </a:xfrm>
        </p:spPr>
        <p:txBody>
          <a:bodyPr>
            <a:normAutofit lnSpcReduction="10000"/>
          </a:bodyPr>
          <a:lstStyle/>
          <a:p>
            <a:r>
              <a:rPr lang="en-US" sz="2000" b="0" i="0" dirty="0">
                <a:solidFill>
                  <a:srgbClr val="555555"/>
                </a:solidFill>
                <a:effectLst/>
                <a:latin typeface="Helvetica Neue"/>
              </a:rPr>
              <a:t>The lacing shall be proportioned to resist a total transverse shear V</a:t>
            </a:r>
            <a:r>
              <a:rPr lang="en-US" sz="2000" b="0" i="0" baseline="-25000" dirty="0">
                <a:solidFill>
                  <a:srgbClr val="555555"/>
                </a:solidFill>
                <a:effectLst/>
                <a:latin typeface="Helvetica Neue"/>
              </a:rPr>
              <a:t>t</a:t>
            </a:r>
            <a:r>
              <a:rPr lang="en-US" sz="2000" b="0" i="0" dirty="0">
                <a:solidFill>
                  <a:srgbClr val="555555"/>
                </a:solidFill>
                <a:effectLst/>
                <a:latin typeface="Helvetica Neue"/>
              </a:rPr>
              <a:t>, at any point in the member, equal to at least 2.5 per cent of the axial force in the member and shall be divided equally among all transverse lacing systems in parallel planes.</a:t>
            </a:r>
          </a:p>
          <a:p>
            <a:endParaRPr lang="en-US" sz="2000" b="0" i="0" dirty="0">
              <a:solidFill>
                <a:srgbClr val="555555"/>
              </a:solidFill>
              <a:effectLst/>
              <a:latin typeface="Helvetica Neue"/>
            </a:endParaRPr>
          </a:p>
          <a:p>
            <a:r>
              <a:rPr lang="en-US" sz="2000" b="0" i="0" dirty="0">
                <a:solidFill>
                  <a:srgbClr val="555555"/>
                </a:solidFill>
                <a:effectLst/>
                <a:latin typeface="Helvetica Neue"/>
              </a:rPr>
              <a:t>For members carrying calculated bending stress due to eccentricity of loading, applied end moments and/or lateral loading, the lacing shall be proportioned to resist the actual shear due to bending in addition to that specified above.</a:t>
            </a:r>
            <a:endParaRPr lang="en-US" sz="2000" dirty="0">
              <a:solidFill>
                <a:srgbClr val="555555"/>
              </a:solidFill>
              <a:latin typeface="Helvetica Neue"/>
            </a:endParaRPr>
          </a:p>
          <a:p>
            <a:endParaRPr lang="en-US" sz="2000" b="0" i="0" dirty="0">
              <a:solidFill>
                <a:srgbClr val="555555"/>
              </a:solidFill>
              <a:effectLst/>
              <a:latin typeface="Helvetica Neue"/>
            </a:endParaRPr>
          </a:p>
          <a:p>
            <a:r>
              <a:rPr lang="en-US" sz="2000" b="0" i="0" dirty="0">
                <a:solidFill>
                  <a:srgbClr val="555555"/>
                </a:solidFill>
                <a:effectLst/>
                <a:latin typeface="Helvetica Neue"/>
              </a:rPr>
              <a:t>The slenderness ratio KL/r, of the lacing bars shall not exceed 145. In bolted/riveted constructions, the effective length of lacing bars for the determination of the design strength shall be taken as the length between the inner end fastener of the bars for single lacing and as 0.7 of this length for double lacing effectively connected at inter sections.</a:t>
            </a:r>
          </a:p>
          <a:p>
            <a:endParaRPr lang="en-US" sz="2000" b="0" i="0" dirty="0">
              <a:solidFill>
                <a:srgbClr val="555555"/>
              </a:solidFill>
              <a:effectLst/>
              <a:latin typeface="Helvetica Neue"/>
            </a:endParaRPr>
          </a:p>
          <a:p>
            <a:r>
              <a:rPr lang="en-US" sz="2000" b="0" i="0" dirty="0">
                <a:solidFill>
                  <a:srgbClr val="555555"/>
                </a:solidFill>
                <a:effectLst/>
                <a:latin typeface="Helvetica Neue"/>
              </a:rPr>
              <a:t> In welded construction, the effective lengths shall be taken as 0.7 times the distance between the inner ends of welds connecting the single lacing bars to the members.</a:t>
            </a:r>
            <a:endParaRPr lang="en-IN" sz="2000" dirty="0"/>
          </a:p>
        </p:txBody>
      </p:sp>
      <p:pic>
        <p:nvPicPr>
          <p:cNvPr id="4" name="Picture 3">
            <a:extLst>
              <a:ext uri="{FF2B5EF4-FFF2-40B4-BE49-F238E27FC236}">
                <a16:creationId xmlns:a16="http://schemas.microsoft.com/office/drawing/2014/main" id="{F6761B1A-675C-48CB-8F63-44B3425FFF77}"/>
              </a:ext>
            </a:extLst>
          </p:cNvPr>
          <p:cNvPicPr>
            <a:picLocks noChangeAspect="1"/>
          </p:cNvPicPr>
          <p:nvPr/>
        </p:nvPicPr>
        <p:blipFill>
          <a:blip r:embed="rId2"/>
          <a:stretch>
            <a:fillRect/>
          </a:stretch>
        </p:blipFill>
        <p:spPr>
          <a:xfrm>
            <a:off x="10881246" y="0"/>
            <a:ext cx="1310754" cy="1066892"/>
          </a:xfrm>
          <a:prstGeom prst="rect">
            <a:avLst/>
          </a:prstGeom>
        </p:spPr>
      </p:pic>
    </p:spTree>
    <p:extLst>
      <p:ext uri="{BB962C8B-B14F-4D97-AF65-F5344CB8AC3E}">
        <p14:creationId xmlns:p14="http://schemas.microsoft.com/office/powerpoint/2010/main" val="326129725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FD7A7C-825B-4D8E-BDDF-9E55CB5979F1}"/>
              </a:ext>
            </a:extLst>
          </p:cNvPr>
          <p:cNvSpPr>
            <a:spLocks noGrp="1"/>
          </p:cNvSpPr>
          <p:nvPr>
            <p:ph type="title"/>
          </p:nvPr>
        </p:nvSpPr>
        <p:spPr>
          <a:xfrm>
            <a:off x="838200" y="365126"/>
            <a:ext cx="10515600" cy="478254"/>
          </a:xfrm>
        </p:spPr>
        <p:txBody>
          <a:bodyPr>
            <a:normAutofit fontScale="90000"/>
          </a:bodyPr>
          <a:lstStyle/>
          <a:p>
            <a:r>
              <a:rPr lang="en-US" dirty="0" err="1"/>
              <a:t>Cont</a:t>
            </a:r>
            <a:r>
              <a:rPr lang="en-US" dirty="0"/>
              <a:t>….</a:t>
            </a:r>
            <a:endParaRPr lang="en-IN" dirty="0"/>
          </a:p>
        </p:txBody>
      </p:sp>
      <p:sp>
        <p:nvSpPr>
          <p:cNvPr id="3" name="Content Placeholder 2">
            <a:extLst>
              <a:ext uri="{FF2B5EF4-FFF2-40B4-BE49-F238E27FC236}">
                <a16:creationId xmlns:a16="http://schemas.microsoft.com/office/drawing/2014/main" id="{389769CD-321D-49E2-8143-814931A716E5}"/>
              </a:ext>
            </a:extLst>
          </p:cNvPr>
          <p:cNvSpPr>
            <a:spLocks noGrp="1"/>
          </p:cNvSpPr>
          <p:nvPr>
            <p:ph idx="1"/>
          </p:nvPr>
        </p:nvSpPr>
        <p:spPr>
          <a:xfrm>
            <a:off x="838200" y="843380"/>
            <a:ext cx="10515600" cy="5333583"/>
          </a:xfrm>
        </p:spPr>
        <p:txBody>
          <a:bodyPr>
            <a:normAutofit/>
          </a:bodyPr>
          <a:lstStyle/>
          <a:p>
            <a:r>
              <a:rPr lang="en-US" sz="2000" b="0" i="0" dirty="0">
                <a:solidFill>
                  <a:srgbClr val="555555"/>
                </a:solidFill>
                <a:effectLst/>
                <a:latin typeface="Helvetica Neue"/>
              </a:rPr>
              <a:t>The bolting riveting or welding of lacing bars to the main members shall be sufficient to transmit the force calculated in the bars.</a:t>
            </a:r>
          </a:p>
          <a:p>
            <a:endParaRPr lang="en-US" sz="2000" b="0" i="0" dirty="0">
              <a:solidFill>
                <a:srgbClr val="555555"/>
              </a:solidFill>
              <a:effectLst/>
              <a:latin typeface="Helvetica Neue"/>
            </a:endParaRPr>
          </a:p>
          <a:p>
            <a:r>
              <a:rPr lang="en-US" sz="2000" b="0" i="0" dirty="0">
                <a:solidFill>
                  <a:srgbClr val="555555"/>
                </a:solidFill>
                <a:effectLst/>
                <a:latin typeface="Helvetica Neue"/>
              </a:rPr>
              <a:t>Where welded lacing bars overlap the main members, the amount of lap measured along either edge of the lacing bar shall be not less than four times the thickness of the bar or the thickness of the element of the members to which it is connected, whichever is less. The welding should be sufficient to transmit the load in the bar and shall in any case, be provided along each side of the bar for the full length of lap.</a:t>
            </a:r>
            <a:endParaRPr lang="en-US" sz="2000" dirty="0">
              <a:solidFill>
                <a:srgbClr val="555555"/>
              </a:solidFill>
              <a:latin typeface="Helvetica Neue"/>
            </a:endParaRPr>
          </a:p>
          <a:p>
            <a:endParaRPr lang="en-US" sz="2000" b="0" i="0" dirty="0">
              <a:solidFill>
                <a:srgbClr val="555555"/>
              </a:solidFill>
              <a:effectLst/>
              <a:latin typeface="Helvetica Neue"/>
            </a:endParaRPr>
          </a:p>
          <a:p>
            <a:r>
              <a:rPr lang="en-US" sz="2000" b="0" i="0" dirty="0">
                <a:solidFill>
                  <a:srgbClr val="555555"/>
                </a:solidFill>
                <a:effectLst/>
                <a:latin typeface="Helvetica Neue"/>
              </a:rPr>
              <a:t>Laced compression members shall be provided with tie plates at the ends of the lacing systems and at intersections with other members/stays and at point, where the lacing systems are interrupted.</a:t>
            </a:r>
            <a:endParaRPr lang="en-IN" sz="2000" dirty="0"/>
          </a:p>
        </p:txBody>
      </p:sp>
      <p:pic>
        <p:nvPicPr>
          <p:cNvPr id="4" name="Picture 3">
            <a:extLst>
              <a:ext uri="{FF2B5EF4-FFF2-40B4-BE49-F238E27FC236}">
                <a16:creationId xmlns:a16="http://schemas.microsoft.com/office/drawing/2014/main" id="{410DC3B6-05A6-4DE0-AB8C-F977C3F63180}"/>
              </a:ext>
            </a:extLst>
          </p:cNvPr>
          <p:cNvPicPr>
            <a:picLocks noChangeAspect="1"/>
          </p:cNvPicPr>
          <p:nvPr/>
        </p:nvPicPr>
        <p:blipFill>
          <a:blip r:embed="rId2"/>
          <a:stretch>
            <a:fillRect/>
          </a:stretch>
        </p:blipFill>
        <p:spPr>
          <a:xfrm>
            <a:off x="10881246" y="0"/>
            <a:ext cx="1310754" cy="1066892"/>
          </a:xfrm>
          <a:prstGeom prst="rect">
            <a:avLst/>
          </a:prstGeom>
        </p:spPr>
      </p:pic>
    </p:spTree>
    <p:extLst>
      <p:ext uri="{BB962C8B-B14F-4D97-AF65-F5344CB8AC3E}">
        <p14:creationId xmlns:p14="http://schemas.microsoft.com/office/powerpoint/2010/main" val="21915405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669A56-1D09-4F41-BE8A-B013FB3E2064}"/>
              </a:ext>
            </a:extLst>
          </p:cNvPr>
          <p:cNvSpPr>
            <a:spLocks noGrp="1"/>
          </p:cNvSpPr>
          <p:nvPr>
            <p:ph type="title"/>
          </p:nvPr>
        </p:nvSpPr>
        <p:spPr/>
        <p:txBody>
          <a:bodyPr/>
          <a:lstStyle/>
          <a:p>
            <a:r>
              <a:rPr lang="en-US" b="1" u="sng" dirty="0">
                <a:solidFill>
                  <a:srgbClr val="FF0000"/>
                </a:solidFill>
              </a:rPr>
              <a:t>Battening</a:t>
            </a:r>
          </a:p>
        </p:txBody>
      </p:sp>
      <p:sp>
        <p:nvSpPr>
          <p:cNvPr id="3" name="Content Placeholder 2">
            <a:extLst>
              <a:ext uri="{FF2B5EF4-FFF2-40B4-BE49-F238E27FC236}">
                <a16:creationId xmlns:a16="http://schemas.microsoft.com/office/drawing/2014/main" id="{44B3D57D-3679-45B5-823C-C1075720D706}"/>
              </a:ext>
            </a:extLst>
          </p:cNvPr>
          <p:cNvSpPr>
            <a:spLocks noGrp="1"/>
          </p:cNvSpPr>
          <p:nvPr>
            <p:ph idx="1"/>
          </p:nvPr>
        </p:nvSpPr>
        <p:spPr>
          <a:xfrm>
            <a:off x="838200" y="1518082"/>
            <a:ext cx="10515600" cy="4658881"/>
          </a:xfrm>
        </p:spPr>
        <p:txBody>
          <a:bodyPr>
            <a:normAutofit fontScale="92500" lnSpcReduction="10000"/>
          </a:bodyPr>
          <a:lstStyle/>
          <a:p>
            <a:r>
              <a:rPr lang="en-US" sz="2000" b="0" i="0" dirty="0">
                <a:solidFill>
                  <a:srgbClr val="555555"/>
                </a:solidFill>
                <a:effectLst/>
                <a:latin typeface="Helvetica Neue"/>
              </a:rPr>
              <a:t>Compression members composed of two main components battened should preferably have the individual members of the same cross-section and symmetrically disposed about their major axis.</a:t>
            </a:r>
          </a:p>
          <a:p>
            <a:endParaRPr lang="en-US" sz="2000" b="0" i="0" dirty="0">
              <a:solidFill>
                <a:srgbClr val="555555"/>
              </a:solidFill>
              <a:effectLst/>
              <a:latin typeface="Helvetica Neue"/>
            </a:endParaRPr>
          </a:p>
          <a:p>
            <a:r>
              <a:rPr lang="en-US" sz="2000" b="0" i="0" dirty="0">
                <a:solidFill>
                  <a:srgbClr val="555555"/>
                </a:solidFill>
                <a:effectLst/>
                <a:latin typeface="Helvetica Neue"/>
              </a:rPr>
              <a:t>Where practicable, the compression members should have a radius of gyration about the axis perpendicular to the plane of the batten not less than the radius of gyration about the axis parallel to the plane of the batten.</a:t>
            </a:r>
          </a:p>
          <a:p>
            <a:pPr algn="l" fontAlgn="base"/>
            <a:endParaRPr lang="en-US" sz="2000" b="0" dirty="0">
              <a:solidFill>
                <a:srgbClr val="555555"/>
              </a:solidFill>
              <a:effectLst/>
              <a:latin typeface="Helvetica Neue"/>
            </a:endParaRPr>
          </a:p>
          <a:p>
            <a:pPr algn="l" fontAlgn="base"/>
            <a:r>
              <a:rPr lang="en-US" sz="2000" b="0" dirty="0">
                <a:solidFill>
                  <a:srgbClr val="555555"/>
                </a:solidFill>
                <a:effectLst/>
                <a:latin typeface="Helvetica Neue"/>
              </a:rPr>
              <a:t>The battens should be placed opposite to each end of the member and at points where the member is stayed in its length and as far as practicable, be spaced and proportioned uniformly throughout. The number of battens shall be such that the member is divided into not less than three bays within its actual length from </a:t>
            </a:r>
            <a:r>
              <a:rPr lang="en-US" sz="2000" b="0" dirty="0" err="1">
                <a:solidFill>
                  <a:srgbClr val="555555"/>
                </a:solidFill>
                <a:effectLst/>
                <a:latin typeface="Helvetica Neue"/>
              </a:rPr>
              <a:t>centre</a:t>
            </a:r>
            <a:r>
              <a:rPr lang="en-US" sz="2000" b="0" dirty="0">
                <a:solidFill>
                  <a:srgbClr val="555555"/>
                </a:solidFill>
                <a:effectLst/>
                <a:latin typeface="Helvetica Neue"/>
              </a:rPr>
              <a:t> to </a:t>
            </a:r>
            <a:r>
              <a:rPr lang="en-US" sz="2000" b="0" dirty="0" err="1">
                <a:solidFill>
                  <a:srgbClr val="555555"/>
                </a:solidFill>
                <a:effectLst/>
                <a:latin typeface="Helvetica Neue"/>
              </a:rPr>
              <a:t>centre</a:t>
            </a:r>
            <a:r>
              <a:rPr lang="en-US" sz="2000" b="0" dirty="0">
                <a:solidFill>
                  <a:srgbClr val="555555"/>
                </a:solidFill>
                <a:effectLst/>
                <a:latin typeface="Helvetica Neue"/>
              </a:rPr>
              <a:t> of end connections.</a:t>
            </a:r>
          </a:p>
          <a:p>
            <a:pPr algn="l" fontAlgn="base"/>
            <a:endParaRPr lang="en-US" sz="2000" b="0" dirty="0">
              <a:solidFill>
                <a:srgbClr val="555555"/>
              </a:solidFill>
              <a:effectLst/>
              <a:latin typeface="Helvetica Neue"/>
            </a:endParaRPr>
          </a:p>
          <a:p>
            <a:pPr algn="l" fontAlgn="base"/>
            <a:r>
              <a:rPr lang="en-US" sz="2000" b="0" dirty="0">
                <a:solidFill>
                  <a:srgbClr val="555555"/>
                </a:solidFill>
                <a:effectLst/>
                <a:latin typeface="Helvetica Neue"/>
              </a:rPr>
              <a:t>The effective slenderness ratio (KL/r)</a:t>
            </a:r>
            <a:r>
              <a:rPr lang="en-US" sz="2000" b="0" baseline="-25000" dirty="0">
                <a:solidFill>
                  <a:srgbClr val="555555"/>
                </a:solidFill>
                <a:effectLst/>
                <a:latin typeface="Helvetica Neue"/>
              </a:rPr>
              <a:t>c</a:t>
            </a:r>
            <a:r>
              <a:rPr lang="en-US" sz="2000" b="0" dirty="0">
                <a:solidFill>
                  <a:srgbClr val="555555"/>
                </a:solidFill>
                <a:effectLst/>
                <a:latin typeface="Helvetica Neue"/>
              </a:rPr>
              <a:t> of battened columns, shall be taken as 1.1 time (KL/r)</a:t>
            </a:r>
            <a:r>
              <a:rPr lang="en-US" sz="2000" b="0" baseline="-25000" dirty="0">
                <a:solidFill>
                  <a:srgbClr val="555555"/>
                </a:solidFill>
                <a:effectLst/>
                <a:latin typeface="Helvetica Neue"/>
              </a:rPr>
              <a:t>o</a:t>
            </a:r>
            <a:r>
              <a:rPr lang="en-US" sz="2000" b="0" dirty="0">
                <a:solidFill>
                  <a:srgbClr val="555555"/>
                </a:solidFill>
                <a:effectLst/>
                <a:latin typeface="Helvetica Neue"/>
              </a:rPr>
              <a:t>, the maximum actual slenderness ratio of the column, to account for shear deformation effects.</a:t>
            </a:r>
          </a:p>
          <a:p>
            <a:endParaRPr lang="en-IN" sz="2000" dirty="0"/>
          </a:p>
        </p:txBody>
      </p:sp>
      <p:pic>
        <p:nvPicPr>
          <p:cNvPr id="4" name="Picture 3">
            <a:extLst>
              <a:ext uri="{FF2B5EF4-FFF2-40B4-BE49-F238E27FC236}">
                <a16:creationId xmlns:a16="http://schemas.microsoft.com/office/drawing/2014/main" id="{193D6D15-5F09-4239-961D-BE9832D4F432}"/>
              </a:ext>
            </a:extLst>
          </p:cNvPr>
          <p:cNvPicPr>
            <a:picLocks noChangeAspect="1"/>
          </p:cNvPicPr>
          <p:nvPr/>
        </p:nvPicPr>
        <p:blipFill>
          <a:blip r:embed="rId2"/>
          <a:stretch>
            <a:fillRect/>
          </a:stretch>
        </p:blipFill>
        <p:spPr>
          <a:xfrm>
            <a:off x="10881246" y="0"/>
            <a:ext cx="1310754" cy="1066892"/>
          </a:xfrm>
          <a:prstGeom prst="rect">
            <a:avLst/>
          </a:prstGeom>
        </p:spPr>
      </p:pic>
    </p:spTree>
    <p:extLst>
      <p:ext uri="{BB962C8B-B14F-4D97-AF65-F5344CB8AC3E}">
        <p14:creationId xmlns:p14="http://schemas.microsoft.com/office/powerpoint/2010/main" val="212385373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E525DE-B74C-4821-82D4-239B47CD0299}"/>
              </a:ext>
            </a:extLst>
          </p:cNvPr>
          <p:cNvSpPr>
            <a:spLocks noGrp="1"/>
          </p:cNvSpPr>
          <p:nvPr>
            <p:ph type="title"/>
          </p:nvPr>
        </p:nvSpPr>
        <p:spPr>
          <a:xfrm>
            <a:off x="838200" y="365126"/>
            <a:ext cx="10515600" cy="682440"/>
          </a:xfrm>
        </p:spPr>
        <p:txBody>
          <a:bodyPr>
            <a:normAutofit fontScale="90000"/>
          </a:bodyPr>
          <a:lstStyle/>
          <a:p>
            <a:r>
              <a:rPr lang="en-IN" b="1" i="0" u="sng" dirty="0">
                <a:solidFill>
                  <a:srgbClr val="FF0000"/>
                </a:solidFill>
                <a:effectLst/>
                <a:latin typeface="Helvetica Neue"/>
              </a:rPr>
              <a:t>Design of Battens:</a:t>
            </a:r>
            <a:endParaRPr lang="en-IN" u="sng" dirty="0">
              <a:solidFill>
                <a:srgbClr val="FF0000"/>
              </a:solidFill>
            </a:endParaRPr>
          </a:p>
        </p:txBody>
      </p:sp>
      <p:sp>
        <p:nvSpPr>
          <p:cNvPr id="3" name="Content Placeholder 2">
            <a:extLst>
              <a:ext uri="{FF2B5EF4-FFF2-40B4-BE49-F238E27FC236}">
                <a16:creationId xmlns:a16="http://schemas.microsoft.com/office/drawing/2014/main" id="{73F0DDC5-DAB5-45B1-9490-219008B2D3F0}"/>
              </a:ext>
            </a:extLst>
          </p:cNvPr>
          <p:cNvSpPr>
            <a:spLocks noGrp="1"/>
          </p:cNvSpPr>
          <p:nvPr>
            <p:ph idx="1"/>
          </p:nvPr>
        </p:nvSpPr>
        <p:spPr>
          <a:xfrm>
            <a:off x="838200" y="1047566"/>
            <a:ext cx="10515600" cy="5129397"/>
          </a:xfrm>
        </p:spPr>
        <p:txBody>
          <a:bodyPr>
            <a:normAutofit/>
          </a:bodyPr>
          <a:lstStyle/>
          <a:p>
            <a:r>
              <a:rPr lang="en-US" sz="2000" b="0" i="0" dirty="0">
                <a:solidFill>
                  <a:srgbClr val="555555"/>
                </a:solidFill>
                <a:effectLst/>
                <a:latin typeface="Helvetica Neue"/>
              </a:rPr>
              <a:t>Battens shall be designed to carry the bending moments and shear forces arising from transverse shear force V</a:t>
            </a:r>
            <a:r>
              <a:rPr lang="en-US" sz="2000" b="0" i="0" baseline="-25000" dirty="0">
                <a:solidFill>
                  <a:srgbClr val="555555"/>
                </a:solidFill>
                <a:effectLst/>
                <a:latin typeface="Helvetica Neue"/>
              </a:rPr>
              <a:t>t</a:t>
            </a:r>
            <a:r>
              <a:rPr lang="en-US" sz="2000" b="0" i="0" dirty="0">
                <a:solidFill>
                  <a:srgbClr val="555555"/>
                </a:solidFill>
                <a:effectLst/>
                <a:latin typeface="Helvetica Neue"/>
              </a:rPr>
              <a:t> equal to 2.5 per cent of the total axial force in the whole compression member, at any point in the length of the member divided equally between parallel planes of the battens.</a:t>
            </a:r>
          </a:p>
          <a:p>
            <a:endParaRPr lang="en-US" sz="2000" b="0" i="0" dirty="0">
              <a:solidFill>
                <a:srgbClr val="555555"/>
              </a:solidFill>
              <a:effectLst/>
              <a:latin typeface="Helvetica Neue"/>
            </a:endParaRPr>
          </a:p>
          <a:p>
            <a:r>
              <a:rPr lang="en-US" sz="2000" b="0" i="0" dirty="0">
                <a:solidFill>
                  <a:srgbClr val="555555"/>
                </a:solidFill>
                <a:effectLst/>
                <a:latin typeface="Helvetica Neue"/>
              </a:rPr>
              <a:t> Battened member divided equally between parallel planes of the battens.</a:t>
            </a:r>
          </a:p>
          <a:p>
            <a:endParaRPr lang="en-US" sz="2000" b="0" i="0" dirty="0">
              <a:solidFill>
                <a:srgbClr val="555555"/>
              </a:solidFill>
              <a:effectLst/>
              <a:latin typeface="Helvetica Neue"/>
            </a:endParaRPr>
          </a:p>
          <a:p>
            <a:r>
              <a:rPr lang="en-US" sz="2000" b="0" i="0" dirty="0">
                <a:solidFill>
                  <a:srgbClr val="555555"/>
                </a:solidFill>
                <a:effectLst/>
                <a:latin typeface="Helvetica Neue"/>
              </a:rPr>
              <a:t>Battened member carrying calculated bending moment due to eccentricity of axial loading, calculated end moments or lateral loads parallel to the plane of battens, shall be designed to carry actual shear in addition to the above shear</a:t>
            </a:r>
            <a:r>
              <a:rPr lang="en-US" sz="2000" dirty="0">
                <a:solidFill>
                  <a:srgbClr val="555555"/>
                </a:solidFill>
                <a:latin typeface="Helvetica Neue"/>
              </a:rPr>
              <a:t>.</a:t>
            </a:r>
          </a:p>
          <a:p>
            <a:endParaRPr lang="en-US" sz="2000" b="0" i="0" dirty="0">
              <a:solidFill>
                <a:srgbClr val="555555"/>
              </a:solidFill>
              <a:effectLst/>
              <a:latin typeface="Helvetica Neue"/>
            </a:endParaRPr>
          </a:p>
          <a:p>
            <a:r>
              <a:rPr lang="en-US" sz="2000" b="0" i="0" dirty="0">
                <a:solidFill>
                  <a:srgbClr val="555555"/>
                </a:solidFill>
                <a:effectLst/>
                <a:latin typeface="Helvetica Neue"/>
              </a:rPr>
              <a:t>The main members shall also be checked for the same shear force and bending moments as for the battens.</a:t>
            </a:r>
            <a:endParaRPr lang="en-IN" sz="2000" dirty="0"/>
          </a:p>
        </p:txBody>
      </p:sp>
      <p:pic>
        <p:nvPicPr>
          <p:cNvPr id="4" name="Picture 3">
            <a:extLst>
              <a:ext uri="{FF2B5EF4-FFF2-40B4-BE49-F238E27FC236}">
                <a16:creationId xmlns:a16="http://schemas.microsoft.com/office/drawing/2014/main" id="{D24EA213-95BF-4FB7-8B4D-7F505AC887EE}"/>
              </a:ext>
            </a:extLst>
          </p:cNvPr>
          <p:cNvPicPr>
            <a:picLocks noChangeAspect="1"/>
          </p:cNvPicPr>
          <p:nvPr/>
        </p:nvPicPr>
        <p:blipFill>
          <a:blip r:embed="rId2"/>
          <a:stretch>
            <a:fillRect/>
          </a:stretch>
        </p:blipFill>
        <p:spPr>
          <a:xfrm>
            <a:off x="10881246" y="0"/>
            <a:ext cx="1310754" cy="1066892"/>
          </a:xfrm>
          <a:prstGeom prst="rect">
            <a:avLst/>
          </a:prstGeom>
        </p:spPr>
      </p:pic>
    </p:spTree>
    <p:extLst>
      <p:ext uri="{BB962C8B-B14F-4D97-AF65-F5344CB8AC3E}">
        <p14:creationId xmlns:p14="http://schemas.microsoft.com/office/powerpoint/2010/main" val="238834442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D00C3B-0C5C-4D29-A85C-B933C59742E7}"/>
              </a:ext>
            </a:extLst>
          </p:cNvPr>
          <p:cNvSpPr>
            <a:spLocks noGrp="1"/>
          </p:cNvSpPr>
          <p:nvPr>
            <p:ph type="title"/>
          </p:nvPr>
        </p:nvSpPr>
        <p:spPr>
          <a:xfrm>
            <a:off x="838200" y="365125"/>
            <a:ext cx="10515600" cy="664685"/>
          </a:xfrm>
        </p:spPr>
        <p:txBody>
          <a:bodyPr>
            <a:normAutofit fontScale="90000"/>
          </a:bodyPr>
          <a:lstStyle/>
          <a:p>
            <a:r>
              <a:rPr lang="en-US" dirty="0" err="1"/>
              <a:t>Cont</a:t>
            </a:r>
            <a:r>
              <a:rPr lang="en-US" dirty="0"/>
              <a:t>…..</a:t>
            </a:r>
            <a:endParaRPr lang="en-IN" dirty="0"/>
          </a:p>
        </p:txBody>
      </p:sp>
      <p:pic>
        <p:nvPicPr>
          <p:cNvPr id="5" name="Content Placeholder 4">
            <a:extLst>
              <a:ext uri="{FF2B5EF4-FFF2-40B4-BE49-F238E27FC236}">
                <a16:creationId xmlns:a16="http://schemas.microsoft.com/office/drawing/2014/main" id="{D81A5CC5-C17D-49B7-9E18-8ADBD97B6E76}"/>
              </a:ext>
            </a:extLst>
          </p:cNvPr>
          <p:cNvPicPr>
            <a:picLocks noGrp="1" noChangeAspect="1"/>
          </p:cNvPicPr>
          <p:nvPr>
            <p:ph sz="half" idx="1"/>
          </p:nvPr>
        </p:nvPicPr>
        <p:blipFill>
          <a:blip r:embed="rId2"/>
          <a:stretch>
            <a:fillRect/>
          </a:stretch>
        </p:blipFill>
        <p:spPr>
          <a:xfrm>
            <a:off x="686540" y="1482902"/>
            <a:ext cx="1828800" cy="4095750"/>
          </a:xfrm>
          <a:prstGeom prst="rect">
            <a:avLst/>
          </a:prstGeom>
        </p:spPr>
      </p:pic>
      <p:sp>
        <p:nvSpPr>
          <p:cNvPr id="4" name="Content Placeholder 3">
            <a:extLst>
              <a:ext uri="{FF2B5EF4-FFF2-40B4-BE49-F238E27FC236}">
                <a16:creationId xmlns:a16="http://schemas.microsoft.com/office/drawing/2014/main" id="{98BF042B-7CCC-499C-97C2-6EE155E4E1E6}"/>
              </a:ext>
            </a:extLst>
          </p:cNvPr>
          <p:cNvSpPr>
            <a:spLocks noGrp="1"/>
          </p:cNvSpPr>
          <p:nvPr>
            <p:ph sz="half" idx="2"/>
          </p:nvPr>
        </p:nvSpPr>
        <p:spPr>
          <a:xfrm>
            <a:off x="2931851" y="1340528"/>
            <a:ext cx="8573609" cy="4971495"/>
          </a:xfrm>
        </p:spPr>
        <p:txBody>
          <a:bodyPr>
            <a:normAutofit lnSpcReduction="10000"/>
          </a:bodyPr>
          <a:lstStyle/>
          <a:p>
            <a:r>
              <a:rPr lang="en-US" sz="1800" b="0" i="0" dirty="0">
                <a:solidFill>
                  <a:srgbClr val="555555"/>
                </a:solidFill>
                <a:effectLst/>
                <a:latin typeface="Helvetica Neue"/>
              </a:rPr>
              <a:t>Battens shall be of plates, angles, channels or I-sections and at their ends shall be riveted, bolted or welded to the main components so as to resist simultaneously a shear </a:t>
            </a:r>
            <a:r>
              <a:rPr lang="en-US" sz="1800" b="0" i="0" dirty="0" err="1">
                <a:solidFill>
                  <a:srgbClr val="555555"/>
                </a:solidFill>
                <a:effectLst/>
                <a:latin typeface="Helvetica Neue"/>
              </a:rPr>
              <a:t>V</a:t>
            </a:r>
            <a:r>
              <a:rPr lang="en-US" sz="1800" b="0" i="0" baseline="-25000" dirty="0" err="1">
                <a:solidFill>
                  <a:srgbClr val="555555"/>
                </a:solidFill>
                <a:effectLst/>
                <a:latin typeface="Helvetica Neue"/>
              </a:rPr>
              <a:t>b</a:t>
            </a:r>
            <a:r>
              <a:rPr lang="en-US" sz="1800" b="0" i="0" dirty="0">
                <a:solidFill>
                  <a:srgbClr val="555555"/>
                </a:solidFill>
                <a:effectLst/>
                <a:latin typeface="Helvetica Neue"/>
              </a:rPr>
              <a:t> = (V</a:t>
            </a:r>
            <a:r>
              <a:rPr lang="en-US" sz="1800" b="0" i="0" baseline="-25000" dirty="0">
                <a:solidFill>
                  <a:srgbClr val="555555"/>
                </a:solidFill>
                <a:effectLst/>
                <a:latin typeface="Helvetica Neue"/>
              </a:rPr>
              <a:t>1</a:t>
            </a:r>
            <a:r>
              <a:rPr lang="en-US" sz="1800" b="0" i="0" dirty="0">
                <a:solidFill>
                  <a:srgbClr val="555555"/>
                </a:solidFill>
                <a:effectLst/>
                <a:latin typeface="Helvetica Neue"/>
              </a:rPr>
              <a:t>C)/N5 along the column axis and a moment M = (V</a:t>
            </a:r>
            <a:r>
              <a:rPr lang="en-US" sz="1800" b="0" i="0" baseline="-25000" dirty="0">
                <a:solidFill>
                  <a:srgbClr val="555555"/>
                </a:solidFill>
                <a:effectLst/>
                <a:latin typeface="Helvetica Neue"/>
              </a:rPr>
              <a:t>1</a:t>
            </a:r>
            <a:r>
              <a:rPr lang="en-US" sz="1800" b="0" i="0" dirty="0">
                <a:solidFill>
                  <a:srgbClr val="555555"/>
                </a:solidFill>
                <a:effectLst/>
                <a:latin typeface="Helvetica Neue"/>
              </a:rPr>
              <a:t>C)/2N at each connection.</a:t>
            </a:r>
          </a:p>
          <a:p>
            <a:pPr marL="0" indent="0" algn="l" fontAlgn="base">
              <a:buNone/>
            </a:pPr>
            <a:endParaRPr lang="en-US" sz="1800" b="0" dirty="0">
              <a:solidFill>
                <a:srgbClr val="555555"/>
              </a:solidFill>
              <a:effectLst/>
              <a:latin typeface="Helvetica Neue"/>
            </a:endParaRPr>
          </a:p>
          <a:p>
            <a:pPr marL="0" indent="0" algn="l" fontAlgn="base">
              <a:buNone/>
            </a:pPr>
            <a:r>
              <a:rPr lang="en-US" sz="1800" b="0" dirty="0">
                <a:solidFill>
                  <a:srgbClr val="555555"/>
                </a:solidFill>
                <a:effectLst/>
                <a:latin typeface="Helvetica Neue"/>
              </a:rPr>
              <a:t>where,</a:t>
            </a:r>
          </a:p>
          <a:p>
            <a:pPr algn="l" fontAlgn="base"/>
            <a:r>
              <a:rPr lang="en-US" sz="1800" b="0" dirty="0">
                <a:solidFill>
                  <a:srgbClr val="555555"/>
                </a:solidFill>
                <a:effectLst/>
                <a:latin typeface="Helvetica Neue"/>
              </a:rPr>
              <a:t>V</a:t>
            </a:r>
            <a:r>
              <a:rPr lang="en-US" sz="1800" b="0" baseline="-25000" dirty="0">
                <a:solidFill>
                  <a:srgbClr val="555555"/>
                </a:solidFill>
                <a:effectLst/>
                <a:latin typeface="Helvetica Neue"/>
              </a:rPr>
              <a:t>1</a:t>
            </a:r>
            <a:r>
              <a:rPr lang="en-US" sz="1800" b="0" dirty="0">
                <a:solidFill>
                  <a:srgbClr val="555555"/>
                </a:solidFill>
                <a:effectLst/>
                <a:latin typeface="Helvetica Neue"/>
              </a:rPr>
              <a:t> = Transverse shear force as defined above</a:t>
            </a:r>
          </a:p>
          <a:p>
            <a:pPr algn="l" fontAlgn="base"/>
            <a:r>
              <a:rPr lang="en-US" sz="1800" b="0" dirty="0">
                <a:solidFill>
                  <a:srgbClr val="555555"/>
                </a:solidFill>
                <a:effectLst/>
                <a:latin typeface="Helvetica Neue"/>
              </a:rPr>
              <a:t>C = Distance between </a:t>
            </a:r>
            <a:r>
              <a:rPr lang="en-US" sz="1800" b="0" dirty="0" err="1">
                <a:solidFill>
                  <a:srgbClr val="555555"/>
                </a:solidFill>
                <a:effectLst/>
                <a:latin typeface="Helvetica Neue"/>
              </a:rPr>
              <a:t>centre</a:t>
            </a:r>
            <a:r>
              <a:rPr lang="en-US" sz="1800" b="0" dirty="0">
                <a:solidFill>
                  <a:srgbClr val="555555"/>
                </a:solidFill>
                <a:effectLst/>
                <a:latin typeface="Helvetica Neue"/>
              </a:rPr>
              <a:t> to </a:t>
            </a:r>
            <a:r>
              <a:rPr lang="en-US" sz="1800" b="0" dirty="0" err="1">
                <a:solidFill>
                  <a:srgbClr val="555555"/>
                </a:solidFill>
                <a:effectLst/>
                <a:latin typeface="Helvetica Neue"/>
              </a:rPr>
              <a:t>centre</a:t>
            </a:r>
            <a:r>
              <a:rPr lang="en-US" sz="1800" b="0" dirty="0">
                <a:solidFill>
                  <a:srgbClr val="555555"/>
                </a:solidFill>
                <a:effectLst/>
                <a:latin typeface="Helvetica Neue"/>
              </a:rPr>
              <a:t> of battens, longitudinally</a:t>
            </a:r>
          </a:p>
          <a:p>
            <a:pPr algn="l" fontAlgn="base"/>
            <a:r>
              <a:rPr lang="en-US" sz="1800" b="0" dirty="0">
                <a:solidFill>
                  <a:srgbClr val="555555"/>
                </a:solidFill>
                <a:effectLst/>
                <a:latin typeface="Helvetica Neue"/>
              </a:rPr>
              <a:t>N = Number of parallel planes of battens, and</a:t>
            </a:r>
          </a:p>
          <a:p>
            <a:pPr algn="l" fontAlgn="base"/>
            <a:r>
              <a:rPr lang="en-US" sz="1800" b="0" dirty="0">
                <a:solidFill>
                  <a:srgbClr val="555555"/>
                </a:solidFill>
                <a:effectLst/>
                <a:latin typeface="Helvetica Neue"/>
              </a:rPr>
              <a:t>S = Minimum transverse distance between the centroid of the rivet/bolt group/welding connecting the batten to the main member.</a:t>
            </a:r>
          </a:p>
          <a:p>
            <a:endParaRPr lang="en-IN" sz="1800" dirty="0"/>
          </a:p>
          <a:p>
            <a:r>
              <a:rPr lang="en-US" sz="1800" dirty="0"/>
              <a:t>Tie plates are members provided at the end of battened and laced members, and shall be designed by the same method as battens. In no case shall a tie plate and its fastening be incapable of carrying the forces for which the lacing or batten has been designed.</a:t>
            </a:r>
            <a:endParaRPr lang="en-IN" sz="1800" dirty="0"/>
          </a:p>
        </p:txBody>
      </p:sp>
      <p:pic>
        <p:nvPicPr>
          <p:cNvPr id="6" name="Picture 5">
            <a:extLst>
              <a:ext uri="{FF2B5EF4-FFF2-40B4-BE49-F238E27FC236}">
                <a16:creationId xmlns:a16="http://schemas.microsoft.com/office/drawing/2014/main" id="{33A4B766-4D7D-4279-A3CD-A8A75E4D43F5}"/>
              </a:ext>
            </a:extLst>
          </p:cNvPr>
          <p:cNvPicPr>
            <a:picLocks noChangeAspect="1"/>
          </p:cNvPicPr>
          <p:nvPr/>
        </p:nvPicPr>
        <p:blipFill>
          <a:blip r:embed="rId3"/>
          <a:stretch>
            <a:fillRect/>
          </a:stretch>
        </p:blipFill>
        <p:spPr>
          <a:xfrm>
            <a:off x="10881246" y="0"/>
            <a:ext cx="1310754" cy="1066892"/>
          </a:xfrm>
          <a:prstGeom prst="rect">
            <a:avLst/>
          </a:prstGeom>
        </p:spPr>
      </p:pic>
    </p:spTree>
    <p:extLst>
      <p:ext uri="{BB962C8B-B14F-4D97-AF65-F5344CB8AC3E}">
        <p14:creationId xmlns:p14="http://schemas.microsoft.com/office/powerpoint/2010/main" val="42037042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17E496-CA53-46F1-8DA4-71D15588DB8E}"/>
              </a:ext>
            </a:extLst>
          </p:cNvPr>
          <p:cNvSpPr>
            <a:spLocks noGrp="1"/>
          </p:cNvSpPr>
          <p:nvPr>
            <p:ph type="title"/>
          </p:nvPr>
        </p:nvSpPr>
        <p:spPr/>
        <p:txBody>
          <a:bodyPr/>
          <a:lstStyle/>
          <a:p>
            <a:r>
              <a:rPr lang="en-IN" u="sng" dirty="0">
                <a:solidFill>
                  <a:srgbClr val="FF0000"/>
                </a:solidFill>
              </a:rPr>
              <a:t>Types of Load</a:t>
            </a:r>
          </a:p>
        </p:txBody>
      </p:sp>
      <p:sp>
        <p:nvSpPr>
          <p:cNvPr id="3" name="Content Placeholder 2">
            <a:extLst>
              <a:ext uri="{FF2B5EF4-FFF2-40B4-BE49-F238E27FC236}">
                <a16:creationId xmlns:a16="http://schemas.microsoft.com/office/drawing/2014/main" id="{99B1DC7F-16D6-43C2-A85B-C48B142B2F0F}"/>
              </a:ext>
            </a:extLst>
          </p:cNvPr>
          <p:cNvSpPr>
            <a:spLocks noGrp="1"/>
          </p:cNvSpPr>
          <p:nvPr>
            <p:ph idx="1"/>
          </p:nvPr>
        </p:nvSpPr>
        <p:spPr/>
        <p:txBody>
          <a:bodyPr>
            <a:normAutofit/>
          </a:bodyPr>
          <a:lstStyle/>
          <a:p>
            <a:pPr marL="0" indent="0">
              <a:buNone/>
            </a:pPr>
            <a:r>
              <a:rPr lang="en-US" dirty="0"/>
              <a:t>• Dead Loads (permanent; including self-weight, floor covering, suspended ceiling, partitions,..) </a:t>
            </a:r>
          </a:p>
          <a:p>
            <a:pPr marL="0" indent="0">
              <a:buNone/>
            </a:pPr>
            <a:r>
              <a:rPr lang="en-US" dirty="0"/>
              <a:t>• Live Loads (not permanent; the location is not fixed; including furniture, equipment, and occupants of buildings) </a:t>
            </a:r>
          </a:p>
          <a:p>
            <a:pPr marL="0" indent="0">
              <a:buNone/>
            </a:pPr>
            <a:r>
              <a:rPr lang="en-US" dirty="0"/>
              <a:t>• Wind Load (exerts a pressure or suction on the exterior of a building)</a:t>
            </a:r>
          </a:p>
          <a:p>
            <a:r>
              <a:rPr lang="en-US" dirty="0"/>
              <a:t>Earthquake Loads (the effects of ground motion are simulated by a system of horizontal forces) </a:t>
            </a:r>
          </a:p>
          <a:p>
            <a:pPr marL="0" indent="0">
              <a:buNone/>
            </a:pPr>
            <a:r>
              <a:rPr lang="en-US" dirty="0"/>
              <a:t>• Snow Load (varies with geographical location and drift) </a:t>
            </a:r>
          </a:p>
          <a:p>
            <a:pPr marL="0" indent="0">
              <a:buNone/>
            </a:pPr>
            <a:r>
              <a:rPr lang="en-US" dirty="0"/>
              <a:t>• Other Loads (hydrostatic pressure, soil pressure)</a:t>
            </a:r>
          </a:p>
        </p:txBody>
      </p:sp>
      <p:pic>
        <p:nvPicPr>
          <p:cNvPr id="4" name="Picture 3">
            <a:extLst>
              <a:ext uri="{FF2B5EF4-FFF2-40B4-BE49-F238E27FC236}">
                <a16:creationId xmlns:a16="http://schemas.microsoft.com/office/drawing/2014/main" id="{85589E28-7AF8-4F5E-82B3-887159E54485}"/>
              </a:ext>
            </a:extLst>
          </p:cNvPr>
          <p:cNvPicPr>
            <a:picLocks noChangeAspect="1"/>
          </p:cNvPicPr>
          <p:nvPr/>
        </p:nvPicPr>
        <p:blipFill>
          <a:blip r:embed="rId2"/>
          <a:stretch>
            <a:fillRect/>
          </a:stretch>
        </p:blipFill>
        <p:spPr>
          <a:xfrm>
            <a:off x="10131373" y="0"/>
            <a:ext cx="2060627" cy="1676545"/>
          </a:xfrm>
          <a:prstGeom prst="rect">
            <a:avLst/>
          </a:prstGeom>
        </p:spPr>
      </p:pic>
    </p:spTree>
    <p:extLst>
      <p:ext uri="{BB962C8B-B14F-4D97-AF65-F5344CB8AC3E}">
        <p14:creationId xmlns:p14="http://schemas.microsoft.com/office/powerpoint/2010/main" val="3882907847"/>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A6AF99-ADBA-47C1-BC07-753133F55964}"/>
              </a:ext>
            </a:extLst>
          </p:cNvPr>
          <p:cNvSpPr>
            <a:spLocks noGrp="1"/>
          </p:cNvSpPr>
          <p:nvPr>
            <p:ph type="title"/>
          </p:nvPr>
        </p:nvSpPr>
        <p:spPr>
          <a:xfrm>
            <a:off x="634014" y="192712"/>
            <a:ext cx="10515600" cy="315912"/>
          </a:xfrm>
        </p:spPr>
        <p:txBody>
          <a:bodyPr>
            <a:normAutofit fontScale="90000"/>
          </a:bodyPr>
          <a:lstStyle/>
          <a:p>
            <a:r>
              <a:rPr lang="en-US" dirty="0" err="1"/>
              <a:t>Cont</a:t>
            </a:r>
            <a:r>
              <a:rPr lang="en-US" dirty="0"/>
              <a:t>….</a:t>
            </a:r>
            <a:endParaRPr lang="en-IN" dirty="0"/>
          </a:p>
        </p:txBody>
      </p:sp>
      <p:sp>
        <p:nvSpPr>
          <p:cNvPr id="3" name="Content Placeholder 2">
            <a:extLst>
              <a:ext uri="{FF2B5EF4-FFF2-40B4-BE49-F238E27FC236}">
                <a16:creationId xmlns:a16="http://schemas.microsoft.com/office/drawing/2014/main" id="{2FBFEE1D-8DD4-4BBB-9C77-4FBC1AEDA3D1}"/>
              </a:ext>
            </a:extLst>
          </p:cNvPr>
          <p:cNvSpPr>
            <a:spLocks noGrp="1"/>
          </p:cNvSpPr>
          <p:nvPr>
            <p:ph idx="1"/>
          </p:nvPr>
        </p:nvSpPr>
        <p:spPr>
          <a:xfrm>
            <a:off x="838200" y="1029810"/>
            <a:ext cx="10515600" cy="5477522"/>
          </a:xfrm>
        </p:spPr>
        <p:txBody>
          <a:bodyPr>
            <a:normAutofit/>
          </a:bodyPr>
          <a:lstStyle/>
          <a:p>
            <a:r>
              <a:rPr lang="en-US" sz="1600" b="0" i="0" dirty="0">
                <a:solidFill>
                  <a:srgbClr val="555555"/>
                </a:solidFill>
                <a:effectLst/>
                <a:latin typeface="Helvetica Neue"/>
              </a:rPr>
              <a:t>When plates are used for battens, the end battens and those at points where the member is stayed in its length shall have an effective depth, longitudinally, not less than the perpendicular distance between the centroids of the main members.</a:t>
            </a:r>
          </a:p>
          <a:p>
            <a:endParaRPr lang="en-US" sz="1600" b="0" i="0" dirty="0">
              <a:solidFill>
                <a:srgbClr val="555555"/>
              </a:solidFill>
              <a:effectLst/>
              <a:latin typeface="Helvetica Neue"/>
            </a:endParaRPr>
          </a:p>
          <a:p>
            <a:r>
              <a:rPr lang="en-US" sz="1600" b="0" i="0" dirty="0">
                <a:solidFill>
                  <a:srgbClr val="555555"/>
                </a:solidFill>
                <a:effectLst/>
                <a:latin typeface="Helvetica Neue"/>
              </a:rPr>
              <a:t>The intermediate battens shall have an effective depth of not less than three quarters of this distance, but in no case shall the effective depth of any batten be less than twice the width of one member in the plane of the battens.</a:t>
            </a:r>
            <a:endParaRPr lang="en-US" sz="1600" dirty="0">
              <a:solidFill>
                <a:srgbClr val="555555"/>
              </a:solidFill>
              <a:latin typeface="Helvetica Neue"/>
            </a:endParaRPr>
          </a:p>
          <a:p>
            <a:endParaRPr lang="en-US" sz="1600" b="0" i="0" dirty="0">
              <a:solidFill>
                <a:srgbClr val="555555"/>
              </a:solidFill>
              <a:effectLst/>
              <a:latin typeface="Helvetica Neue"/>
            </a:endParaRPr>
          </a:p>
          <a:p>
            <a:r>
              <a:rPr lang="en-US" sz="1600" b="0" i="0" dirty="0">
                <a:solidFill>
                  <a:srgbClr val="555555"/>
                </a:solidFill>
                <a:effectLst/>
                <a:latin typeface="Helvetica Neue"/>
              </a:rPr>
              <a:t>The effective depth of a batten shall be taken as the longitudinal distance between outermost bolts, rivets or welds at the ends. The thickness of batten or the tie plates shall be not less than one-fiftieth of the distance between the innermost connecting lines of rivets, bolts or welds, perpendicular to the main member.</a:t>
            </a:r>
          </a:p>
          <a:p>
            <a:endParaRPr lang="en-US" sz="1600" b="0" i="0" dirty="0">
              <a:solidFill>
                <a:srgbClr val="555555"/>
              </a:solidFill>
              <a:effectLst/>
              <a:latin typeface="Helvetica Neue"/>
            </a:endParaRPr>
          </a:p>
          <a:p>
            <a:endParaRPr lang="en-US" sz="1600" dirty="0">
              <a:solidFill>
                <a:srgbClr val="555555"/>
              </a:solidFill>
              <a:latin typeface="Helvetica Neue"/>
            </a:endParaRPr>
          </a:p>
          <a:p>
            <a:r>
              <a:rPr lang="en-US" sz="1600" b="0" i="0" dirty="0">
                <a:solidFill>
                  <a:srgbClr val="555555"/>
                </a:solidFill>
                <a:effectLst/>
                <a:latin typeface="Helvetica Neue"/>
              </a:rPr>
              <a:t>The requirement of bolt size and thickness of batten specified above does not apply when angles, channels or I-sections are used for battens with their legs or flanges perpendicular to the main member. However it should be ensured that the ends of the compression members are tied to achieve rigidity.</a:t>
            </a:r>
          </a:p>
          <a:p>
            <a:endParaRPr lang="en-IN" sz="1600" dirty="0"/>
          </a:p>
        </p:txBody>
      </p:sp>
      <p:pic>
        <p:nvPicPr>
          <p:cNvPr id="4" name="Picture 3">
            <a:extLst>
              <a:ext uri="{FF2B5EF4-FFF2-40B4-BE49-F238E27FC236}">
                <a16:creationId xmlns:a16="http://schemas.microsoft.com/office/drawing/2014/main" id="{C5C179B5-2CEE-4C45-A6F0-E391E0648978}"/>
              </a:ext>
            </a:extLst>
          </p:cNvPr>
          <p:cNvPicPr>
            <a:picLocks noChangeAspect="1"/>
          </p:cNvPicPr>
          <p:nvPr/>
        </p:nvPicPr>
        <p:blipFill>
          <a:blip r:embed="rId2"/>
          <a:stretch>
            <a:fillRect/>
          </a:stretch>
        </p:blipFill>
        <p:spPr>
          <a:xfrm>
            <a:off x="10881246" y="0"/>
            <a:ext cx="1310754" cy="1066892"/>
          </a:xfrm>
          <a:prstGeom prst="rect">
            <a:avLst/>
          </a:prstGeom>
        </p:spPr>
      </p:pic>
    </p:spTree>
    <p:extLst>
      <p:ext uri="{BB962C8B-B14F-4D97-AF65-F5344CB8AC3E}">
        <p14:creationId xmlns:p14="http://schemas.microsoft.com/office/powerpoint/2010/main" val="4083035816"/>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7A6709-C036-4D3C-A0CE-812ADD0E29AD}"/>
              </a:ext>
            </a:extLst>
          </p:cNvPr>
          <p:cNvSpPr>
            <a:spLocks noGrp="1"/>
          </p:cNvSpPr>
          <p:nvPr>
            <p:ph type="title"/>
          </p:nvPr>
        </p:nvSpPr>
        <p:spPr>
          <a:xfrm>
            <a:off x="838200" y="365125"/>
            <a:ext cx="10515600" cy="593663"/>
          </a:xfrm>
        </p:spPr>
        <p:txBody>
          <a:bodyPr>
            <a:normAutofit fontScale="90000"/>
          </a:bodyPr>
          <a:lstStyle/>
          <a:p>
            <a:r>
              <a:rPr lang="en-US" dirty="0" err="1"/>
              <a:t>Cont</a:t>
            </a:r>
            <a:r>
              <a:rPr lang="en-US" dirty="0"/>
              <a:t>…..</a:t>
            </a:r>
            <a:endParaRPr lang="en-IN" dirty="0"/>
          </a:p>
        </p:txBody>
      </p:sp>
      <p:sp>
        <p:nvSpPr>
          <p:cNvPr id="3" name="Content Placeholder 2">
            <a:extLst>
              <a:ext uri="{FF2B5EF4-FFF2-40B4-BE49-F238E27FC236}">
                <a16:creationId xmlns:a16="http://schemas.microsoft.com/office/drawing/2014/main" id="{D74CC581-B269-4026-9440-B37104AFF9C1}"/>
              </a:ext>
            </a:extLst>
          </p:cNvPr>
          <p:cNvSpPr>
            <a:spLocks noGrp="1"/>
          </p:cNvSpPr>
          <p:nvPr>
            <p:ph idx="1"/>
          </p:nvPr>
        </p:nvSpPr>
        <p:spPr>
          <a:xfrm>
            <a:off x="838200" y="1091953"/>
            <a:ext cx="10515600" cy="5085010"/>
          </a:xfrm>
        </p:spPr>
        <p:txBody>
          <a:bodyPr>
            <a:normAutofit fontScale="92500"/>
          </a:bodyPr>
          <a:lstStyle/>
          <a:p>
            <a:r>
              <a:rPr lang="en-US" sz="2000" b="0" i="0" dirty="0">
                <a:solidFill>
                  <a:srgbClr val="555555"/>
                </a:solidFill>
                <a:effectLst/>
                <a:latin typeface="Helvetica Neue"/>
              </a:rPr>
              <a:t>In battened compression members where the individual members are not specifically checked for shear stress and bending moments, the spacing of battens, </a:t>
            </a:r>
            <a:r>
              <a:rPr lang="en-US" sz="2000" b="0" i="0" dirty="0" err="1">
                <a:solidFill>
                  <a:srgbClr val="555555"/>
                </a:solidFill>
                <a:effectLst/>
                <a:latin typeface="Helvetica Neue"/>
              </a:rPr>
              <a:t>centre</a:t>
            </a:r>
            <a:r>
              <a:rPr lang="en-US" sz="2000" b="0" i="0" dirty="0">
                <a:solidFill>
                  <a:srgbClr val="555555"/>
                </a:solidFill>
                <a:effectLst/>
                <a:latin typeface="Helvetica Neue"/>
              </a:rPr>
              <a:t> to </a:t>
            </a:r>
            <a:r>
              <a:rPr lang="en-US" sz="2000" b="0" i="0" dirty="0" err="1">
                <a:solidFill>
                  <a:srgbClr val="555555"/>
                </a:solidFill>
                <a:effectLst/>
                <a:latin typeface="Helvetica Neue"/>
              </a:rPr>
              <a:t>centre</a:t>
            </a:r>
            <a:r>
              <a:rPr lang="en-US" sz="2000" b="0" i="0" dirty="0">
                <a:solidFill>
                  <a:srgbClr val="555555"/>
                </a:solidFill>
                <a:effectLst/>
                <a:latin typeface="Helvetica Neue"/>
              </a:rPr>
              <a:t> of its end fastenings shall be such that the slenderness ratio (KL/r) of any component over that distance shall be neither greater than 50 nor greater than 0.7 times the slenderness ratio of the member as a whole about its Z-Z (axis parallel to the battens).</a:t>
            </a:r>
          </a:p>
          <a:p>
            <a:endParaRPr lang="en-US" sz="2000" b="0" i="0" dirty="0">
              <a:solidFill>
                <a:srgbClr val="555555"/>
              </a:solidFill>
              <a:effectLst/>
              <a:latin typeface="Helvetica Neue"/>
            </a:endParaRPr>
          </a:p>
          <a:p>
            <a:r>
              <a:rPr lang="en-US" sz="2000" b="0" i="0" dirty="0">
                <a:solidFill>
                  <a:srgbClr val="555555"/>
                </a:solidFill>
                <a:effectLst/>
                <a:latin typeface="Helvetica Neue"/>
              </a:rPr>
              <a:t>Where tie or batten plates overlap the main members, the amount of lap shall be not less than four times the thickness of the plate. The length of weld connecting each edge of the batten plate to the member shall in aggregate be not less than half the depth of the batten plate. </a:t>
            </a:r>
            <a:endParaRPr lang="en-US" sz="2000" dirty="0">
              <a:solidFill>
                <a:srgbClr val="555555"/>
              </a:solidFill>
              <a:latin typeface="Helvetica Neue"/>
            </a:endParaRPr>
          </a:p>
          <a:p>
            <a:endParaRPr lang="en-US" sz="2000" b="0" i="0" dirty="0">
              <a:solidFill>
                <a:srgbClr val="555555"/>
              </a:solidFill>
              <a:effectLst/>
              <a:latin typeface="Helvetica Neue"/>
            </a:endParaRPr>
          </a:p>
          <a:p>
            <a:r>
              <a:rPr lang="en-US" sz="2000" b="0" i="0" dirty="0">
                <a:solidFill>
                  <a:srgbClr val="555555"/>
                </a:solidFill>
                <a:effectLst/>
                <a:latin typeface="Helvetica Neue"/>
              </a:rPr>
              <a:t> At least one-third of the weld shall be placed at each end of this edge. The length of weld and the depth of batten plate shall be measured along the longitudinal axis of the main member.</a:t>
            </a:r>
          </a:p>
          <a:p>
            <a:endParaRPr lang="en-US" sz="2000" b="0" i="0" dirty="0">
              <a:solidFill>
                <a:srgbClr val="555555"/>
              </a:solidFill>
              <a:effectLst/>
              <a:latin typeface="Helvetica Neue"/>
            </a:endParaRPr>
          </a:p>
          <a:p>
            <a:r>
              <a:rPr lang="en-US" sz="2000" b="0" i="0" dirty="0">
                <a:solidFill>
                  <a:srgbClr val="555555"/>
                </a:solidFill>
                <a:effectLst/>
                <a:latin typeface="Helvetica Neue"/>
              </a:rPr>
              <a:t>In addition, the welding shall be returned along the other two edges of the plates transversely to the axis of the main member for a length not less than the minimum lap specified above.</a:t>
            </a:r>
            <a:endParaRPr lang="en-IN" sz="2000" dirty="0"/>
          </a:p>
        </p:txBody>
      </p:sp>
      <p:pic>
        <p:nvPicPr>
          <p:cNvPr id="4" name="Picture 3">
            <a:extLst>
              <a:ext uri="{FF2B5EF4-FFF2-40B4-BE49-F238E27FC236}">
                <a16:creationId xmlns:a16="http://schemas.microsoft.com/office/drawing/2014/main" id="{452456FE-9B13-4A9F-87D8-40C421E92CC9}"/>
              </a:ext>
            </a:extLst>
          </p:cNvPr>
          <p:cNvPicPr>
            <a:picLocks noChangeAspect="1"/>
          </p:cNvPicPr>
          <p:nvPr/>
        </p:nvPicPr>
        <p:blipFill>
          <a:blip r:embed="rId2"/>
          <a:stretch>
            <a:fillRect/>
          </a:stretch>
        </p:blipFill>
        <p:spPr>
          <a:xfrm>
            <a:off x="10881246" y="0"/>
            <a:ext cx="1310754" cy="1066892"/>
          </a:xfrm>
          <a:prstGeom prst="rect">
            <a:avLst/>
          </a:prstGeom>
        </p:spPr>
      </p:pic>
    </p:spTree>
    <p:extLst>
      <p:ext uri="{BB962C8B-B14F-4D97-AF65-F5344CB8AC3E}">
        <p14:creationId xmlns:p14="http://schemas.microsoft.com/office/powerpoint/2010/main" val="540233152"/>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000A05-3ABA-44DC-BEF9-3A529B547E3B}"/>
              </a:ext>
            </a:extLst>
          </p:cNvPr>
          <p:cNvSpPr>
            <a:spLocks noGrp="1"/>
          </p:cNvSpPr>
          <p:nvPr>
            <p:ph type="title"/>
          </p:nvPr>
        </p:nvSpPr>
        <p:spPr/>
        <p:txBody>
          <a:bodyPr/>
          <a:lstStyle/>
          <a:p>
            <a:r>
              <a:rPr lang="en-US" b="1" u="sng" dirty="0">
                <a:solidFill>
                  <a:srgbClr val="FF0000"/>
                </a:solidFill>
              </a:rPr>
              <a:t>Design of column bases</a:t>
            </a:r>
            <a:br>
              <a:rPr lang="en-US" b="1" u="sng" dirty="0"/>
            </a:br>
            <a:endParaRPr lang="en-IN" b="1" u="sng" dirty="0"/>
          </a:p>
        </p:txBody>
      </p:sp>
      <p:sp>
        <p:nvSpPr>
          <p:cNvPr id="3" name="Content Placeholder 2">
            <a:extLst>
              <a:ext uri="{FF2B5EF4-FFF2-40B4-BE49-F238E27FC236}">
                <a16:creationId xmlns:a16="http://schemas.microsoft.com/office/drawing/2014/main" id="{7CB14F9D-3827-473B-AA07-EC40167B17AA}"/>
              </a:ext>
            </a:extLst>
          </p:cNvPr>
          <p:cNvSpPr>
            <a:spLocks noGrp="1"/>
          </p:cNvSpPr>
          <p:nvPr>
            <p:ph idx="1"/>
          </p:nvPr>
        </p:nvSpPr>
        <p:spPr>
          <a:xfrm>
            <a:off x="838200" y="1109709"/>
            <a:ext cx="10515600" cy="5067254"/>
          </a:xfrm>
        </p:spPr>
        <p:txBody>
          <a:bodyPr>
            <a:normAutofit/>
          </a:bodyPr>
          <a:lstStyle/>
          <a:p>
            <a:r>
              <a:rPr lang="en-US" sz="2000" b="0" i="0" dirty="0">
                <a:solidFill>
                  <a:srgbClr val="000000"/>
                </a:solidFill>
                <a:effectLst/>
                <a:latin typeface="times new roman" panose="02020603050405020304" pitchFamily="18" charset="0"/>
              </a:rPr>
              <a:t>The columns are supported on the column bases. The column bases transmit the column load to the concrete or masonry foundation blocks. The column load is spread over large area on concrete or masonry blocks.</a:t>
            </a:r>
          </a:p>
          <a:p>
            <a:r>
              <a:rPr lang="en-US" sz="2000" b="0" i="0" dirty="0">
                <a:solidFill>
                  <a:srgbClr val="000000"/>
                </a:solidFill>
                <a:effectLst/>
                <a:latin typeface="times new roman" panose="02020603050405020304" pitchFamily="18" charset="0"/>
              </a:rPr>
              <a:t>The intensity of bearing pressure on concrete or masonry is kept within the maximum permissible bearing pressure. The safety of the structure depends upon stability of foundation. The column bases should be designed with utmost care and skill. In the column bases, intensity of pressure on concrete block is assumed to be uniform.</a:t>
            </a:r>
            <a:endParaRPr lang="en-US" sz="2000" dirty="0">
              <a:solidFill>
                <a:srgbClr val="000000"/>
              </a:solidFill>
              <a:latin typeface="times new roman" panose="02020603050405020304" pitchFamily="18" charset="0"/>
            </a:endParaRPr>
          </a:p>
          <a:p>
            <a:pPr algn="just"/>
            <a:r>
              <a:rPr lang="en-US" sz="2000" b="0" i="0" dirty="0">
                <a:solidFill>
                  <a:srgbClr val="000000"/>
                </a:solidFill>
                <a:effectLst/>
                <a:latin typeface="times new roman" panose="02020603050405020304" pitchFamily="18" charset="0"/>
              </a:rPr>
              <a:t>The column bases shall be of adequate strength, stiffness and area to spread the load upon the concrete, masonry, other foundation or other supports without exceeding the allowable stress on such foundation under any combination of the load and bending moments. </a:t>
            </a:r>
          </a:p>
          <a:p>
            <a:pPr algn="just"/>
            <a:r>
              <a:rPr lang="en-US" sz="2000" b="0" i="0" dirty="0">
                <a:solidFill>
                  <a:srgbClr val="000000"/>
                </a:solidFill>
                <a:effectLst/>
                <a:latin typeface="times new roman" panose="02020603050405020304" pitchFamily="18" charset="0"/>
              </a:rPr>
              <a:t>The column bases are of two types;</a:t>
            </a:r>
            <a:endParaRPr lang="en-US" sz="2000" b="0" i="0" dirty="0">
              <a:solidFill>
                <a:srgbClr val="000000"/>
              </a:solidFill>
              <a:effectLst/>
              <a:latin typeface="Arial" panose="020B0604020202020204" pitchFamily="34" charset="0"/>
            </a:endParaRPr>
          </a:p>
          <a:p>
            <a:pPr algn="just">
              <a:buFont typeface="+mj-lt"/>
              <a:buAutoNum type="arabicPeriod"/>
            </a:pPr>
            <a:r>
              <a:rPr lang="en-US" sz="2000" b="0" i="0" dirty="0">
                <a:solidFill>
                  <a:srgbClr val="000000"/>
                </a:solidFill>
                <a:effectLst/>
                <a:latin typeface="times new roman" panose="02020603050405020304" pitchFamily="18" charset="0"/>
              </a:rPr>
              <a:t>Slab base, and</a:t>
            </a:r>
            <a:endParaRPr lang="en-US" sz="2000" b="0" i="0" dirty="0">
              <a:solidFill>
                <a:srgbClr val="000000"/>
              </a:solidFill>
              <a:effectLst/>
              <a:latin typeface="Arial" panose="020B0604020202020204" pitchFamily="34" charset="0"/>
            </a:endParaRPr>
          </a:p>
          <a:p>
            <a:pPr algn="just">
              <a:buFont typeface="+mj-lt"/>
              <a:buAutoNum type="arabicPeriod"/>
            </a:pPr>
            <a:r>
              <a:rPr lang="en-US" sz="2000" b="0" i="0" dirty="0">
                <a:solidFill>
                  <a:srgbClr val="000000"/>
                </a:solidFill>
                <a:effectLst/>
                <a:latin typeface="times new roman" panose="02020603050405020304" pitchFamily="18" charset="0"/>
              </a:rPr>
              <a:t>Gusseted bases</a:t>
            </a:r>
            <a:endParaRPr lang="en-US" sz="2000" b="0" i="0" dirty="0">
              <a:solidFill>
                <a:srgbClr val="000000"/>
              </a:solidFill>
              <a:effectLst/>
              <a:latin typeface="Arial" panose="020B0604020202020204" pitchFamily="34" charset="0"/>
            </a:endParaRPr>
          </a:p>
          <a:p>
            <a:endParaRPr lang="en-IN" sz="2000" dirty="0"/>
          </a:p>
        </p:txBody>
      </p:sp>
      <p:pic>
        <p:nvPicPr>
          <p:cNvPr id="4" name="Picture 3">
            <a:extLst>
              <a:ext uri="{FF2B5EF4-FFF2-40B4-BE49-F238E27FC236}">
                <a16:creationId xmlns:a16="http://schemas.microsoft.com/office/drawing/2014/main" id="{20BCDE21-1FA6-47FA-9A5B-30973372ADDF}"/>
              </a:ext>
            </a:extLst>
          </p:cNvPr>
          <p:cNvPicPr>
            <a:picLocks noChangeAspect="1"/>
          </p:cNvPicPr>
          <p:nvPr/>
        </p:nvPicPr>
        <p:blipFill>
          <a:blip r:embed="rId2"/>
          <a:stretch>
            <a:fillRect/>
          </a:stretch>
        </p:blipFill>
        <p:spPr>
          <a:xfrm>
            <a:off x="10881246" y="0"/>
            <a:ext cx="1310754" cy="1066892"/>
          </a:xfrm>
          <a:prstGeom prst="rect">
            <a:avLst/>
          </a:prstGeom>
        </p:spPr>
      </p:pic>
    </p:spTree>
    <p:extLst>
      <p:ext uri="{BB962C8B-B14F-4D97-AF65-F5344CB8AC3E}">
        <p14:creationId xmlns:p14="http://schemas.microsoft.com/office/powerpoint/2010/main" val="1636444353"/>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9EAAE9-71DE-4F4C-B772-E422D2179D53}"/>
              </a:ext>
            </a:extLst>
          </p:cNvPr>
          <p:cNvSpPr>
            <a:spLocks noGrp="1"/>
          </p:cNvSpPr>
          <p:nvPr>
            <p:ph type="title"/>
          </p:nvPr>
        </p:nvSpPr>
        <p:spPr/>
        <p:txBody>
          <a:bodyPr/>
          <a:lstStyle/>
          <a:p>
            <a:r>
              <a:rPr lang="en-IN" b="1" i="0" u="sng" dirty="0">
                <a:solidFill>
                  <a:srgbClr val="FF0000"/>
                </a:solidFill>
                <a:effectLst/>
                <a:latin typeface="times new roman" panose="02020603050405020304" pitchFamily="18" charset="0"/>
              </a:rPr>
              <a:t>SLAB BASE</a:t>
            </a:r>
            <a:endParaRPr lang="en-IN" b="1" u="sng" dirty="0">
              <a:solidFill>
                <a:srgbClr val="FF0000"/>
              </a:solidFill>
            </a:endParaRPr>
          </a:p>
        </p:txBody>
      </p:sp>
      <p:sp>
        <p:nvSpPr>
          <p:cNvPr id="3" name="Content Placeholder 2">
            <a:extLst>
              <a:ext uri="{FF2B5EF4-FFF2-40B4-BE49-F238E27FC236}">
                <a16:creationId xmlns:a16="http://schemas.microsoft.com/office/drawing/2014/main" id="{D4057DD9-E8A9-48E5-8FC8-7B5614EDFF69}"/>
              </a:ext>
            </a:extLst>
          </p:cNvPr>
          <p:cNvSpPr>
            <a:spLocks noGrp="1"/>
          </p:cNvSpPr>
          <p:nvPr>
            <p:ph idx="1"/>
          </p:nvPr>
        </p:nvSpPr>
        <p:spPr/>
        <p:txBody>
          <a:bodyPr>
            <a:normAutofit/>
          </a:bodyPr>
          <a:lstStyle/>
          <a:p>
            <a:r>
              <a:rPr lang="en-US" sz="2400" b="0" i="0" dirty="0">
                <a:solidFill>
                  <a:srgbClr val="000000"/>
                </a:solidFill>
                <a:effectLst/>
                <a:latin typeface="times new roman" panose="02020603050405020304" pitchFamily="18" charset="0"/>
              </a:rPr>
              <a:t>The slab base as shown in Fig. 12.1 consists of cleat angles and base plate. The column end is faced for bearing over the whole area.</a:t>
            </a:r>
            <a:br>
              <a:rPr lang="en-US" sz="2400" dirty="0"/>
            </a:br>
            <a:endParaRPr lang="en-US" sz="2400" dirty="0"/>
          </a:p>
          <a:p>
            <a:r>
              <a:rPr lang="en-US" sz="2400" b="0" i="0" dirty="0">
                <a:solidFill>
                  <a:srgbClr val="000000"/>
                </a:solidFill>
                <a:effectLst/>
                <a:latin typeface="times new roman" panose="02020603050405020304" pitchFamily="18" charset="0"/>
              </a:rPr>
              <a:t>The gussets (gusset plates and gusset angles) are not provided with the column with slab bases. The sufficient fastenings are used to retain the parts securely in plate and to resist all moments and forces, other than the direct compression. </a:t>
            </a:r>
          </a:p>
          <a:p>
            <a:r>
              <a:rPr lang="en-US" sz="2400" b="0" i="0" dirty="0">
                <a:solidFill>
                  <a:srgbClr val="000000"/>
                </a:solidFill>
                <a:effectLst/>
                <a:latin typeface="times new roman" panose="02020603050405020304" pitchFamily="18" charset="0"/>
              </a:rPr>
              <a:t>The forces and moments arising during transit, unloading and erection are also considered. When the slab alone distributes the load uniformly the minimum thickness of a rectangular slab is derived as below;</a:t>
            </a:r>
            <a:endParaRPr lang="en-IN" sz="2400" dirty="0"/>
          </a:p>
        </p:txBody>
      </p:sp>
      <p:pic>
        <p:nvPicPr>
          <p:cNvPr id="4" name="Picture 3">
            <a:extLst>
              <a:ext uri="{FF2B5EF4-FFF2-40B4-BE49-F238E27FC236}">
                <a16:creationId xmlns:a16="http://schemas.microsoft.com/office/drawing/2014/main" id="{5DBF784D-1DB8-4B78-8FCE-E17B14E34129}"/>
              </a:ext>
            </a:extLst>
          </p:cNvPr>
          <p:cNvPicPr>
            <a:picLocks noChangeAspect="1"/>
          </p:cNvPicPr>
          <p:nvPr/>
        </p:nvPicPr>
        <p:blipFill>
          <a:blip r:embed="rId2"/>
          <a:stretch>
            <a:fillRect/>
          </a:stretch>
        </p:blipFill>
        <p:spPr>
          <a:xfrm>
            <a:off x="10881246" y="0"/>
            <a:ext cx="1310754" cy="1066892"/>
          </a:xfrm>
          <a:prstGeom prst="rect">
            <a:avLst/>
          </a:prstGeom>
        </p:spPr>
      </p:pic>
    </p:spTree>
    <p:extLst>
      <p:ext uri="{BB962C8B-B14F-4D97-AF65-F5344CB8AC3E}">
        <p14:creationId xmlns:p14="http://schemas.microsoft.com/office/powerpoint/2010/main" val="1275263195"/>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12.1 Slab Base">
            <a:extLst>
              <a:ext uri="{FF2B5EF4-FFF2-40B4-BE49-F238E27FC236}">
                <a16:creationId xmlns:a16="http://schemas.microsoft.com/office/drawing/2014/main" id="{0FDD4599-EC7E-4AEA-BA70-785FC79D64A7}"/>
              </a:ext>
            </a:extLst>
          </p:cNvPr>
          <p:cNvPicPr>
            <a:picLocks noGrp="1" noChangeAspect="1" noChangeArrowheads="1"/>
          </p:cNvPicPr>
          <p:nvPr>
            <p:ph sz="half" idx="4294967295"/>
          </p:nvPr>
        </p:nvPicPr>
        <p:blipFill>
          <a:blip r:embed="rId2">
            <a:extLst>
              <a:ext uri="{28A0092B-C50C-407E-A947-70E740481C1C}">
                <a14:useLocalDpi xmlns:a14="http://schemas.microsoft.com/office/drawing/2010/main" val="0"/>
              </a:ext>
            </a:extLst>
          </a:blip>
          <a:srcRect/>
          <a:stretch>
            <a:fillRect/>
          </a:stretch>
        </p:blipFill>
        <p:spPr bwMode="auto">
          <a:xfrm>
            <a:off x="0" y="1658938"/>
            <a:ext cx="3998913" cy="402272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A765B31F-7DCF-4AA4-82F9-7794362E815E}"/>
              </a:ext>
            </a:extLst>
          </p:cNvPr>
          <p:cNvPicPr>
            <a:picLocks noChangeAspect="1"/>
          </p:cNvPicPr>
          <p:nvPr/>
        </p:nvPicPr>
        <p:blipFill>
          <a:blip r:embed="rId3"/>
          <a:stretch>
            <a:fillRect/>
          </a:stretch>
        </p:blipFill>
        <p:spPr>
          <a:xfrm>
            <a:off x="5213044" y="1878643"/>
            <a:ext cx="5807287" cy="3582417"/>
          </a:xfrm>
          <a:prstGeom prst="rect">
            <a:avLst/>
          </a:prstGeom>
        </p:spPr>
      </p:pic>
      <p:pic>
        <p:nvPicPr>
          <p:cNvPr id="4" name="Picture 3">
            <a:extLst>
              <a:ext uri="{FF2B5EF4-FFF2-40B4-BE49-F238E27FC236}">
                <a16:creationId xmlns:a16="http://schemas.microsoft.com/office/drawing/2014/main" id="{62EA8819-C577-4BFC-9D10-868439DF9F6D}"/>
              </a:ext>
            </a:extLst>
          </p:cNvPr>
          <p:cNvPicPr>
            <a:picLocks noChangeAspect="1"/>
          </p:cNvPicPr>
          <p:nvPr/>
        </p:nvPicPr>
        <p:blipFill>
          <a:blip r:embed="rId4"/>
          <a:stretch>
            <a:fillRect/>
          </a:stretch>
        </p:blipFill>
        <p:spPr>
          <a:xfrm>
            <a:off x="10881246" y="0"/>
            <a:ext cx="1310754" cy="1066892"/>
          </a:xfrm>
          <a:prstGeom prst="rect">
            <a:avLst/>
          </a:prstGeom>
        </p:spPr>
      </p:pic>
    </p:spTree>
    <p:extLst>
      <p:ext uri="{BB962C8B-B14F-4D97-AF65-F5344CB8AC3E}">
        <p14:creationId xmlns:p14="http://schemas.microsoft.com/office/powerpoint/2010/main" val="3712702817"/>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5CCE6F-D48B-4AB9-8B22-B1FF4C52A4B8}"/>
              </a:ext>
            </a:extLst>
          </p:cNvPr>
          <p:cNvSpPr>
            <a:spLocks noGrp="1"/>
          </p:cNvSpPr>
          <p:nvPr>
            <p:ph type="title"/>
          </p:nvPr>
        </p:nvSpPr>
        <p:spPr>
          <a:xfrm>
            <a:off x="838200" y="365126"/>
            <a:ext cx="10515600" cy="416110"/>
          </a:xfrm>
        </p:spPr>
        <p:txBody>
          <a:bodyPr>
            <a:normAutofit fontScale="90000"/>
          </a:bodyPr>
          <a:lstStyle/>
          <a:p>
            <a:r>
              <a:rPr lang="en-US" dirty="0"/>
              <a:t>.</a:t>
            </a:r>
            <a:endParaRPr lang="en-IN" dirty="0"/>
          </a:p>
        </p:txBody>
      </p:sp>
      <p:sp>
        <p:nvSpPr>
          <p:cNvPr id="3" name="Content Placeholder 2">
            <a:extLst>
              <a:ext uri="{FF2B5EF4-FFF2-40B4-BE49-F238E27FC236}">
                <a16:creationId xmlns:a16="http://schemas.microsoft.com/office/drawing/2014/main" id="{D2A36C0E-3DCF-466F-AF20-A30859893DD3}"/>
              </a:ext>
            </a:extLst>
          </p:cNvPr>
          <p:cNvSpPr>
            <a:spLocks noGrp="1"/>
          </p:cNvSpPr>
          <p:nvPr>
            <p:ph idx="1"/>
          </p:nvPr>
        </p:nvSpPr>
        <p:spPr>
          <a:xfrm>
            <a:off x="163497" y="653262"/>
            <a:ext cx="10515600" cy="5884000"/>
          </a:xfrm>
        </p:spPr>
        <p:txBody>
          <a:bodyPr>
            <a:normAutofit/>
          </a:bodyPr>
          <a:lstStyle/>
          <a:p>
            <a:pPr algn="l"/>
            <a:r>
              <a:rPr lang="en-US" sz="2000" b="0" i="0" dirty="0">
                <a:solidFill>
                  <a:srgbClr val="000000"/>
                </a:solidFill>
                <a:effectLst/>
                <a:latin typeface="times new roman" panose="02020603050405020304" pitchFamily="18" charset="0"/>
              </a:rPr>
              <a:t>The column is carrying an axial load P. Consider the load distributed over area h x w and under the slab over the area L x D as shown in Fig. 12.2.</a:t>
            </a:r>
            <a:endParaRPr lang="en-US" sz="2000" b="0" i="0" dirty="0">
              <a:solidFill>
                <a:srgbClr val="000000"/>
              </a:solidFill>
              <a:effectLst/>
              <a:latin typeface="Arial" panose="020B0604020202020204" pitchFamily="34" charset="0"/>
            </a:endParaRPr>
          </a:p>
          <a:p>
            <a:pPr marL="0" indent="0" algn="l">
              <a:buNone/>
            </a:pPr>
            <a:endParaRPr lang="en-US" sz="2000" b="0" i="0" dirty="0">
              <a:solidFill>
                <a:srgbClr val="000000"/>
              </a:solidFill>
              <a:effectLst/>
              <a:latin typeface="times new roman" panose="02020603050405020304" pitchFamily="18" charset="0"/>
            </a:endParaRPr>
          </a:p>
          <a:p>
            <a:pPr marL="0" indent="0" algn="l">
              <a:buNone/>
            </a:pPr>
            <a:endParaRPr lang="en-US" sz="2000" dirty="0">
              <a:solidFill>
                <a:srgbClr val="000000"/>
              </a:solidFill>
              <a:latin typeface="times new roman" panose="02020603050405020304" pitchFamily="18" charset="0"/>
            </a:endParaRPr>
          </a:p>
          <a:p>
            <a:pPr marL="0" indent="0" algn="l">
              <a:buNone/>
            </a:pPr>
            <a:r>
              <a:rPr lang="en-US" sz="2000" b="0" i="0" dirty="0">
                <a:solidFill>
                  <a:srgbClr val="000000"/>
                </a:solidFill>
                <a:effectLst/>
                <a:latin typeface="times new roman" panose="02020603050405020304" pitchFamily="18" charset="0"/>
              </a:rPr>
              <a:t>Let       t=Thickness of the slab</a:t>
            </a:r>
            <a:endParaRPr lang="en-US" sz="2000" b="0" i="0" dirty="0">
              <a:solidFill>
                <a:srgbClr val="000000"/>
              </a:solidFill>
              <a:effectLst/>
              <a:latin typeface="Arial" panose="020B0604020202020204" pitchFamily="34" charset="0"/>
            </a:endParaRPr>
          </a:p>
          <a:p>
            <a:pPr marL="0" indent="0" algn="l">
              <a:buNone/>
            </a:pPr>
            <a:r>
              <a:rPr lang="en-US" sz="2000" b="0" i="0" dirty="0">
                <a:solidFill>
                  <a:srgbClr val="000000"/>
                </a:solidFill>
                <a:effectLst/>
                <a:latin typeface="times new roman" panose="02020603050405020304" pitchFamily="18" charset="0"/>
              </a:rPr>
              <a:t>            W=Pressure or loading on the underside of the base</a:t>
            </a:r>
            <a:endParaRPr lang="en-US" sz="2000" b="0" i="0" dirty="0">
              <a:solidFill>
                <a:srgbClr val="000000"/>
              </a:solidFill>
              <a:effectLst/>
              <a:latin typeface="Arial" panose="020B0604020202020204" pitchFamily="34" charset="0"/>
            </a:endParaRPr>
          </a:p>
          <a:p>
            <a:pPr marL="0" indent="0" algn="l">
              <a:buNone/>
            </a:pPr>
            <a:r>
              <a:rPr lang="en-US" sz="2000" b="0" i="0" dirty="0">
                <a:solidFill>
                  <a:srgbClr val="000000"/>
                </a:solidFill>
                <a:effectLst/>
                <a:latin typeface="times new roman" panose="02020603050405020304" pitchFamily="18" charset="0"/>
              </a:rPr>
              <a:t>            a=Greater projection beyond column</a:t>
            </a:r>
            <a:endParaRPr lang="en-US" sz="2000" b="0" i="0" dirty="0">
              <a:solidFill>
                <a:srgbClr val="000000"/>
              </a:solidFill>
              <a:effectLst/>
              <a:latin typeface="Arial" panose="020B0604020202020204" pitchFamily="34" charset="0"/>
            </a:endParaRPr>
          </a:p>
          <a:p>
            <a:pPr marL="0" indent="0" algn="l">
              <a:buNone/>
            </a:pPr>
            <a:r>
              <a:rPr lang="en-US" sz="2000" b="0" i="0" dirty="0">
                <a:solidFill>
                  <a:srgbClr val="000000"/>
                </a:solidFill>
                <a:effectLst/>
                <a:latin typeface="times new roman" panose="02020603050405020304" pitchFamily="18" charset="0"/>
              </a:rPr>
              <a:t>          b=Lesser projection beyond column</a:t>
            </a:r>
          </a:p>
          <a:p>
            <a:pPr marL="0" indent="0" algn="l">
              <a:buNone/>
            </a:pPr>
            <a:endParaRPr lang="en-US" sz="2000" b="0" i="0" dirty="0">
              <a:solidFill>
                <a:srgbClr val="000000"/>
              </a:solidFill>
              <a:effectLst/>
              <a:latin typeface="Arial" panose="020B0604020202020204" pitchFamily="34" charset="0"/>
            </a:endParaRPr>
          </a:p>
          <a:p>
            <a:endParaRPr lang="en-IN" sz="2000" dirty="0"/>
          </a:p>
        </p:txBody>
      </p:sp>
      <p:sp>
        <p:nvSpPr>
          <p:cNvPr id="4" name="Rectangle 1">
            <a:extLst>
              <a:ext uri="{FF2B5EF4-FFF2-40B4-BE49-F238E27FC236}">
                <a16:creationId xmlns:a16="http://schemas.microsoft.com/office/drawing/2014/main" id="{AF47DDF3-D0C7-4E80-9840-6236F751C402}"/>
              </a:ext>
            </a:extLst>
          </p:cNvPr>
          <p:cNvSpPr>
            <a:spLocks noChangeArrowheads="1"/>
          </p:cNvSpPr>
          <p:nvPr/>
        </p:nvSpPr>
        <p:spPr bwMode="auto">
          <a:xfrm>
            <a:off x="580748" y="4201444"/>
            <a:ext cx="6752208" cy="1077218"/>
          </a:xfrm>
          <a:prstGeom prst="rect">
            <a:avLst/>
          </a:prstGeom>
          <a:solidFill>
            <a:srgbClr val="FAFA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σ</a:t>
            </a:r>
            <a:r>
              <a:rPr kumimoji="0" lang="en-US" altLang="en-US" sz="900" b="0" i="0" u="none" strike="noStrike" cap="none" normalizeH="0" baseline="-30000" dirty="0" err="1">
                <a:ln>
                  <a:noFill/>
                </a:ln>
                <a:solidFill>
                  <a:srgbClr val="000000"/>
                </a:solidFill>
                <a:effectLst/>
                <a:latin typeface="Times New Roman" panose="02020603050405020304" pitchFamily="18" charset="0"/>
                <a:cs typeface="Times New Roman" panose="02020603050405020304" pitchFamily="18" charset="0"/>
              </a:rPr>
              <a:t>bs</a:t>
            </a:r>
            <a:r>
              <a:rPr kumimoji="0" lang="en-US" altLang="en-US" sz="9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Allowable bending stress in the slab bases for all steels, it shall be assumed as 185 N/mm</a:t>
            </a:r>
            <a:r>
              <a:rPr kumimoji="0" lang="en-US" altLang="en-US" sz="900" b="0" i="0" u="none" strike="noStrike" cap="none" normalizeH="0" baseline="30000" dirty="0">
                <a:ln>
                  <a:noFill/>
                </a:ln>
                <a:solidFill>
                  <a:srgbClr val="000000"/>
                </a:solidFill>
                <a:effectLst/>
                <a:latin typeface="Times New Roman" panose="02020603050405020304" pitchFamily="18" charset="0"/>
                <a:cs typeface="Times New Roman" panose="02020603050405020304" pitchFamily="18" charset="0"/>
              </a:rPr>
              <a:t>2</a:t>
            </a:r>
            <a:endParaRPr kumimoji="0" lang="en-US" altLang="en-US" sz="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Consider a strip of unit width.</a:t>
            </a:r>
            <a:endParaRPr kumimoji="0" lang="en-US" altLang="en-US" sz="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Along the xx-axis            </a:t>
            </a:r>
            <a:r>
              <a:rPr kumimoji="0" lang="en-US" altLang="en-US" sz="23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endParaRPr kumimoji="0" lang="en-US" altLang="en-US" sz="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Along the </a:t>
            </a:r>
            <a:r>
              <a:rPr kumimoji="0" lang="en-US" altLang="en-US" sz="9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yy</a:t>
            </a:r>
            <a:r>
              <a:rPr kumimoji="0" lang="en-US" altLang="en-US" sz="9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-axis         </a:t>
            </a:r>
            <a:r>
              <a:rPr kumimoji="0" lang="en-US" altLang="en-US" sz="23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9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3074" name="Picture 2" descr="121">
            <a:extLst>
              <a:ext uri="{FF2B5EF4-FFF2-40B4-BE49-F238E27FC236}">
                <a16:creationId xmlns:a16="http://schemas.microsoft.com/office/drawing/2014/main" id="{AB640E0E-CD74-4B11-A822-57FC55FC962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9514" y="4554316"/>
            <a:ext cx="847725" cy="371475"/>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122">
            <a:extLst>
              <a:ext uri="{FF2B5EF4-FFF2-40B4-BE49-F238E27FC236}">
                <a16:creationId xmlns:a16="http://schemas.microsoft.com/office/drawing/2014/main" id="{6F81AD89-3019-434F-AF0F-5174A4B6086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91860" y="5028189"/>
            <a:ext cx="838200" cy="37147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1451AAD1-D809-4D55-9BC5-08F08CE8E712}"/>
              </a:ext>
            </a:extLst>
          </p:cNvPr>
          <p:cNvPicPr>
            <a:picLocks noChangeAspect="1"/>
          </p:cNvPicPr>
          <p:nvPr/>
        </p:nvPicPr>
        <p:blipFill>
          <a:blip r:embed="rId4"/>
          <a:stretch>
            <a:fillRect/>
          </a:stretch>
        </p:blipFill>
        <p:spPr>
          <a:xfrm>
            <a:off x="10881246" y="0"/>
            <a:ext cx="1310754" cy="1066892"/>
          </a:xfrm>
          <a:prstGeom prst="rect">
            <a:avLst/>
          </a:prstGeom>
        </p:spPr>
      </p:pic>
    </p:spTree>
    <p:extLst>
      <p:ext uri="{BB962C8B-B14F-4D97-AF65-F5344CB8AC3E}">
        <p14:creationId xmlns:p14="http://schemas.microsoft.com/office/powerpoint/2010/main" val="2419021642"/>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8D7238-0CAE-4632-8E2A-AED1217DBCCB}"/>
              </a:ext>
            </a:extLst>
          </p:cNvPr>
          <p:cNvSpPr>
            <a:spLocks noGrp="1"/>
          </p:cNvSpPr>
          <p:nvPr>
            <p:ph type="title"/>
          </p:nvPr>
        </p:nvSpPr>
        <p:spPr>
          <a:xfrm>
            <a:off x="74720" y="214206"/>
            <a:ext cx="10515600" cy="315912"/>
          </a:xfrm>
        </p:spPr>
        <p:txBody>
          <a:bodyPr>
            <a:normAutofit fontScale="90000"/>
          </a:bodyPr>
          <a:lstStyle/>
          <a:p>
            <a:r>
              <a:rPr lang="en-US" dirty="0"/>
              <a:t>.</a:t>
            </a:r>
            <a:endParaRPr lang="en-IN" dirty="0"/>
          </a:p>
        </p:txBody>
      </p:sp>
      <p:sp>
        <p:nvSpPr>
          <p:cNvPr id="3" name="Content Placeholder 2">
            <a:extLst>
              <a:ext uri="{FF2B5EF4-FFF2-40B4-BE49-F238E27FC236}">
                <a16:creationId xmlns:a16="http://schemas.microsoft.com/office/drawing/2014/main" id="{701A56F2-78C1-43EF-8338-1E06F40823E9}"/>
              </a:ext>
            </a:extLst>
          </p:cNvPr>
          <p:cNvSpPr>
            <a:spLocks noGrp="1"/>
          </p:cNvSpPr>
          <p:nvPr>
            <p:ph idx="1"/>
          </p:nvPr>
        </p:nvSpPr>
        <p:spPr>
          <a:xfrm>
            <a:off x="341564" y="609945"/>
            <a:ext cx="9636937" cy="4619004"/>
          </a:xfrm>
        </p:spPr>
        <p:txBody>
          <a:bodyPr>
            <a:normAutofit/>
          </a:bodyPr>
          <a:lstStyle/>
          <a:p>
            <a:r>
              <a:rPr lang="en-US" sz="2400" b="0" i="0" dirty="0">
                <a:solidFill>
                  <a:srgbClr val="000000"/>
                </a:solidFill>
                <a:effectLst/>
                <a:latin typeface="times new roman" panose="02020603050405020304" pitchFamily="18" charset="0"/>
              </a:rPr>
              <a:t>If Poison ratio is adopted as ¼ the effective moment for width D =</a:t>
            </a:r>
          </a:p>
          <a:p>
            <a:r>
              <a:rPr lang="en-US" sz="2400" b="0" i="0" dirty="0">
                <a:solidFill>
                  <a:srgbClr val="000000"/>
                </a:solidFill>
                <a:effectLst/>
                <a:latin typeface="times new roman" panose="02020603050405020304" pitchFamily="18" charset="0"/>
              </a:rPr>
              <a:t>Effective moment for width L </a:t>
            </a:r>
          </a:p>
          <a:p>
            <a:r>
              <a:rPr lang="en-US" sz="2400" b="0" i="0" dirty="0">
                <a:solidFill>
                  <a:srgbClr val="000000"/>
                </a:solidFill>
                <a:effectLst/>
                <a:latin typeface="times new roman" panose="02020603050405020304" pitchFamily="18" charset="0"/>
              </a:rPr>
              <a:t>Since a is greater projection from the column, the effective moment for width D is more. Moment of resistance of the slab base of unit width     </a:t>
            </a:r>
            <a:endParaRPr lang="en-US" sz="2400" dirty="0">
              <a:solidFill>
                <a:srgbClr val="000000"/>
              </a:solidFill>
              <a:latin typeface="times new roman" panose="02020603050405020304" pitchFamily="18" charset="0"/>
            </a:endParaRPr>
          </a:p>
          <a:p>
            <a:r>
              <a:rPr lang="en-US" sz="2400" b="0" i="0" dirty="0">
                <a:solidFill>
                  <a:srgbClr val="000000"/>
                </a:solidFill>
                <a:effectLst/>
                <a:latin typeface="times new roman" panose="02020603050405020304" pitchFamily="18" charset="0"/>
              </a:rPr>
              <a:t>  </a:t>
            </a:r>
            <a:endParaRPr lang="en-IN" sz="2400" dirty="0"/>
          </a:p>
        </p:txBody>
      </p:sp>
      <p:pic>
        <p:nvPicPr>
          <p:cNvPr id="5" name="Picture 4">
            <a:extLst>
              <a:ext uri="{FF2B5EF4-FFF2-40B4-BE49-F238E27FC236}">
                <a16:creationId xmlns:a16="http://schemas.microsoft.com/office/drawing/2014/main" id="{5828C61A-F2E1-45E5-81E5-8E8E6AFD2DD6}"/>
              </a:ext>
            </a:extLst>
          </p:cNvPr>
          <p:cNvPicPr>
            <a:picLocks noChangeAspect="1"/>
          </p:cNvPicPr>
          <p:nvPr/>
        </p:nvPicPr>
        <p:blipFill>
          <a:blip r:embed="rId2"/>
          <a:stretch>
            <a:fillRect/>
          </a:stretch>
        </p:blipFill>
        <p:spPr>
          <a:xfrm>
            <a:off x="8737568" y="519109"/>
            <a:ext cx="1128204" cy="648070"/>
          </a:xfrm>
          <a:prstGeom prst="rect">
            <a:avLst/>
          </a:prstGeom>
        </p:spPr>
      </p:pic>
      <p:pic>
        <p:nvPicPr>
          <p:cNvPr id="4100" name="Picture 4" descr="124">
            <a:extLst>
              <a:ext uri="{FF2B5EF4-FFF2-40B4-BE49-F238E27FC236}">
                <a16:creationId xmlns:a16="http://schemas.microsoft.com/office/drawing/2014/main" id="{79D05F6F-77AC-4105-A2CC-1F571E194A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96552" y="1005069"/>
            <a:ext cx="2000328" cy="54554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9E9424D9-DEAC-482D-BBD9-BE0CC6323CF1}"/>
              </a:ext>
            </a:extLst>
          </p:cNvPr>
          <p:cNvPicPr>
            <a:picLocks noChangeAspect="1"/>
          </p:cNvPicPr>
          <p:nvPr/>
        </p:nvPicPr>
        <p:blipFill>
          <a:blip r:embed="rId4"/>
          <a:stretch>
            <a:fillRect/>
          </a:stretch>
        </p:blipFill>
        <p:spPr>
          <a:xfrm>
            <a:off x="1011946" y="3908234"/>
            <a:ext cx="8016644" cy="2430657"/>
          </a:xfrm>
          <a:prstGeom prst="rect">
            <a:avLst/>
          </a:prstGeom>
        </p:spPr>
      </p:pic>
      <p:pic>
        <p:nvPicPr>
          <p:cNvPr id="7" name="Picture 6">
            <a:extLst>
              <a:ext uri="{FF2B5EF4-FFF2-40B4-BE49-F238E27FC236}">
                <a16:creationId xmlns:a16="http://schemas.microsoft.com/office/drawing/2014/main" id="{453A1F53-BFB7-46AA-97FA-FC9710852CDA}"/>
              </a:ext>
            </a:extLst>
          </p:cNvPr>
          <p:cNvPicPr>
            <a:picLocks noChangeAspect="1"/>
          </p:cNvPicPr>
          <p:nvPr/>
        </p:nvPicPr>
        <p:blipFill>
          <a:blip r:embed="rId5"/>
          <a:stretch>
            <a:fillRect/>
          </a:stretch>
        </p:blipFill>
        <p:spPr>
          <a:xfrm>
            <a:off x="1964394" y="3199757"/>
            <a:ext cx="3195638" cy="628650"/>
          </a:xfrm>
          <a:prstGeom prst="rect">
            <a:avLst/>
          </a:prstGeom>
        </p:spPr>
      </p:pic>
      <p:pic>
        <p:nvPicPr>
          <p:cNvPr id="8" name="Picture 7">
            <a:extLst>
              <a:ext uri="{FF2B5EF4-FFF2-40B4-BE49-F238E27FC236}">
                <a16:creationId xmlns:a16="http://schemas.microsoft.com/office/drawing/2014/main" id="{A7540347-381A-481F-8AB8-97D11852ACAA}"/>
              </a:ext>
            </a:extLst>
          </p:cNvPr>
          <p:cNvPicPr>
            <a:picLocks noChangeAspect="1"/>
          </p:cNvPicPr>
          <p:nvPr/>
        </p:nvPicPr>
        <p:blipFill>
          <a:blip r:embed="rId6"/>
          <a:stretch>
            <a:fillRect/>
          </a:stretch>
        </p:blipFill>
        <p:spPr>
          <a:xfrm>
            <a:off x="10881246" y="0"/>
            <a:ext cx="1310754" cy="1066892"/>
          </a:xfrm>
          <a:prstGeom prst="rect">
            <a:avLst/>
          </a:prstGeom>
        </p:spPr>
      </p:pic>
    </p:spTree>
    <p:extLst>
      <p:ext uri="{BB962C8B-B14F-4D97-AF65-F5344CB8AC3E}">
        <p14:creationId xmlns:p14="http://schemas.microsoft.com/office/powerpoint/2010/main" val="2670622288"/>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638955-B3D8-4473-AE87-F48F660F67C8}"/>
              </a:ext>
            </a:extLst>
          </p:cNvPr>
          <p:cNvSpPr>
            <a:spLocks noGrp="1"/>
          </p:cNvSpPr>
          <p:nvPr>
            <p:ph type="title"/>
          </p:nvPr>
        </p:nvSpPr>
        <p:spPr>
          <a:xfrm>
            <a:off x="349929" y="224407"/>
            <a:ext cx="10515600" cy="575907"/>
          </a:xfrm>
        </p:spPr>
        <p:txBody>
          <a:bodyPr>
            <a:normAutofit fontScale="90000"/>
          </a:bodyPr>
          <a:lstStyle/>
          <a:p>
            <a:r>
              <a:rPr lang="en-US" dirty="0"/>
              <a:t>.</a:t>
            </a:r>
            <a:endParaRPr lang="en-IN" dirty="0"/>
          </a:p>
        </p:txBody>
      </p:sp>
      <p:sp>
        <p:nvSpPr>
          <p:cNvPr id="3" name="Content Placeholder 2">
            <a:extLst>
              <a:ext uri="{FF2B5EF4-FFF2-40B4-BE49-F238E27FC236}">
                <a16:creationId xmlns:a16="http://schemas.microsoft.com/office/drawing/2014/main" id="{E8BAD27C-0D88-444B-997A-49C917B5FCD4}"/>
              </a:ext>
            </a:extLst>
          </p:cNvPr>
          <p:cNvSpPr>
            <a:spLocks noGrp="1"/>
          </p:cNvSpPr>
          <p:nvPr>
            <p:ph idx="1"/>
          </p:nvPr>
        </p:nvSpPr>
        <p:spPr>
          <a:xfrm>
            <a:off x="634013" y="800314"/>
            <a:ext cx="10515600" cy="5538342"/>
          </a:xfrm>
        </p:spPr>
        <p:txBody>
          <a:bodyPr>
            <a:normAutofit/>
          </a:bodyPr>
          <a:lstStyle/>
          <a:p>
            <a:pPr algn="l"/>
            <a:r>
              <a:rPr lang="en-US" sz="2000" b="0" i="0" dirty="0">
                <a:solidFill>
                  <a:srgbClr val="000000"/>
                </a:solidFill>
                <a:effectLst/>
                <a:latin typeface="times new roman" panose="02020603050405020304" pitchFamily="18" charset="0"/>
              </a:rPr>
              <a:t>Where  t= Thickness of plate in mm</a:t>
            </a:r>
            <a:endParaRPr lang="en-US" sz="2000" b="0" i="0" dirty="0">
              <a:solidFill>
                <a:srgbClr val="000000"/>
              </a:solidFill>
              <a:effectLst/>
              <a:latin typeface="Arial" panose="020B0604020202020204" pitchFamily="34" charset="0"/>
            </a:endParaRPr>
          </a:p>
          <a:p>
            <a:pPr algn="l"/>
            <a:r>
              <a:rPr lang="en-US" sz="2000" b="0" i="0" dirty="0">
                <a:solidFill>
                  <a:srgbClr val="000000"/>
                </a:solidFill>
                <a:effectLst/>
                <a:latin typeface="times new roman" panose="02020603050405020304" pitchFamily="18" charset="0"/>
              </a:rPr>
              <a:t>            W=Total axial load in </a:t>
            </a:r>
            <a:r>
              <a:rPr lang="en-US" sz="2000" b="0" i="0" dirty="0" err="1">
                <a:solidFill>
                  <a:srgbClr val="000000"/>
                </a:solidFill>
                <a:effectLst/>
                <a:latin typeface="times new roman" panose="02020603050405020304" pitchFamily="18" charset="0"/>
              </a:rPr>
              <a:t>kN</a:t>
            </a:r>
            <a:endParaRPr lang="en-US" sz="2000" b="0" i="0" dirty="0">
              <a:solidFill>
                <a:srgbClr val="000000"/>
              </a:solidFill>
              <a:effectLst/>
              <a:latin typeface="Arial" panose="020B0604020202020204" pitchFamily="34" charset="0"/>
            </a:endParaRPr>
          </a:p>
          <a:p>
            <a:pPr algn="l"/>
            <a:r>
              <a:rPr lang="en-US" sz="2000" b="0" i="0" dirty="0">
                <a:solidFill>
                  <a:srgbClr val="000000"/>
                </a:solidFill>
                <a:effectLst/>
                <a:latin typeface="times new roman" panose="02020603050405020304" pitchFamily="18" charset="0"/>
              </a:rPr>
              <a:t>            B=Length of the side of base of cap in mm</a:t>
            </a:r>
            <a:endParaRPr lang="en-US" sz="2000" b="0" i="0" dirty="0">
              <a:solidFill>
                <a:srgbClr val="000000"/>
              </a:solidFill>
              <a:effectLst/>
              <a:latin typeface="Arial" panose="020B0604020202020204" pitchFamily="34" charset="0"/>
            </a:endParaRPr>
          </a:p>
          <a:p>
            <a:pPr algn="l"/>
            <a:r>
              <a:rPr lang="en-US" sz="2000" b="0" i="0" dirty="0">
                <a:solidFill>
                  <a:srgbClr val="000000"/>
                </a:solidFill>
                <a:effectLst/>
                <a:latin typeface="times new roman" panose="02020603050405020304" pitchFamily="18" charset="0"/>
              </a:rPr>
              <a:t>            d</a:t>
            </a:r>
            <a:r>
              <a:rPr lang="en-US" sz="2000" b="0" i="0" baseline="-25000" dirty="0">
                <a:solidFill>
                  <a:srgbClr val="000000"/>
                </a:solidFill>
                <a:effectLst/>
                <a:latin typeface="times new roman" panose="02020603050405020304" pitchFamily="18" charset="0"/>
              </a:rPr>
              <a:t>0</a:t>
            </a:r>
            <a:r>
              <a:rPr lang="en-US" sz="2000" b="0" i="0" dirty="0">
                <a:solidFill>
                  <a:srgbClr val="000000"/>
                </a:solidFill>
                <a:effectLst/>
                <a:latin typeface="times new roman" panose="02020603050405020304" pitchFamily="18" charset="0"/>
              </a:rPr>
              <a:t>=Diameter of the reduced end (if any) of the column in mm</a:t>
            </a:r>
            <a:endParaRPr lang="en-US" sz="2000" b="0" i="0" dirty="0">
              <a:solidFill>
                <a:srgbClr val="000000"/>
              </a:solidFill>
              <a:effectLst/>
              <a:latin typeface="Arial" panose="020B0604020202020204" pitchFamily="34" charset="0"/>
            </a:endParaRPr>
          </a:p>
          <a:p>
            <a:pPr algn="l"/>
            <a:r>
              <a:rPr lang="en-US" sz="2000" b="0" i="0" dirty="0">
                <a:solidFill>
                  <a:srgbClr val="000000"/>
                </a:solidFill>
                <a:effectLst/>
                <a:latin typeface="times new roman" panose="02020603050405020304" pitchFamily="18" charset="0"/>
              </a:rPr>
              <a:t>            </a:t>
            </a:r>
            <a:r>
              <a:rPr lang="en-US" sz="2000" b="0" i="0" dirty="0" err="1">
                <a:solidFill>
                  <a:srgbClr val="000000"/>
                </a:solidFill>
                <a:effectLst/>
                <a:latin typeface="times new roman" panose="02020603050405020304" pitchFamily="18" charset="0"/>
              </a:rPr>
              <a:t>σ</a:t>
            </a:r>
            <a:r>
              <a:rPr lang="en-US" sz="2000" b="0" i="0" baseline="-25000" dirty="0" err="1">
                <a:solidFill>
                  <a:srgbClr val="000000"/>
                </a:solidFill>
                <a:effectLst/>
                <a:latin typeface="times new roman" panose="02020603050405020304" pitchFamily="18" charset="0"/>
              </a:rPr>
              <a:t>bs</a:t>
            </a:r>
            <a:r>
              <a:rPr lang="en-US" sz="2000" b="0" i="0" dirty="0">
                <a:solidFill>
                  <a:srgbClr val="000000"/>
                </a:solidFill>
                <a:effectLst/>
                <a:latin typeface="times new roman" panose="02020603050405020304" pitchFamily="18" charset="0"/>
              </a:rPr>
              <a:t>= Allowable bending stress in steel (is adopted as 185 N/mm</a:t>
            </a:r>
            <a:r>
              <a:rPr lang="en-US" sz="2000" b="0" i="0" baseline="30000" dirty="0">
                <a:solidFill>
                  <a:srgbClr val="000000"/>
                </a:solidFill>
                <a:effectLst/>
                <a:latin typeface="times new roman" panose="02020603050405020304" pitchFamily="18" charset="0"/>
              </a:rPr>
              <a:t>2</a:t>
            </a:r>
            <a:r>
              <a:rPr lang="en-US" sz="2000" b="0" i="0" dirty="0">
                <a:solidFill>
                  <a:srgbClr val="000000"/>
                </a:solidFill>
                <a:effectLst/>
                <a:latin typeface="times new roman" panose="02020603050405020304" pitchFamily="18" charset="0"/>
              </a:rPr>
              <a:t>)</a:t>
            </a:r>
          </a:p>
          <a:p>
            <a:pPr algn="just"/>
            <a:endParaRPr lang="en-US" sz="2000" b="0" i="0" dirty="0">
              <a:solidFill>
                <a:srgbClr val="000000"/>
              </a:solidFill>
              <a:effectLst/>
              <a:latin typeface="times new roman" panose="02020603050405020304" pitchFamily="18" charset="0"/>
            </a:endParaRPr>
          </a:p>
          <a:p>
            <a:pPr algn="just"/>
            <a:r>
              <a:rPr lang="en-US" sz="2000" b="0" i="0" dirty="0">
                <a:solidFill>
                  <a:srgbClr val="000000"/>
                </a:solidFill>
                <a:effectLst/>
                <a:latin typeface="times new roman" panose="02020603050405020304" pitchFamily="18" charset="0"/>
              </a:rPr>
              <a:t>The allowable intensity of pressure on concrete may be assumed as 4 N/mm</a:t>
            </a:r>
            <a:r>
              <a:rPr lang="en-US" sz="2000" b="0" i="0" baseline="30000" dirty="0">
                <a:solidFill>
                  <a:srgbClr val="000000"/>
                </a:solidFill>
                <a:effectLst/>
                <a:latin typeface="times new roman" panose="02020603050405020304" pitchFamily="18" charset="0"/>
              </a:rPr>
              <a:t>2</a:t>
            </a:r>
            <a:r>
              <a:rPr lang="en-US" sz="2000" b="0" i="0" dirty="0">
                <a:solidFill>
                  <a:srgbClr val="000000"/>
                </a:solidFill>
                <a:effectLst/>
                <a:latin typeface="times new roman" panose="02020603050405020304" pitchFamily="18" charset="0"/>
              </a:rPr>
              <a:t>. When the slab does not distribute the load uniformly or where the slab is not rectangular, separate calculation shall be made to show that stresses are within the specified limits.</a:t>
            </a:r>
            <a:endParaRPr lang="en-US" sz="2000" b="0" i="0" dirty="0">
              <a:solidFill>
                <a:srgbClr val="000000"/>
              </a:solidFill>
              <a:effectLst/>
              <a:latin typeface="Arial" panose="020B0604020202020204" pitchFamily="34" charset="0"/>
            </a:endParaRPr>
          </a:p>
          <a:p>
            <a:pPr algn="just"/>
            <a:endParaRPr lang="en-US" sz="2000" b="0" i="0" dirty="0">
              <a:solidFill>
                <a:srgbClr val="000000"/>
              </a:solidFill>
              <a:effectLst/>
              <a:latin typeface="times new roman" panose="02020603050405020304" pitchFamily="18" charset="0"/>
            </a:endParaRPr>
          </a:p>
          <a:p>
            <a:pPr algn="just"/>
            <a:r>
              <a:rPr lang="en-US" sz="2000" b="0" i="0" dirty="0">
                <a:solidFill>
                  <a:srgbClr val="000000"/>
                </a:solidFill>
                <a:effectLst/>
                <a:latin typeface="times new roman" panose="02020603050405020304" pitchFamily="18" charset="0"/>
              </a:rPr>
              <a:t>When the load on the cap or under the base is not uniformly distributed or where end of the column shaft is not machined with the cap or base, or where the cap or base is not square in plan, the calculations are made on the allowable stress of 185 N/mm</a:t>
            </a:r>
            <a:r>
              <a:rPr lang="en-US" sz="2000" b="0" i="0" baseline="30000" dirty="0">
                <a:solidFill>
                  <a:srgbClr val="000000"/>
                </a:solidFill>
                <a:effectLst/>
                <a:latin typeface="times new roman" panose="02020603050405020304" pitchFamily="18" charset="0"/>
              </a:rPr>
              <a:t>2</a:t>
            </a:r>
            <a:r>
              <a:rPr lang="en-US" sz="2000" b="0" i="0" dirty="0">
                <a:solidFill>
                  <a:srgbClr val="000000"/>
                </a:solidFill>
                <a:effectLst/>
                <a:latin typeface="times new roman" panose="02020603050405020304" pitchFamily="18" charset="0"/>
              </a:rPr>
              <a:t> (MPa). The cap or base plate shall not be less than 1.50 (d</a:t>
            </a:r>
            <a:r>
              <a:rPr lang="en-US" sz="2000" b="0" i="0" baseline="-25000" dirty="0">
                <a:solidFill>
                  <a:srgbClr val="000000"/>
                </a:solidFill>
                <a:effectLst/>
                <a:latin typeface="times new roman" panose="02020603050405020304" pitchFamily="18" charset="0"/>
              </a:rPr>
              <a:t>o</a:t>
            </a:r>
            <a:r>
              <a:rPr lang="en-US" sz="2000" b="0" i="0" dirty="0">
                <a:solidFill>
                  <a:srgbClr val="000000"/>
                </a:solidFill>
                <a:effectLst/>
                <a:latin typeface="times new roman" panose="02020603050405020304" pitchFamily="18" charset="0"/>
              </a:rPr>
              <a:t>+75) mm in length or diameter.</a:t>
            </a:r>
            <a:endParaRPr lang="en-US" sz="2000" b="0" i="0" dirty="0">
              <a:solidFill>
                <a:srgbClr val="000000"/>
              </a:solidFill>
              <a:effectLst/>
              <a:latin typeface="Arial" panose="020B0604020202020204" pitchFamily="34" charset="0"/>
            </a:endParaRPr>
          </a:p>
          <a:p>
            <a:pPr algn="l"/>
            <a:endParaRPr lang="en-US" sz="2000" b="0" i="0" dirty="0">
              <a:solidFill>
                <a:srgbClr val="000000"/>
              </a:solidFill>
              <a:effectLst/>
              <a:latin typeface="Arial" panose="020B0604020202020204" pitchFamily="34" charset="0"/>
            </a:endParaRPr>
          </a:p>
          <a:p>
            <a:endParaRPr lang="en-IN" sz="2000" dirty="0"/>
          </a:p>
        </p:txBody>
      </p:sp>
      <p:pic>
        <p:nvPicPr>
          <p:cNvPr id="4" name="Picture 3">
            <a:extLst>
              <a:ext uri="{FF2B5EF4-FFF2-40B4-BE49-F238E27FC236}">
                <a16:creationId xmlns:a16="http://schemas.microsoft.com/office/drawing/2014/main" id="{8B0ECE81-A2DF-4266-B77E-FED61970E657}"/>
              </a:ext>
            </a:extLst>
          </p:cNvPr>
          <p:cNvPicPr>
            <a:picLocks noChangeAspect="1"/>
          </p:cNvPicPr>
          <p:nvPr/>
        </p:nvPicPr>
        <p:blipFill>
          <a:blip r:embed="rId2"/>
          <a:stretch>
            <a:fillRect/>
          </a:stretch>
        </p:blipFill>
        <p:spPr>
          <a:xfrm>
            <a:off x="10881246" y="0"/>
            <a:ext cx="1310754" cy="1066892"/>
          </a:xfrm>
          <a:prstGeom prst="rect">
            <a:avLst/>
          </a:prstGeom>
        </p:spPr>
      </p:pic>
    </p:spTree>
    <p:extLst>
      <p:ext uri="{BB962C8B-B14F-4D97-AF65-F5344CB8AC3E}">
        <p14:creationId xmlns:p14="http://schemas.microsoft.com/office/powerpoint/2010/main" val="135798145"/>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FBFCE5-C749-4F38-B164-83581458D88D}"/>
              </a:ext>
            </a:extLst>
          </p:cNvPr>
          <p:cNvSpPr>
            <a:spLocks noGrp="1"/>
          </p:cNvSpPr>
          <p:nvPr>
            <p:ph type="title"/>
          </p:nvPr>
        </p:nvSpPr>
        <p:spPr>
          <a:xfrm>
            <a:off x="838200" y="365126"/>
            <a:ext cx="10515600" cy="460498"/>
          </a:xfrm>
        </p:spPr>
        <p:txBody>
          <a:bodyPr>
            <a:normAutofit fontScale="90000"/>
          </a:bodyPr>
          <a:lstStyle/>
          <a:p>
            <a:r>
              <a:rPr lang="en-US" dirty="0"/>
              <a:t>.</a:t>
            </a:r>
            <a:endParaRPr lang="en-IN" dirty="0"/>
          </a:p>
        </p:txBody>
      </p:sp>
      <p:sp>
        <p:nvSpPr>
          <p:cNvPr id="3" name="Content Placeholder 2">
            <a:extLst>
              <a:ext uri="{FF2B5EF4-FFF2-40B4-BE49-F238E27FC236}">
                <a16:creationId xmlns:a16="http://schemas.microsoft.com/office/drawing/2014/main" id="{124CE383-E290-4B25-933A-4E923B77CCED}"/>
              </a:ext>
            </a:extLst>
          </p:cNvPr>
          <p:cNvSpPr>
            <a:spLocks noGrp="1"/>
          </p:cNvSpPr>
          <p:nvPr>
            <p:ph idx="1"/>
          </p:nvPr>
        </p:nvSpPr>
        <p:spPr>
          <a:xfrm>
            <a:off x="838200" y="1171852"/>
            <a:ext cx="10515600" cy="5005111"/>
          </a:xfrm>
        </p:spPr>
        <p:txBody>
          <a:bodyPr>
            <a:normAutofit/>
          </a:bodyPr>
          <a:lstStyle/>
          <a:p>
            <a:pPr algn="just"/>
            <a:r>
              <a:rPr lang="en-US" sz="2000" b="0" i="0" dirty="0">
                <a:solidFill>
                  <a:srgbClr val="000000"/>
                </a:solidFill>
                <a:effectLst/>
                <a:latin typeface="times new roman" panose="02020603050405020304" pitchFamily="18" charset="0"/>
              </a:rPr>
              <a:t>The area of the shoulder (the annular bearing area) shall be sufficient to limit the stress in bearing, for the whole of the load communicated to the slab to the maximum value 0.75 </a:t>
            </a:r>
            <a:r>
              <a:rPr lang="en-US" sz="2000" b="0" i="0" dirty="0" err="1">
                <a:solidFill>
                  <a:srgbClr val="000000"/>
                </a:solidFill>
                <a:effectLst/>
                <a:latin typeface="times new roman" panose="02020603050405020304" pitchFamily="18" charset="0"/>
              </a:rPr>
              <a:t>f</a:t>
            </a:r>
            <a:r>
              <a:rPr lang="en-US" sz="2000" b="0" i="0" baseline="-25000" dirty="0" err="1">
                <a:solidFill>
                  <a:srgbClr val="000000"/>
                </a:solidFill>
                <a:effectLst/>
                <a:latin typeface="times new roman" panose="02020603050405020304" pitchFamily="18" charset="0"/>
              </a:rPr>
              <a:t>y</a:t>
            </a:r>
            <a:r>
              <a:rPr lang="en-US" sz="2000" b="0" i="0" dirty="0">
                <a:solidFill>
                  <a:srgbClr val="000000"/>
                </a:solidFill>
                <a:effectLst/>
                <a:latin typeface="times new roman" panose="02020603050405020304" pitchFamily="18" charset="0"/>
              </a:rPr>
              <a:t> and resistance to any bending communicated to the shaft by the slab shall be taken as assisted by bearing pressures developed against the reduced and of the shaft in conjunction with the shoulder.</a:t>
            </a:r>
            <a:endParaRPr lang="en-US" sz="2000" b="0" i="0" dirty="0">
              <a:solidFill>
                <a:srgbClr val="000000"/>
              </a:solidFill>
              <a:effectLst/>
              <a:latin typeface="Arial" panose="020B0604020202020204" pitchFamily="34" charset="0"/>
            </a:endParaRPr>
          </a:p>
          <a:p>
            <a:pPr algn="just"/>
            <a:endParaRPr lang="en-US" sz="2000" b="0" i="0" dirty="0">
              <a:solidFill>
                <a:srgbClr val="000000"/>
              </a:solidFill>
              <a:effectLst/>
              <a:latin typeface="times new roman" panose="02020603050405020304" pitchFamily="18" charset="0"/>
            </a:endParaRPr>
          </a:p>
          <a:p>
            <a:pPr algn="just"/>
            <a:r>
              <a:rPr lang="en-US" sz="2000" b="0" i="0" dirty="0">
                <a:solidFill>
                  <a:srgbClr val="000000"/>
                </a:solidFill>
                <a:effectLst/>
                <a:latin typeface="times new roman" panose="02020603050405020304" pitchFamily="18" charset="0"/>
              </a:rPr>
              <a:t>The bases foe bearing upon concrete or masonry need not be machined on the underside provided the reduced end of the shaft terminate short of the surface of the slab and in all cases the area of the reduced end shall be neglected in calculating the bearing pressure from the base.</a:t>
            </a:r>
            <a:endParaRPr lang="en-US" sz="2000" b="0" i="0" dirty="0">
              <a:solidFill>
                <a:srgbClr val="000000"/>
              </a:solidFill>
              <a:effectLst/>
              <a:latin typeface="Arial" panose="020B0604020202020204" pitchFamily="34" charset="0"/>
            </a:endParaRPr>
          </a:p>
          <a:p>
            <a:pPr algn="just"/>
            <a:endParaRPr lang="en-US" sz="2000" b="0" i="0" dirty="0">
              <a:solidFill>
                <a:srgbClr val="000000"/>
              </a:solidFill>
              <a:effectLst/>
              <a:latin typeface="times new roman" panose="02020603050405020304" pitchFamily="18" charset="0"/>
            </a:endParaRPr>
          </a:p>
          <a:p>
            <a:pPr algn="just"/>
            <a:r>
              <a:rPr lang="en-US" sz="2000" b="0" i="0" dirty="0">
                <a:solidFill>
                  <a:srgbClr val="000000"/>
                </a:solidFill>
                <a:effectLst/>
                <a:latin typeface="times new roman" panose="02020603050405020304" pitchFamily="18" charset="0"/>
              </a:rPr>
              <a:t>In cases where the cap or base is fillet welded direct to the end of the column without boring and shouldering, the contact surfaces shall be machined to give a perfect bearing and the welding shall be sufficient to resist transmitting the forces specified above. Where the full length T butt welds are provided no machining of contact surfaces shall be required.</a:t>
            </a:r>
            <a:endParaRPr lang="en-US" sz="2000" b="0" i="0" dirty="0">
              <a:solidFill>
                <a:srgbClr val="000000"/>
              </a:solidFill>
              <a:effectLst/>
              <a:latin typeface="Arial" panose="020B0604020202020204" pitchFamily="34" charset="0"/>
            </a:endParaRPr>
          </a:p>
          <a:p>
            <a:endParaRPr lang="en-IN" sz="2000" dirty="0"/>
          </a:p>
        </p:txBody>
      </p:sp>
      <p:pic>
        <p:nvPicPr>
          <p:cNvPr id="4" name="Picture 3">
            <a:extLst>
              <a:ext uri="{FF2B5EF4-FFF2-40B4-BE49-F238E27FC236}">
                <a16:creationId xmlns:a16="http://schemas.microsoft.com/office/drawing/2014/main" id="{DE826F55-624D-4E52-9636-F1BB0B14BDDC}"/>
              </a:ext>
            </a:extLst>
          </p:cNvPr>
          <p:cNvPicPr>
            <a:picLocks noChangeAspect="1"/>
          </p:cNvPicPr>
          <p:nvPr/>
        </p:nvPicPr>
        <p:blipFill>
          <a:blip r:embed="rId2"/>
          <a:stretch>
            <a:fillRect/>
          </a:stretch>
        </p:blipFill>
        <p:spPr>
          <a:xfrm>
            <a:off x="10881246" y="0"/>
            <a:ext cx="1310754" cy="1066892"/>
          </a:xfrm>
          <a:prstGeom prst="rect">
            <a:avLst/>
          </a:prstGeom>
        </p:spPr>
      </p:pic>
    </p:spTree>
    <p:extLst>
      <p:ext uri="{BB962C8B-B14F-4D97-AF65-F5344CB8AC3E}">
        <p14:creationId xmlns:p14="http://schemas.microsoft.com/office/powerpoint/2010/main" val="4086790126"/>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16F865-E605-462A-91FA-F2ED1FB72E4C}"/>
              </a:ext>
            </a:extLst>
          </p:cNvPr>
          <p:cNvSpPr>
            <a:spLocks noGrp="1"/>
          </p:cNvSpPr>
          <p:nvPr>
            <p:ph type="title"/>
          </p:nvPr>
        </p:nvSpPr>
        <p:spPr>
          <a:xfrm>
            <a:off x="838200" y="365125"/>
            <a:ext cx="10515600" cy="753461"/>
          </a:xfrm>
        </p:spPr>
        <p:txBody>
          <a:bodyPr>
            <a:normAutofit fontScale="90000"/>
          </a:bodyPr>
          <a:lstStyle/>
          <a:p>
            <a:r>
              <a:rPr lang="en-IN" b="1" i="0" u="sng" cap="all" dirty="0">
                <a:solidFill>
                  <a:srgbClr val="FF0000"/>
                </a:solidFill>
                <a:effectLst/>
                <a:latin typeface="Lato"/>
              </a:rPr>
              <a:t>FOUNDATION BOLTS</a:t>
            </a:r>
            <a:br>
              <a:rPr lang="en-IN" b="1" i="0" u="sng" cap="all" dirty="0">
                <a:solidFill>
                  <a:srgbClr val="FF0000"/>
                </a:solidFill>
                <a:effectLst/>
                <a:latin typeface="Lato"/>
              </a:rPr>
            </a:br>
            <a:endParaRPr lang="en-IN" u="sng" dirty="0">
              <a:solidFill>
                <a:srgbClr val="FF0000"/>
              </a:solidFill>
            </a:endParaRPr>
          </a:p>
        </p:txBody>
      </p:sp>
      <p:sp>
        <p:nvSpPr>
          <p:cNvPr id="3" name="Content Placeholder 2">
            <a:extLst>
              <a:ext uri="{FF2B5EF4-FFF2-40B4-BE49-F238E27FC236}">
                <a16:creationId xmlns:a16="http://schemas.microsoft.com/office/drawing/2014/main" id="{72067FB2-3144-4924-9B1B-C916D1EB6D6C}"/>
              </a:ext>
            </a:extLst>
          </p:cNvPr>
          <p:cNvSpPr>
            <a:spLocks noGrp="1"/>
          </p:cNvSpPr>
          <p:nvPr>
            <p:ph idx="1"/>
          </p:nvPr>
        </p:nvSpPr>
        <p:spPr>
          <a:xfrm>
            <a:off x="838200" y="1118586"/>
            <a:ext cx="10515600" cy="5058377"/>
          </a:xfrm>
        </p:spPr>
        <p:txBody>
          <a:bodyPr>
            <a:normAutofit/>
          </a:bodyPr>
          <a:lstStyle/>
          <a:p>
            <a:r>
              <a:rPr lang="en-US" sz="2000" b="0" i="0" dirty="0">
                <a:solidFill>
                  <a:srgbClr val="444444"/>
                </a:solidFill>
                <a:effectLst/>
                <a:latin typeface="Open Sans" panose="020B0606030504020204" pitchFamily="34" charset="0"/>
              </a:rPr>
              <a:t>Foundation bolts are mainly used in pre-engineered buildings manufacturing, fastening heavy machines to </a:t>
            </a:r>
            <a:r>
              <a:rPr lang="en-US" sz="2000" b="0" i="0" dirty="0" err="1">
                <a:solidFill>
                  <a:srgbClr val="444444"/>
                </a:solidFill>
                <a:effectLst/>
                <a:latin typeface="Open Sans" panose="020B0606030504020204" pitchFamily="34" charset="0"/>
              </a:rPr>
              <a:t>foundations,and</a:t>
            </a:r>
            <a:r>
              <a:rPr lang="en-US" sz="2000" b="0" i="0" dirty="0">
                <a:solidFill>
                  <a:srgbClr val="444444"/>
                </a:solidFill>
                <a:effectLst/>
                <a:latin typeface="Open Sans" panose="020B0606030504020204" pitchFamily="34" charset="0"/>
              </a:rPr>
              <a:t> construction. They are also used in process-based businesses like petrochemical, sugar, and FMCG manufacturing. </a:t>
            </a:r>
          </a:p>
          <a:p>
            <a:endParaRPr lang="en-US" sz="2000" b="0" i="0" dirty="0">
              <a:solidFill>
                <a:srgbClr val="444444"/>
              </a:solidFill>
              <a:effectLst/>
              <a:latin typeface="Open Sans" panose="020B0606030504020204" pitchFamily="34" charset="0"/>
            </a:endParaRPr>
          </a:p>
          <a:p>
            <a:r>
              <a:rPr lang="en-US" sz="2000" b="0" i="0" dirty="0">
                <a:solidFill>
                  <a:srgbClr val="444444"/>
                </a:solidFill>
                <a:effectLst/>
                <a:latin typeface="Open Sans" panose="020B0606030504020204" pitchFamily="34" charset="0"/>
              </a:rPr>
              <a:t>It is mostly used for industrial purposes and therefore made with heavy duty stainless steel or carbon steel.</a:t>
            </a:r>
          </a:p>
          <a:p>
            <a:endParaRPr lang="en-US" sz="2000" b="0" i="0" dirty="0">
              <a:solidFill>
                <a:srgbClr val="444444"/>
              </a:solidFill>
              <a:effectLst/>
              <a:latin typeface="Open Sans" panose="020B0606030504020204" pitchFamily="34" charset="0"/>
            </a:endParaRPr>
          </a:p>
          <a:p>
            <a:r>
              <a:rPr lang="en-US" sz="2000" b="0" i="0" dirty="0">
                <a:solidFill>
                  <a:srgbClr val="444444"/>
                </a:solidFill>
                <a:effectLst/>
                <a:latin typeface="Open Sans" panose="020B0606030504020204" pitchFamily="34" charset="0"/>
              </a:rPr>
              <a:t>Foundation bolts are mostly used to set machines on concrete floorings.</a:t>
            </a:r>
            <a:endParaRPr lang="en-US" sz="2000" dirty="0">
              <a:solidFill>
                <a:srgbClr val="444444"/>
              </a:solidFill>
              <a:latin typeface="Open Sans" panose="020B0606030504020204" pitchFamily="34" charset="0"/>
            </a:endParaRPr>
          </a:p>
          <a:p>
            <a:endParaRPr lang="en-US" sz="2000" b="0" i="0" dirty="0">
              <a:solidFill>
                <a:srgbClr val="444444"/>
              </a:solidFill>
              <a:effectLst/>
              <a:latin typeface="Open Sans" panose="020B0606030504020204" pitchFamily="34" charset="0"/>
            </a:endParaRPr>
          </a:p>
          <a:p>
            <a:r>
              <a:rPr lang="en-US" sz="2000" b="0" i="0" dirty="0">
                <a:solidFill>
                  <a:srgbClr val="444444"/>
                </a:solidFill>
                <a:effectLst/>
                <a:latin typeface="Open Sans" panose="020B0606030504020204" pitchFamily="34" charset="0"/>
              </a:rPr>
              <a:t>Initially, the position of the bolts is marked on the ground. Then, dimensionally accurate holes are dug in their exact positions. The bolts are then suspended on their respective holes and the concrete is poured around it. Once the concrete sets, the suspensions are removed and the machine is installed.</a:t>
            </a:r>
            <a:endParaRPr lang="en-IN" sz="2000" dirty="0"/>
          </a:p>
        </p:txBody>
      </p:sp>
      <p:pic>
        <p:nvPicPr>
          <p:cNvPr id="4" name="Picture 3">
            <a:extLst>
              <a:ext uri="{FF2B5EF4-FFF2-40B4-BE49-F238E27FC236}">
                <a16:creationId xmlns:a16="http://schemas.microsoft.com/office/drawing/2014/main" id="{A4452F9A-919E-4AB7-AC4B-A0554F472B3F}"/>
              </a:ext>
            </a:extLst>
          </p:cNvPr>
          <p:cNvPicPr>
            <a:picLocks noChangeAspect="1"/>
          </p:cNvPicPr>
          <p:nvPr/>
        </p:nvPicPr>
        <p:blipFill>
          <a:blip r:embed="rId2"/>
          <a:stretch>
            <a:fillRect/>
          </a:stretch>
        </p:blipFill>
        <p:spPr>
          <a:xfrm>
            <a:off x="10881246" y="0"/>
            <a:ext cx="1310754" cy="1066892"/>
          </a:xfrm>
          <a:prstGeom prst="rect">
            <a:avLst/>
          </a:prstGeom>
        </p:spPr>
      </p:pic>
    </p:spTree>
    <p:extLst>
      <p:ext uri="{BB962C8B-B14F-4D97-AF65-F5344CB8AC3E}">
        <p14:creationId xmlns:p14="http://schemas.microsoft.com/office/powerpoint/2010/main" val="161407909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1584</TotalTime>
  <Words>10036</Words>
  <Application>Microsoft Office PowerPoint</Application>
  <PresentationFormat>Widescreen</PresentationFormat>
  <Paragraphs>669</Paragraphs>
  <Slides>180</Slides>
  <Notes>1</Notes>
  <HiddenSlides>0</HiddenSlides>
  <MMClips>0</MMClips>
  <ScaleCrop>false</ScaleCrop>
  <HeadingPairs>
    <vt:vector size="6" baseType="variant">
      <vt:variant>
        <vt:lpstr>Fonts Used</vt:lpstr>
      </vt:variant>
      <vt:variant>
        <vt:i4>22</vt:i4>
      </vt:variant>
      <vt:variant>
        <vt:lpstr>Theme</vt:lpstr>
      </vt:variant>
      <vt:variant>
        <vt:i4>1</vt:i4>
      </vt:variant>
      <vt:variant>
        <vt:lpstr>Slide Titles</vt:lpstr>
      </vt:variant>
      <vt:variant>
        <vt:i4>180</vt:i4>
      </vt:variant>
    </vt:vector>
  </HeadingPairs>
  <TitlesOfParts>
    <vt:vector size="203" baseType="lpstr">
      <vt:lpstr>-apple-system</vt:lpstr>
      <vt:lpstr>Arial</vt:lpstr>
      <vt:lpstr>Arial</vt:lpstr>
      <vt:lpstr>Calibri</vt:lpstr>
      <vt:lpstr>Calibri Light</vt:lpstr>
      <vt:lpstr>Domine</vt:lpstr>
      <vt:lpstr>geomanist</vt:lpstr>
      <vt:lpstr>geomenist</vt:lpstr>
      <vt:lpstr>Helvetica Neue</vt:lpstr>
      <vt:lpstr>Karla Regular</vt:lpstr>
      <vt:lpstr>Lato</vt:lpstr>
      <vt:lpstr>Muli</vt:lpstr>
      <vt:lpstr>MyriadPro</vt:lpstr>
      <vt:lpstr>Nunito Sans</vt:lpstr>
      <vt:lpstr>Open Sans</vt:lpstr>
      <vt:lpstr>Playfair Display</vt:lpstr>
      <vt:lpstr>Poppins</vt:lpstr>
      <vt:lpstr>Roboto</vt:lpstr>
      <vt:lpstr>Tahoma</vt:lpstr>
      <vt:lpstr>Times New Roman</vt:lpstr>
      <vt:lpstr>Times New Roman</vt:lpstr>
      <vt:lpstr>UKIJ Tughra</vt:lpstr>
      <vt:lpstr>Office Theme</vt:lpstr>
      <vt:lpstr>DESIGN OF STEEL STRUCTURE</vt:lpstr>
      <vt:lpstr>UNIT-1</vt:lpstr>
      <vt:lpstr>Table of content</vt:lpstr>
      <vt:lpstr>Introduction</vt:lpstr>
      <vt:lpstr>Structural Design</vt:lpstr>
      <vt:lpstr>Advantages of steel as a structural material:</vt:lpstr>
      <vt:lpstr>Disadvantages of steel as a structural material</vt:lpstr>
      <vt:lpstr>Rolled steel section</vt:lpstr>
      <vt:lpstr>Types of Load</vt:lpstr>
      <vt:lpstr>Steel Properties</vt:lpstr>
      <vt:lpstr>MECHANICAL PROPERTIES OF STEEL</vt:lpstr>
      <vt:lpstr>Design Philosophies</vt:lpstr>
      <vt:lpstr>Allowable Stress Design Method (ASD) </vt:lpstr>
      <vt:lpstr>Load and Resistance Factor Design (LRFD)</vt:lpstr>
      <vt:lpstr>Load Factors</vt:lpstr>
      <vt:lpstr>Limit State Method </vt:lpstr>
      <vt:lpstr>Limit State Method </vt:lpstr>
      <vt:lpstr>Limit State Design </vt:lpstr>
      <vt:lpstr>Riveted connections.</vt:lpstr>
      <vt:lpstr>Riveted connections</vt:lpstr>
      <vt:lpstr>PowerPoint Presentation</vt:lpstr>
      <vt:lpstr>PowerPoint Presentation</vt:lpstr>
      <vt:lpstr>BOLTED CONNECTIONS</vt:lpstr>
      <vt:lpstr>BOLTED CONNECTIONS</vt:lpstr>
      <vt:lpstr>BOLTED CONNECTIONS</vt:lpstr>
      <vt:lpstr>BOLTED SHEAR CONNECTIONS</vt:lpstr>
      <vt:lpstr>BOLTED CONNECTIONS</vt:lpstr>
      <vt:lpstr>PIN CONNECTIONS </vt:lpstr>
      <vt:lpstr>PIN CONNECTIONS</vt:lpstr>
      <vt:lpstr>PIN CONNECTION</vt:lpstr>
      <vt:lpstr>Welded connection </vt:lpstr>
      <vt:lpstr>Welded connection</vt:lpstr>
      <vt:lpstr>PowerPoint Presentation</vt:lpstr>
      <vt:lpstr>PowerPoint Presentation</vt:lpstr>
      <vt:lpstr>PowerPoint Presentation</vt:lpstr>
      <vt:lpstr>Q1-Two plates 16 mm thick are joined by i. a double U butt weld, ii. A single U butt weld. Determine the strength of the welded joint in tension in each case. Effective length of weld is 150 mm. Allowable stress in butt weld in tension is 142 N/mm2.  </vt:lpstr>
      <vt:lpstr>Q2-In a truss girder of a bridge, a tie as shown in Fig. 7.18 is connected to the gusset plate by fillet weld. Determine the strength of the weld. The size of the weld in the fillet weld is 6 mm.</vt:lpstr>
      <vt:lpstr>Find out the answers.</vt:lpstr>
      <vt:lpstr>UNIT-2</vt:lpstr>
      <vt:lpstr>CONTENT</vt:lpstr>
      <vt:lpstr>Tension members </vt:lpstr>
      <vt:lpstr>Types of tension members</vt:lpstr>
      <vt:lpstr>Types of tension members</vt:lpstr>
      <vt:lpstr> </vt:lpstr>
      <vt:lpstr>.</vt:lpstr>
      <vt:lpstr>(iv)Built-up members </vt:lpstr>
      <vt:lpstr>Behaviour of Tension Members</vt:lpstr>
      <vt:lpstr>.</vt:lpstr>
      <vt:lpstr>PowerPoint Presentation</vt:lpstr>
      <vt:lpstr>PowerPoint Presentation</vt:lpstr>
      <vt:lpstr>PowerPoint Presentation</vt:lpstr>
      <vt:lpstr>PowerPoint Presentation</vt:lpstr>
      <vt:lpstr>Types of failure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Slenderness Ratio</vt:lpstr>
      <vt:lpstr>Q1-Determine the tensile strength of the 12 mm thick plate . Rivets used for the connection are 20 mm diameter. Allowable tensile stress is 150 N/mm2.</vt:lpstr>
      <vt:lpstr>Q2-Find the strength of the 12 mm thick plate shown in Fig. 9.2. All the holes are 21.5 mm as gross diameter. Take ft=150 N/mm2.</vt:lpstr>
      <vt:lpstr>Solution:</vt:lpstr>
      <vt:lpstr>Q3-Design a single angle tension member to sustain a tension of 1,30,000 N. Use 18 mm diameter rivets.</vt:lpstr>
      <vt:lpstr>Q4-The tie in a bridge truss carries an axial tension of 350 kN. The member is to consist of two channels connected back to back on either side of a gusset plate. The diameter of rivets used for the connection is 16 mm. Two rivets are likely to appear in section. Design the member. Safe stress in tension is 150  N/mm2.  </vt:lpstr>
      <vt:lpstr>UNIT-3</vt:lpstr>
      <vt:lpstr>CONTENT </vt:lpstr>
      <vt:lpstr>Compression members </vt:lpstr>
      <vt:lpstr>Effective length </vt:lpstr>
      <vt:lpstr>PowerPoint Presentation</vt:lpstr>
      <vt:lpstr>PowerPoint Presentation</vt:lpstr>
      <vt:lpstr>PowerPoint Presentation</vt:lpstr>
      <vt:lpstr>Slenderness ratio</vt:lpstr>
      <vt:lpstr>Based on slenderness ratio</vt:lpstr>
      <vt:lpstr>Design of axially loaded compression members </vt:lpstr>
      <vt:lpstr>ASSUMPTIONS IN DESIGN OF COMPRESSION MEMBER</vt:lpstr>
      <vt:lpstr>MINIMUM ECCENTRICITY IN COLUMNS</vt:lpstr>
      <vt:lpstr>SHORT AXIALLY LOADED COLUMNS </vt:lpstr>
      <vt:lpstr>Cont….</vt:lpstr>
      <vt:lpstr>Lacing</vt:lpstr>
      <vt:lpstr>General Requirements for Lacing</vt:lpstr>
      <vt:lpstr>.</vt:lpstr>
      <vt:lpstr>Design of Lacings:</vt:lpstr>
      <vt:lpstr>Cont….</vt:lpstr>
      <vt:lpstr>Battening</vt:lpstr>
      <vt:lpstr>Design of Battens:</vt:lpstr>
      <vt:lpstr>Cont…..</vt:lpstr>
      <vt:lpstr>Cont….</vt:lpstr>
      <vt:lpstr>Cont…..</vt:lpstr>
      <vt:lpstr>Design of column bases </vt:lpstr>
      <vt:lpstr>SLAB BASE</vt:lpstr>
      <vt:lpstr>PowerPoint Presentation</vt:lpstr>
      <vt:lpstr>.</vt:lpstr>
      <vt:lpstr>.</vt:lpstr>
      <vt:lpstr>.</vt:lpstr>
      <vt:lpstr>.</vt:lpstr>
      <vt:lpstr>FOUNDATION BOLTS </vt:lpstr>
      <vt:lpstr>TYPES OF FOUNDATION BOLTS </vt:lpstr>
      <vt:lpstr>L/J FOUNDATION BOLT </vt:lpstr>
      <vt:lpstr>BENT FOUNDATION BOLT </vt:lpstr>
      <vt:lpstr>RAG FOUNDATION BOLT </vt:lpstr>
      <vt:lpstr>LEWIS FOUNDATION BOLT </vt:lpstr>
      <vt:lpstr>COTTER FOUNDATION BOLT </vt:lpstr>
      <vt:lpstr>PLATE TYPE FOUNDATION BOLT  </vt:lpstr>
      <vt:lpstr>UNIT-4</vt:lpstr>
      <vt:lpstr>CONTENT</vt:lpstr>
      <vt:lpstr>Design of beams </vt:lpstr>
      <vt:lpstr>PowerPoint Presentation</vt:lpstr>
      <vt:lpstr>Types of cross section </vt:lpstr>
      <vt:lpstr>Lateral torsional buckling </vt:lpstr>
      <vt:lpstr>PowerPoint Presentation</vt:lpstr>
      <vt:lpstr>PowerPoint Presentation</vt:lpstr>
      <vt:lpstr>PowerPoint Presentation</vt:lpstr>
      <vt:lpstr>PowerPoint Presentation</vt:lpstr>
      <vt:lpstr>Difference between Bending stress and shear stress  </vt:lpstr>
      <vt:lpstr>  </vt:lpstr>
      <vt:lpstr>PowerPoint Presentation</vt:lpstr>
      <vt:lpstr>PowerPoint Presentation</vt:lpstr>
      <vt:lpstr>PowerPoint Presentation</vt:lpstr>
      <vt:lpstr>PowerPoint Presentation</vt:lpstr>
      <vt:lpstr>PowerPoint Presentation</vt:lpstr>
      <vt:lpstr>PowerPoint Presentation</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Web crippling </vt:lpstr>
      <vt:lpstr>.</vt:lpstr>
      <vt:lpstr>UNIT-5</vt:lpstr>
      <vt:lpstr>CONTENT</vt:lpstr>
      <vt:lpstr>Plate girder </vt:lpstr>
      <vt:lpstr>Components of Plate Girder </vt:lpstr>
      <vt:lpstr>1. Web </vt:lpstr>
      <vt:lpstr>2. Flanges </vt:lpstr>
      <vt:lpstr>3. Stiffeners </vt:lpstr>
      <vt:lpstr>Vertical Stiffeners</vt:lpstr>
      <vt:lpstr>Horizontal Stiffeners</vt:lpstr>
      <vt:lpstr>Design components of eccentric &amp; moment connection </vt:lpstr>
      <vt:lpstr>.</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Roof Truss </vt:lpstr>
      <vt:lpstr>Different Types of Roof Trusses </vt:lpstr>
      <vt:lpstr>Queen Post Truss </vt:lpstr>
      <vt:lpstr>Howe Truss </vt:lpstr>
      <vt:lpstr>Pratt Truss </vt:lpstr>
      <vt:lpstr>Fan Truss </vt:lpstr>
      <vt:lpstr>North Light Roof Truss </vt:lpstr>
      <vt:lpstr>Quadrangular Roof Trusses </vt:lpstr>
      <vt:lpstr>Parallel Chord Roof Truss </vt:lpstr>
      <vt:lpstr>Raised Heel Roof Truss  </vt:lpstr>
      <vt:lpstr>Scissor Roof Truss </vt:lpstr>
      <vt:lpstr>The Basic Components of a Roof Truss </vt:lpstr>
      <vt:lpstr>PowerPoint Presentation</vt:lpstr>
      <vt:lpstr>.</vt:lpstr>
      <vt:lpstr>PowerPoint Presentation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Table of content</dc:title>
  <dc:creator>LENOVO</dc:creator>
  <cp:lastModifiedBy>LENOVO</cp:lastModifiedBy>
  <cp:revision>231</cp:revision>
  <dcterms:created xsi:type="dcterms:W3CDTF">2021-06-29T12:46:14Z</dcterms:created>
  <dcterms:modified xsi:type="dcterms:W3CDTF">2021-07-04T09:51:47Z</dcterms:modified>
</cp:coreProperties>
</file>