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rels" ContentType="application/vnd.openxmlformats-package.relationshi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89"/>
  </p:notesMasterIdLst>
  <p:sldIdLst>
    <p:sldId id="360" r:id="rId2"/>
    <p:sldId id="362" r:id="rId3"/>
    <p:sldId id="260" r:id="rId4"/>
    <p:sldId id="329" r:id="rId5"/>
    <p:sldId id="261" r:id="rId6"/>
    <p:sldId id="270" r:id="rId7"/>
    <p:sldId id="263" r:id="rId8"/>
    <p:sldId id="330" r:id="rId9"/>
    <p:sldId id="264" r:id="rId10"/>
    <p:sldId id="265" r:id="rId11"/>
    <p:sldId id="331" r:id="rId12"/>
    <p:sldId id="266" r:id="rId13"/>
    <p:sldId id="332" r:id="rId14"/>
    <p:sldId id="267" r:id="rId15"/>
    <p:sldId id="268" r:id="rId16"/>
    <p:sldId id="269" r:id="rId17"/>
    <p:sldId id="271" r:id="rId18"/>
    <p:sldId id="272" r:id="rId19"/>
    <p:sldId id="273" r:id="rId20"/>
    <p:sldId id="274" r:id="rId21"/>
    <p:sldId id="275" r:id="rId22"/>
    <p:sldId id="333" r:id="rId23"/>
    <p:sldId id="334" r:id="rId24"/>
    <p:sldId id="335" r:id="rId25"/>
    <p:sldId id="336" r:id="rId26"/>
    <p:sldId id="337" r:id="rId27"/>
    <p:sldId id="338" r:id="rId28"/>
    <p:sldId id="339" r:id="rId29"/>
    <p:sldId id="340" r:id="rId30"/>
    <p:sldId id="341" r:id="rId31"/>
    <p:sldId id="342" r:id="rId32"/>
    <p:sldId id="343" r:id="rId33"/>
    <p:sldId id="344" r:id="rId34"/>
    <p:sldId id="345" r:id="rId35"/>
    <p:sldId id="346" r:id="rId36"/>
    <p:sldId id="347" r:id="rId37"/>
    <p:sldId id="348" r:id="rId38"/>
    <p:sldId id="349" r:id="rId39"/>
    <p:sldId id="350" r:id="rId40"/>
    <p:sldId id="351" r:id="rId41"/>
    <p:sldId id="352" r:id="rId42"/>
    <p:sldId id="353" r:id="rId43"/>
    <p:sldId id="354" r:id="rId44"/>
    <p:sldId id="276" r:id="rId45"/>
    <p:sldId id="277" r:id="rId46"/>
    <p:sldId id="278" r:id="rId47"/>
    <p:sldId id="279" r:id="rId48"/>
    <p:sldId id="280" r:id="rId49"/>
    <p:sldId id="281" r:id="rId50"/>
    <p:sldId id="282" r:id="rId51"/>
    <p:sldId id="283" r:id="rId52"/>
    <p:sldId id="284" r:id="rId53"/>
    <p:sldId id="285" r:id="rId54"/>
    <p:sldId id="286" r:id="rId55"/>
    <p:sldId id="287" r:id="rId56"/>
    <p:sldId id="288" r:id="rId57"/>
    <p:sldId id="289" r:id="rId58"/>
    <p:sldId id="291" r:id="rId59"/>
    <p:sldId id="292" r:id="rId60"/>
    <p:sldId id="293" r:id="rId61"/>
    <p:sldId id="294" r:id="rId62"/>
    <p:sldId id="326" r:id="rId63"/>
    <p:sldId id="295" r:id="rId64"/>
    <p:sldId id="296" r:id="rId65"/>
    <p:sldId id="297" r:id="rId66"/>
    <p:sldId id="298" r:id="rId67"/>
    <p:sldId id="299" r:id="rId68"/>
    <p:sldId id="300" r:id="rId69"/>
    <p:sldId id="301" r:id="rId70"/>
    <p:sldId id="302" r:id="rId71"/>
    <p:sldId id="303" r:id="rId72"/>
    <p:sldId id="304" r:id="rId73"/>
    <p:sldId id="305" r:id="rId74"/>
    <p:sldId id="306" r:id="rId75"/>
    <p:sldId id="307" r:id="rId76"/>
    <p:sldId id="308" r:id="rId77"/>
    <p:sldId id="309" r:id="rId78"/>
    <p:sldId id="310" r:id="rId79"/>
    <p:sldId id="311" r:id="rId80"/>
    <p:sldId id="312" r:id="rId81"/>
    <p:sldId id="313" r:id="rId82"/>
    <p:sldId id="355" r:id="rId83"/>
    <p:sldId id="356" r:id="rId84"/>
    <p:sldId id="357" r:id="rId85"/>
    <p:sldId id="358" r:id="rId86"/>
    <p:sldId id="359" r:id="rId87"/>
    <p:sldId id="325" r:id="rId8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66" d="100"/>
          <a:sy n="66" d="100"/>
        </p:scale>
        <p:origin x="-1506" y="-14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4" Type="http://schemas.openxmlformats.org/officeDocument/2006/relationships/slide" Target="slides/slide3.xml"/><Relationship Id="rId9" Type="http://schemas.openxmlformats.org/officeDocument/2006/relationships/slide" Target="slides/slide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00FA709-DE4D-4407-B528-75F3E8382A2D}" type="datetimeFigureOut">
              <a:rPr lang="en-US" smtClean="0"/>
              <a:pPr/>
              <a:t>7/7/2021</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0B93506-E48F-4B65-A27C-E254BA57F404}" type="slidenum">
              <a:rPr lang="en-IN" smtClean="0"/>
              <a:pPr/>
              <a:t>‹#›</a:t>
            </a:fld>
            <a:endParaRPr lang="en-IN"/>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FE313A97-924F-431E-B275-C00B8CA805D0}" type="datetimeFigureOut">
              <a:rPr lang="en-US" smtClean="0"/>
              <a:pPr/>
              <a:t>7/7/2021</a:t>
            </a:fld>
            <a:endParaRPr lang="en-IN"/>
          </a:p>
        </p:txBody>
      </p:sp>
      <p:sp>
        <p:nvSpPr>
          <p:cNvPr id="17" name="Footer Placeholder 16"/>
          <p:cNvSpPr>
            <a:spLocks noGrp="1"/>
          </p:cNvSpPr>
          <p:nvPr>
            <p:ph type="ftr" sz="quarter" idx="11"/>
          </p:nvPr>
        </p:nvSpPr>
        <p:spPr/>
        <p:txBody>
          <a:bodyPr/>
          <a:lstStyle>
            <a:extLst/>
          </a:lstStyle>
          <a:p>
            <a:endParaRPr lang="en-IN"/>
          </a:p>
        </p:txBody>
      </p:sp>
      <p:sp>
        <p:nvSpPr>
          <p:cNvPr id="29" name="Slide Number Placeholder 28"/>
          <p:cNvSpPr>
            <a:spLocks noGrp="1"/>
          </p:cNvSpPr>
          <p:nvPr>
            <p:ph type="sldNum" sz="quarter" idx="12"/>
          </p:nvPr>
        </p:nvSpPr>
        <p:spPr/>
        <p:txBody>
          <a:bodyPr/>
          <a:lstStyle>
            <a:extLst/>
          </a:lstStyle>
          <a:p>
            <a:fld id="{2EA75F59-C8C8-4109-BF2A-AA752A55D355}" type="slidenum">
              <a:rPr lang="en-IN" smtClean="0"/>
              <a:pPr/>
              <a:t>‹#›</a:t>
            </a:fld>
            <a:endParaRPr lang="en-IN"/>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E313A97-924F-431E-B275-C00B8CA805D0}" type="datetimeFigureOut">
              <a:rPr lang="en-US" smtClean="0"/>
              <a:pPr/>
              <a:t>7/7/2021</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2EA75F59-C8C8-4109-BF2A-AA752A55D355}"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E313A97-924F-431E-B275-C00B8CA805D0}" type="datetimeFigureOut">
              <a:rPr lang="en-US" smtClean="0"/>
              <a:pPr/>
              <a:t>7/7/2021</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2EA75F59-C8C8-4109-BF2A-AA752A55D355}"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E313A97-924F-431E-B275-C00B8CA805D0}" type="datetimeFigureOut">
              <a:rPr lang="en-US" smtClean="0"/>
              <a:pPr/>
              <a:t>7/7/2021</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2EA75F59-C8C8-4109-BF2A-AA752A55D355}"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E313A97-924F-431E-B275-C00B8CA805D0}" type="datetimeFigureOut">
              <a:rPr lang="en-US" smtClean="0"/>
              <a:pPr/>
              <a:t>7/7/2021</a:t>
            </a:fld>
            <a:endParaRPr lang="en-IN"/>
          </a:p>
        </p:txBody>
      </p:sp>
      <p:sp>
        <p:nvSpPr>
          <p:cNvPr id="5" name="Footer Placeholder 4"/>
          <p:cNvSpPr>
            <a:spLocks noGrp="1"/>
          </p:cNvSpPr>
          <p:nvPr>
            <p:ph type="ftr" sz="quarter" idx="11"/>
          </p:nvPr>
        </p:nvSpPr>
        <p:spPr/>
        <p:txBody>
          <a:bodyPr/>
          <a:lstStyle>
            <a:extLst/>
          </a:lstStyle>
          <a:p>
            <a:endParaRPr lang="en-IN"/>
          </a:p>
        </p:txBody>
      </p:sp>
      <p:sp>
        <p:nvSpPr>
          <p:cNvPr id="6" name="Slide Number Placeholder 5"/>
          <p:cNvSpPr>
            <a:spLocks noGrp="1"/>
          </p:cNvSpPr>
          <p:nvPr>
            <p:ph type="sldNum" sz="quarter" idx="12"/>
          </p:nvPr>
        </p:nvSpPr>
        <p:spPr/>
        <p:txBody>
          <a:bodyPr/>
          <a:lstStyle>
            <a:extLst/>
          </a:lstStyle>
          <a:p>
            <a:fld id="{2EA75F59-C8C8-4109-BF2A-AA752A55D355}" type="slidenum">
              <a:rPr lang="en-IN" smtClean="0"/>
              <a:pPr/>
              <a:t>‹#›</a:t>
            </a:fld>
            <a:endParaRPr lang="en-IN"/>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E313A97-924F-431E-B275-C00B8CA805D0}" type="datetimeFigureOut">
              <a:rPr lang="en-US" smtClean="0"/>
              <a:pPr/>
              <a:t>7/7/2021</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2EA75F59-C8C8-4109-BF2A-AA752A55D355}"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E313A97-924F-431E-B275-C00B8CA805D0}" type="datetimeFigureOut">
              <a:rPr lang="en-US" smtClean="0"/>
              <a:pPr/>
              <a:t>7/7/2021</a:t>
            </a:fld>
            <a:endParaRPr lang="en-IN"/>
          </a:p>
        </p:txBody>
      </p:sp>
      <p:sp>
        <p:nvSpPr>
          <p:cNvPr id="8" name="Footer Placeholder 7"/>
          <p:cNvSpPr>
            <a:spLocks noGrp="1"/>
          </p:cNvSpPr>
          <p:nvPr>
            <p:ph type="ftr" sz="quarter" idx="11"/>
          </p:nvPr>
        </p:nvSpPr>
        <p:spPr/>
        <p:txBody>
          <a:bodyPr/>
          <a:lstStyle>
            <a:extLst/>
          </a:lstStyle>
          <a:p>
            <a:endParaRPr lang="en-IN"/>
          </a:p>
        </p:txBody>
      </p:sp>
      <p:sp>
        <p:nvSpPr>
          <p:cNvPr id="9" name="Slide Number Placeholder 8"/>
          <p:cNvSpPr>
            <a:spLocks noGrp="1"/>
          </p:cNvSpPr>
          <p:nvPr>
            <p:ph type="sldNum" sz="quarter" idx="12"/>
          </p:nvPr>
        </p:nvSpPr>
        <p:spPr/>
        <p:txBody>
          <a:bodyPr/>
          <a:lstStyle>
            <a:extLst/>
          </a:lstStyle>
          <a:p>
            <a:fld id="{2EA75F59-C8C8-4109-BF2A-AA752A55D355}" type="slidenum">
              <a:rPr lang="en-IN" smtClean="0"/>
              <a:pPr/>
              <a:t>‹#›</a:t>
            </a:fld>
            <a:endParaRPr lang="en-IN"/>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FE313A97-924F-431E-B275-C00B8CA805D0}" type="datetimeFigureOut">
              <a:rPr lang="en-US" smtClean="0"/>
              <a:pPr/>
              <a:t>7/7/2021</a:t>
            </a:fld>
            <a:endParaRPr lang="en-IN"/>
          </a:p>
        </p:txBody>
      </p:sp>
      <p:sp>
        <p:nvSpPr>
          <p:cNvPr id="4" name="Footer Placeholder 3"/>
          <p:cNvSpPr>
            <a:spLocks noGrp="1"/>
          </p:cNvSpPr>
          <p:nvPr>
            <p:ph type="ftr" sz="quarter" idx="11"/>
          </p:nvPr>
        </p:nvSpPr>
        <p:spPr/>
        <p:txBody>
          <a:bodyPr/>
          <a:lstStyle>
            <a:extLst/>
          </a:lstStyle>
          <a:p>
            <a:endParaRPr lang="en-IN"/>
          </a:p>
        </p:txBody>
      </p:sp>
      <p:sp>
        <p:nvSpPr>
          <p:cNvPr id="5" name="Slide Number Placeholder 4"/>
          <p:cNvSpPr>
            <a:spLocks noGrp="1"/>
          </p:cNvSpPr>
          <p:nvPr>
            <p:ph type="sldNum" sz="quarter" idx="12"/>
          </p:nvPr>
        </p:nvSpPr>
        <p:spPr/>
        <p:txBody>
          <a:bodyPr/>
          <a:lstStyle>
            <a:extLst/>
          </a:lstStyle>
          <a:p>
            <a:fld id="{2EA75F59-C8C8-4109-BF2A-AA752A55D355}"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FE313A97-924F-431E-B275-C00B8CA805D0}" type="datetimeFigureOut">
              <a:rPr lang="en-US" smtClean="0"/>
              <a:pPr/>
              <a:t>7/7/2021</a:t>
            </a:fld>
            <a:endParaRPr lang="en-IN"/>
          </a:p>
        </p:txBody>
      </p:sp>
      <p:sp>
        <p:nvSpPr>
          <p:cNvPr id="3" name="Footer Placeholder 2"/>
          <p:cNvSpPr>
            <a:spLocks noGrp="1"/>
          </p:cNvSpPr>
          <p:nvPr>
            <p:ph type="ftr" sz="quarter" idx="11"/>
          </p:nvPr>
        </p:nvSpPr>
        <p:spPr/>
        <p:txBody>
          <a:bodyPr/>
          <a:lstStyle>
            <a:extLst/>
          </a:lstStyle>
          <a:p>
            <a:endParaRPr lang="en-IN"/>
          </a:p>
        </p:txBody>
      </p:sp>
      <p:sp>
        <p:nvSpPr>
          <p:cNvPr id="4" name="Slide Number Placeholder 3"/>
          <p:cNvSpPr>
            <a:spLocks noGrp="1"/>
          </p:cNvSpPr>
          <p:nvPr>
            <p:ph type="sldNum" sz="quarter" idx="12"/>
          </p:nvPr>
        </p:nvSpPr>
        <p:spPr/>
        <p:txBody>
          <a:bodyPr/>
          <a:lstStyle>
            <a:extLst/>
          </a:lstStyle>
          <a:p>
            <a:fld id="{2EA75F59-C8C8-4109-BF2A-AA752A55D355}"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E313A97-924F-431E-B275-C00B8CA805D0}" type="datetimeFigureOut">
              <a:rPr lang="en-US" smtClean="0"/>
              <a:pPr/>
              <a:t>7/7/2021</a:t>
            </a:fld>
            <a:endParaRPr lang="en-IN"/>
          </a:p>
        </p:txBody>
      </p:sp>
      <p:sp>
        <p:nvSpPr>
          <p:cNvPr id="6" name="Footer Placeholder 5"/>
          <p:cNvSpPr>
            <a:spLocks noGrp="1"/>
          </p:cNvSpPr>
          <p:nvPr>
            <p:ph type="ftr" sz="quarter" idx="11"/>
          </p:nvPr>
        </p:nvSpPr>
        <p:spPr/>
        <p:txBody>
          <a:bodyPr/>
          <a:lstStyle>
            <a:extLst/>
          </a:lstStyle>
          <a:p>
            <a:endParaRPr lang="en-IN"/>
          </a:p>
        </p:txBody>
      </p:sp>
      <p:sp>
        <p:nvSpPr>
          <p:cNvPr id="7" name="Slide Number Placeholder 6"/>
          <p:cNvSpPr>
            <a:spLocks noGrp="1"/>
          </p:cNvSpPr>
          <p:nvPr>
            <p:ph type="sldNum" sz="quarter" idx="12"/>
          </p:nvPr>
        </p:nvSpPr>
        <p:spPr/>
        <p:txBody>
          <a:bodyPr/>
          <a:lstStyle>
            <a:extLst/>
          </a:lstStyle>
          <a:p>
            <a:fld id="{2EA75F59-C8C8-4109-BF2A-AA752A55D355}"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extLst/>
          </a:lstStyle>
          <a:p>
            <a:fld id="{FE313A97-924F-431E-B275-C00B8CA805D0}" type="datetimeFigureOut">
              <a:rPr lang="en-US" smtClean="0"/>
              <a:pPr/>
              <a:t>7/7/2021</a:t>
            </a:fld>
            <a:endParaRPr lang="en-IN"/>
          </a:p>
        </p:txBody>
      </p:sp>
      <p:sp>
        <p:nvSpPr>
          <p:cNvPr id="6" name="Footer Placeholder 5"/>
          <p:cNvSpPr>
            <a:spLocks noGrp="1"/>
          </p:cNvSpPr>
          <p:nvPr>
            <p:ph type="ftr" sz="quarter" idx="11"/>
          </p:nvPr>
        </p:nvSpPr>
        <p:spPr>
          <a:xfrm>
            <a:off x="914400" y="55499"/>
            <a:ext cx="5562600" cy="365125"/>
          </a:xfrm>
        </p:spPr>
        <p:txBody>
          <a:bodyPr/>
          <a:lstStyle>
            <a:extLst/>
          </a:lstStyle>
          <a:p>
            <a:endParaRPr lang="en-IN"/>
          </a:p>
        </p:txBody>
      </p:sp>
      <p:sp>
        <p:nvSpPr>
          <p:cNvPr id="7" name="Slide Number Placeholder 6"/>
          <p:cNvSpPr>
            <a:spLocks noGrp="1"/>
          </p:cNvSpPr>
          <p:nvPr>
            <p:ph type="sldNum" sz="quarter" idx="12"/>
          </p:nvPr>
        </p:nvSpPr>
        <p:spPr>
          <a:xfrm>
            <a:off x="8610600" y="55499"/>
            <a:ext cx="457200" cy="365125"/>
          </a:xfrm>
        </p:spPr>
        <p:txBody>
          <a:bodyPr/>
          <a:lstStyle>
            <a:extLst/>
          </a:lstStyle>
          <a:p>
            <a:fld id="{2EA75F59-C8C8-4109-BF2A-AA752A55D355}"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FE313A97-924F-431E-B275-C00B8CA805D0}" type="datetimeFigureOut">
              <a:rPr lang="en-US" smtClean="0"/>
              <a:pPr/>
              <a:t>7/7/2021</a:t>
            </a:fld>
            <a:endParaRPr lang="en-IN"/>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n-IN"/>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2EA75F59-C8C8-4109-BF2A-AA752A55D355}" type="slidenum">
              <a:rPr lang="en-IN" smtClean="0"/>
              <a:pPr/>
              <a:t>‹#›</a:t>
            </a:fld>
            <a:endParaRPr lang="en-IN"/>
          </a:p>
        </p:txBody>
      </p:sp>
    </p:spTree>
  </p:cSld>
  <p:clrMap bg1="dk1" tx1="lt1" bg2="dk2" tx2="lt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image" Target="../media/image3.jpeg"/></Relationships>
</file>

<file path=ppt/slides/_rels/slide3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hyperlink" Target="https://www.geeksforgeeks.org/highest-locker-protocol-hlp/"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jpeg"/><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13.jpeg"/></Relationships>
</file>

<file path=ppt/slides/_rels/slide4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SOPHITORIUM ENGINEERING COLLEGE</a:t>
            </a:r>
            <a:endParaRPr lang="en-IN" dirty="0"/>
          </a:p>
        </p:txBody>
      </p:sp>
      <p:sp>
        <p:nvSpPr>
          <p:cNvPr id="3" name="Content Placeholder 2"/>
          <p:cNvSpPr>
            <a:spLocks noGrp="1"/>
          </p:cNvSpPr>
          <p:nvPr>
            <p:ph idx="1"/>
          </p:nvPr>
        </p:nvSpPr>
        <p:spPr/>
        <p:txBody>
          <a:bodyPr>
            <a:normAutofit/>
          </a:bodyPr>
          <a:lstStyle/>
          <a:p>
            <a:pPr>
              <a:buNone/>
            </a:pPr>
            <a:r>
              <a:rPr lang="en-US" sz="1800" dirty="0" smtClean="0"/>
              <a:t>BRANCH-B.TECH(CSE)</a:t>
            </a:r>
          </a:p>
          <a:p>
            <a:pPr>
              <a:buNone/>
            </a:pPr>
            <a:r>
              <a:rPr lang="en-US" sz="1800" dirty="0" smtClean="0"/>
              <a:t>SEMESTER-6</a:t>
            </a:r>
            <a:r>
              <a:rPr lang="en-US" sz="1800" baseline="30000" dirty="0" smtClean="0"/>
              <a:t>TH</a:t>
            </a:r>
            <a:r>
              <a:rPr lang="en-US" sz="1800" dirty="0" smtClean="0"/>
              <a:t>  SEM</a:t>
            </a:r>
          </a:p>
          <a:p>
            <a:pPr>
              <a:buNone/>
            </a:pPr>
            <a:r>
              <a:rPr lang="en-US" sz="1800" dirty="0" smtClean="0"/>
              <a:t>SUBJECT-RTS(</a:t>
            </a:r>
            <a:r>
              <a:rPr lang="en-IN" sz="1800" dirty="0" smtClean="0"/>
              <a:t>RCS6D001</a:t>
            </a:r>
            <a:r>
              <a:rPr lang="en-US" sz="1800" dirty="0" smtClean="0"/>
              <a:t>)</a:t>
            </a:r>
            <a:endParaRPr lang="en-IN" sz="1800" dirty="0"/>
          </a:p>
        </p:txBody>
      </p:sp>
      <p:pic>
        <p:nvPicPr>
          <p:cNvPr id="4" name="Picture 2" descr="C:\Users\user\Documents\ea62de23-1697-474d-9892-349f8e847cfc.jpg"/>
          <p:cNvPicPr>
            <a:picLocks noChangeAspect="1" noChangeArrowheads="1"/>
          </p:cNvPicPr>
          <p:nvPr/>
        </p:nvPicPr>
        <p:blipFill>
          <a:blip r:embed="rId2"/>
          <a:srcRect/>
          <a:stretch>
            <a:fillRect/>
          </a:stretch>
        </p:blipFill>
        <p:spPr bwMode="auto">
          <a:xfrm>
            <a:off x="357158" y="2857496"/>
            <a:ext cx="8786842" cy="4000504"/>
          </a:xfrm>
          <a:prstGeom prst="rect">
            <a:avLst/>
          </a:prstGeom>
          <a:ln>
            <a:noFill/>
          </a:ln>
          <a:effectLst>
            <a:softEdge rad="112500"/>
          </a:effectLst>
        </p:spPr>
      </p:pic>
      <p:pic>
        <p:nvPicPr>
          <p:cNvPr id="5" name="Picture 3" descr="C:\Users\user\Documents\download (4).jpg"/>
          <p:cNvPicPr>
            <a:picLocks noChangeAspect="1" noChangeArrowheads="1"/>
          </p:cNvPicPr>
          <p:nvPr/>
        </p:nvPicPr>
        <p:blipFill>
          <a:blip r:embed="rId3"/>
          <a:srcRect/>
          <a:stretch>
            <a:fillRect/>
          </a:stretch>
        </p:blipFill>
        <p:spPr bwMode="auto">
          <a:xfrm>
            <a:off x="3929058" y="1857364"/>
            <a:ext cx="1738727" cy="1698349"/>
          </a:xfrm>
          <a:prstGeom prst="rect">
            <a:avLst/>
          </a:prstGeom>
          <a:ln>
            <a:noFill/>
          </a:ln>
          <a:effectLst>
            <a:softEdge rad="112500"/>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4"/>
          <p:cNvSpPr>
            <a:spLocks noGrp="1"/>
          </p:cNvSpPr>
          <p:nvPr>
            <p:ph idx="1"/>
          </p:nvPr>
        </p:nvSpPr>
        <p:spPr>
          <a:xfrm>
            <a:off x="914400" y="0"/>
            <a:ext cx="7772400" cy="6355560"/>
          </a:xfrm>
        </p:spPr>
        <p:txBody>
          <a:bodyPr>
            <a:noAutofit/>
          </a:bodyPr>
          <a:lstStyle/>
          <a:p>
            <a:r>
              <a:rPr lang="en-IN" sz="2000" dirty="0" smtClean="0"/>
              <a:t>The basic model of a real-time system presents the overview of all the components involved in a real-time system.</a:t>
            </a:r>
          </a:p>
          <a:p>
            <a:pPr fontAlgn="base"/>
            <a:r>
              <a:rPr lang="en-IN" sz="2000" b="1" dirty="0" smtClean="0"/>
              <a:t>Sensor:</a:t>
            </a:r>
            <a:r>
              <a:rPr lang="en-IN" sz="2000" dirty="0" smtClean="0"/>
              <a:t/>
            </a:r>
            <a:br>
              <a:rPr lang="en-IN" sz="2000" dirty="0" smtClean="0"/>
            </a:br>
            <a:r>
              <a:rPr lang="en-IN" sz="2000" dirty="0" smtClean="0"/>
              <a:t>Sensor is used for the conversion of some physical events or characteristics into the electrical signals. These are hardware devices that that takes the input from environment and gives to the system by converting it. For example, a thermometer takes the temperature as physical characteristic and then converts it into electrical signals for the system.</a:t>
            </a:r>
          </a:p>
          <a:p>
            <a:pPr fontAlgn="base"/>
            <a:r>
              <a:rPr lang="en-IN" sz="2000" b="1" dirty="0" smtClean="0"/>
              <a:t>Actuator:</a:t>
            </a:r>
            <a:r>
              <a:rPr lang="en-IN" sz="2000" dirty="0" smtClean="0"/>
              <a:t/>
            </a:r>
            <a:br>
              <a:rPr lang="en-IN" sz="2000" dirty="0" smtClean="0"/>
            </a:br>
            <a:r>
              <a:rPr lang="en-IN" sz="2000" dirty="0" smtClean="0"/>
              <a:t>Actuator is the reverse device of sensor. Where sensor converts the physical events into electrical signals, actuator does the reverse. It converts the electrical signals into the physical events or characteristics. It takes the input from the output interface of the system. The output from the actuator may be in any from of physical action. Some of the commonly used actuator are motors and heaters.</a:t>
            </a:r>
          </a:p>
        </p:txBody>
      </p:sp>
      <p:pic>
        <p:nvPicPr>
          <p:cNvPr id="5" name="Picture 3" descr="C:\Users\user\Documents\download (4).jpg"/>
          <p:cNvPicPr>
            <a:picLocks noChangeAspect="1" noChangeArrowheads="1"/>
          </p:cNvPicPr>
          <p:nvPr/>
        </p:nvPicPr>
        <p:blipFill>
          <a:blip r:embed="rId2"/>
          <a:srcRect/>
          <a:stretch>
            <a:fillRect/>
          </a:stretch>
        </p:blipFill>
        <p:spPr bwMode="auto">
          <a:xfrm>
            <a:off x="7405273" y="5159651"/>
            <a:ext cx="1738727" cy="1698349"/>
          </a:xfrm>
          <a:prstGeom prst="rect">
            <a:avLst/>
          </a:prstGeom>
          <a:ln>
            <a:noFill/>
          </a:ln>
          <a:effectLst>
            <a:softEdge rad="112500"/>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914400" y="0"/>
            <a:ext cx="7772400" cy="6355560"/>
          </a:xfrm>
        </p:spPr>
        <p:txBody>
          <a:bodyPr>
            <a:normAutofit fontScale="62500" lnSpcReduction="20000"/>
          </a:bodyPr>
          <a:lstStyle/>
          <a:p>
            <a:pPr fontAlgn="base"/>
            <a:r>
              <a:rPr lang="en-IN" b="1" dirty="0" smtClean="0"/>
              <a:t>Signal Conditioning Unit:</a:t>
            </a:r>
            <a:r>
              <a:rPr lang="en-IN" dirty="0" smtClean="0"/>
              <a:t/>
            </a:r>
            <a:br>
              <a:rPr lang="en-IN" dirty="0" smtClean="0"/>
            </a:br>
            <a:r>
              <a:rPr lang="en-IN" dirty="0" smtClean="0"/>
              <a:t>When the sensor converts the physical actions into electrical signals, then computer can’t used them directly. Hence, after the conversion of physical actions into electrical signals, they is need of conditioning. Similarly while giving the output when electrical signals are sent to the actuator, then also conditioning is required.</a:t>
            </a:r>
            <a:br>
              <a:rPr lang="en-IN" dirty="0" smtClean="0"/>
            </a:br>
            <a:r>
              <a:rPr lang="en-IN" dirty="0" smtClean="0"/>
              <a:t>Therefore, Signal conditioning is of two types:</a:t>
            </a:r>
          </a:p>
          <a:p>
            <a:pPr fontAlgn="base"/>
            <a:r>
              <a:rPr lang="en-IN" b="1" dirty="0" smtClean="0"/>
              <a:t>Input Conditioning Unit:</a:t>
            </a:r>
            <a:r>
              <a:rPr lang="en-IN" dirty="0" smtClean="0"/>
              <a:t> It is used for conditioning the electrical signals coming from sensor.</a:t>
            </a:r>
          </a:p>
          <a:p>
            <a:pPr fontAlgn="base"/>
            <a:r>
              <a:rPr lang="en-IN" b="1" dirty="0" smtClean="0"/>
              <a:t>Output Conditioning Unit:</a:t>
            </a:r>
            <a:r>
              <a:rPr lang="en-IN" dirty="0" smtClean="0"/>
              <a:t> It is used for conditioning the electrical signals coming from the system.</a:t>
            </a:r>
          </a:p>
          <a:p>
            <a:pPr fontAlgn="base"/>
            <a:r>
              <a:rPr lang="en-IN" b="1" dirty="0" smtClean="0"/>
              <a:t>Interface Unit:</a:t>
            </a:r>
            <a:r>
              <a:rPr lang="en-IN" dirty="0" smtClean="0"/>
              <a:t/>
            </a:r>
            <a:br>
              <a:rPr lang="en-IN" dirty="0" smtClean="0"/>
            </a:br>
            <a:r>
              <a:rPr lang="en-IN" dirty="0" smtClean="0"/>
              <a:t>Interface units are basically used for the conversion of digital to analogue and vice-versa. Signals coming from the input conditioning unit are </a:t>
            </a:r>
            <a:r>
              <a:rPr lang="en-IN" dirty="0" err="1" smtClean="0"/>
              <a:t>analog</a:t>
            </a:r>
            <a:r>
              <a:rPr lang="en-IN" dirty="0" smtClean="0"/>
              <a:t> and the system does the operations on digital signals only, then the interface unit is used to change the </a:t>
            </a:r>
            <a:r>
              <a:rPr lang="en-IN" dirty="0" err="1" smtClean="0"/>
              <a:t>analog</a:t>
            </a:r>
            <a:r>
              <a:rPr lang="en-IN" dirty="0" smtClean="0"/>
              <a:t> signals to digital signals. Similarly, while transmitting the signals to output conditioning unit the interface of signals are changed i.e. from digital to </a:t>
            </a:r>
            <a:r>
              <a:rPr lang="en-IN" dirty="0" err="1" smtClean="0"/>
              <a:t>analog</a:t>
            </a:r>
            <a:r>
              <a:rPr lang="en-IN" dirty="0" smtClean="0"/>
              <a:t>.</a:t>
            </a:r>
            <a:br>
              <a:rPr lang="en-IN" dirty="0" smtClean="0"/>
            </a:br>
            <a:r>
              <a:rPr lang="en-IN" dirty="0" smtClean="0"/>
              <a:t>On this basis, Interface unit is also of two types:</a:t>
            </a:r>
          </a:p>
          <a:p>
            <a:pPr fontAlgn="base"/>
            <a:r>
              <a:rPr lang="en-IN" b="1" dirty="0" smtClean="0"/>
              <a:t>Input Interface:</a:t>
            </a:r>
            <a:r>
              <a:rPr lang="en-IN" dirty="0" smtClean="0"/>
              <a:t> It is used for conversion of </a:t>
            </a:r>
            <a:r>
              <a:rPr lang="en-IN" dirty="0" err="1" smtClean="0"/>
              <a:t>analog</a:t>
            </a:r>
            <a:r>
              <a:rPr lang="en-IN" dirty="0" smtClean="0"/>
              <a:t> signals to digital.</a:t>
            </a:r>
          </a:p>
          <a:p>
            <a:pPr fontAlgn="base"/>
            <a:r>
              <a:rPr lang="en-IN" b="1" dirty="0" smtClean="0"/>
              <a:t>Output Interface:</a:t>
            </a:r>
            <a:r>
              <a:rPr lang="en-IN" dirty="0" smtClean="0"/>
              <a:t> It is used for conversion of digital signals to </a:t>
            </a:r>
            <a:r>
              <a:rPr lang="en-IN" dirty="0" err="1" smtClean="0"/>
              <a:t>analog</a:t>
            </a:r>
            <a:r>
              <a:rPr lang="en-IN" dirty="0" smtClean="0"/>
              <a:t>.</a:t>
            </a:r>
          </a:p>
          <a:p>
            <a:endParaRPr lang="en-IN" dirty="0"/>
          </a:p>
        </p:txBody>
      </p:sp>
      <p:pic>
        <p:nvPicPr>
          <p:cNvPr id="6" name="Picture 3" descr="C:\Users\user\Documents\download (4).jpg"/>
          <p:cNvPicPr>
            <a:picLocks noChangeAspect="1" noChangeArrowheads="1"/>
          </p:cNvPicPr>
          <p:nvPr/>
        </p:nvPicPr>
        <p:blipFill>
          <a:blip r:embed="rId2"/>
          <a:srcRect/>
          <a:stretch>
            <a:fillRect/>
          </a:stretch>
        </p:blipFill>
        <p:spPr bwMode="auto">
          <a:xfrm>
            <a:off x="7405273" y="5572139"/>
            <a:ext cx="1738727" cy="1285861"/>
          </a:xfrm>
          <a:prstGeom prst="rect">
            <a:avLst/>
          </a:prstGeom>
          <a:ln>
            <a:noFill/>
          </a:ln>
          <a:effectLst>
            <a:softEdge rad="112500"/>
          </a:effec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488044"/>
          </a:xfrm>
        </p:spPr>
        <p:txBody>
          <a:bodyPr/>
          <a:lstStyle/>
          <a:p>
            <a:pPr algn="ctr"/>
            <a:r>
              <a:rPr lang="en-IN" sz="2400" b="1" u="sng" dirty="0" smtClean="0"/>
              <a:t>Characteristics of Real-time System:</a:t>
            </a:r>
            <a:endParaRPr lang="en-IN" sz="2400" u="sng" dirty="0"/>
          </a:p>
        </p:txBody>
      </p:sp>
      <p:sp>
        <p:nvSpPr>
          <p:cNvPr id="3" name="Content Placeholder 2"/>
          <p:cNvSpPr>
            <a:spLocks noGrp="1"/>
          </p:cNvSpPr>
          <p:nvPr>
            <p:ph idx="1"/>
          </p:nvPr>
        </p:nvSpPr>
        <p:spPr/>
        <p:txBody>
          <a:bodyPr>
            <a:normAutofit fontScale="62500" lnSpcReduction="20000"/>
          </a:bodyPr>
          <a:lstStyle/>
          <a:p>
            <a:pPr fontAlgn="base"/>
            <a:r>
              <a:rPr lang="en-IN" b="1" dirty="0" smtClean="0"/>
              <a:t>Time Constraints:</a:t>
            </a:r>
            <a:r>
              <a:rPr lang="en-IN" dirty="0" smtClean="0"/>
              <a:t/>
            </a:r>
            <a:br>
              <a:rPr lang="en-IN" dirty="0" smtClean="0"/>
            </a:br>
            <a:r>
              <a:rPr lang="en-IN" dirty="0" smtClean="0"/>
              <a:t>Time constraints related with real-time systems simply means that time interval allotted for the response of the ongoing program. This deadline means that the task should be completed within this time interval. Real-time system is responsible for the completion of all tasks within their time intervals.</a:t>
            </a:r>
          </a:p>
          <a:p>
            <a:pPr fontAlgn="base"/>
            <a:r>
              <a:rPr lang="en-IN" b="1" dirty="0" smtClean="0"/>
              <a:t>Correctness:</a:t>
            </a:r>
            <a:r>
              <a:rPr lang="en-IN" dirty="0" smtClean="0"/>
              <a:t/>
            </a:r>
            <a:br>
              <a:rPr lang="en-IN" dirty="0" smtClean="0"/>
            </a:br>
            <a:r>
              <a:rPr lang="en-IN" dirty="0" smtClean="0"/>
              <a:t>Correctness is one of the prominent part of real-time systems. Real-time systems produce correct result within the given time interval. If the result is not obtained within the given time interval then also result is not considered correct. In real-time systems, correctness of result is to obtain correct result in time constraint.</a:t>
            </a:r>
          </a:p>
          <a:p>
            <a:pPr fontAlgn="base"/>
            <a:r>
              <a:rPr lang="en-IN" b="1" dirty="0" smtClean="0"/>
              <a:t>Embedded:</a:t>
            </a:r>
            <a:r>
              <a:rPr lang="en-IN" dirty="0" smtClean="0"/>
              <a:t/>
            </a:r>
            <a:br>
              <a:rPr lang="en-IN" dirty="0" smtClean="0"/>
            </a:br>
            <a:r>
              <a:rPr lang="en-IN" dirty="0" smtClean="0"/>
              <a:t>All the real-time systems are embedded now-a-days. Embedded system means that combination of hardware and software designed for a specific purpose. Real-time systems collect the data from the environment and passes to other components of the system for processing.</a:t>
            </a:r>
          </a:p>
          <a:p>
            <a:pPr fontAlgn="base"/>
            <a:endParaRPr lang="en-IN" dirty="0" smtClean="0"/>
          </a:p>
          <a:p>
            <a:endParaRPr lang="en-IN" dirty="0"/>
          </a:p>
        </p:txBody>
      </p:sp>
      <p:pic>
        <p:nvPicPr>
          <p:cNvPr id="5" name="Picture 3" descr="C:\Users\user\Documents\download (4).jpg"/>
          <p:cNvPicPr>
            <a:picLocks noChangeAspect="1" noChangeArrowheads="1"/>
          </p:cNvPicPr>
          <p:nvPr/>
        </p:nvPicPr>
        <p:blipFill>
          <a:blip r:embed="rId2"/>
          <a:srcRect/>
          <a:stretch>
            <a:fillRect/>
          </a:stretch>
        </p:blipFill>
        <p:spPr bwMode="auto">
          <a:xfrm>
            <a:off x="7405273" y="5572139"/>
            <a:ext cx="1738727" cy="1285861"/>
          </a:xfrm>
          <a:prstGeom prst="rect">
            <a:avLst/>
          </a:prstGeom>
          <a:ln>
            <a:noFill/>
          </a:ln>
          <a:effectLst>
            <a:softEdge rad="112500"/>
          </a:effec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416606"/>
          </a:xfrm>
        </p:spPr>
        <p:txBody>
          <a:bodyPr/>
          <a:lstStyle/>
          <a:p>
            <a:pPr algn="ctr"/>
            <a:r>
              <a:rPr lang="en-US" sz="1800" dirty="0" smtClean="0"/>
              <a:t>Cont..</a:t>
            </a:r>
            <a:endParaRPr lang="en-IN" sz="1800" dirty="0"/>
          </a:p>
        </p:txBody>
      </p:sp>
      <p:sp>
        <p:nvSpPr>
          <p:cNvPr id="3" name="Content Placeholder 2"/>
          <p:cNvSpPr>
            <a:spLocks noGrp="1"/>
          </p:cNvSpPr>
          <p:nvPr>
            <p:ph idx="1"/>
          </p:nvPr>
        </p:nvSpPr>
        <p:spPr>
          <a:xfrm>
            <a:off x="914400" y="1000108"/>
            <a:ext cx="7772400" cy="5355452"/>
          </a:xfrm>
        </p:spPr>
        <p:txBody>
          <a:bodyPr>
            <a:normAutofit fontScale="70000" lnSpcReduction="20000"/>
          </a:bodyPr>
          <a:lstStyle/>
          <a:p>
            <a:pPr fontAlgn="base"/>
            <a:r>
              <a:rPr lang="en-IN" b="1" dirty="0" smtClean="0"/>
              <a:t>Safety:</a:t>
            </a:r>
            <a:r>
              <a:rPr lang="en-IN" dirty="0" smtClean="0"/>
              <a:t/>
            </a:r>
            <a:br>
              <a:rPr lang="en-IN" dirty="0" smtClean="0"/>
            </a:br>
            <a:r>
              <a:rPr lang="en-IN" dirty="0" smtClean="0"/>
              <a:t>Safety is necessary for any system but real-time systems provide critical safety. Real-time systems also can perform for a long time without failures. It also recovers very soon when failure occurs </a:t>
            </a:r>
            <a:r>
              <a:rPr lang="en-IN" dirty="0" err="1" smtClean="0"/>
              <a:t>int</a:t>
            </a:r>
            <a:r>
              <a:rPr lang="en-IN" dirty="0" smtClean="0"/>
              <a:t> he system and it does not cause any harm to the data and information.</a:t>
            </a:r>
          </a:p>
          <a:p>
            <a:pPr fontAlgn="base"/>
            <a:r>
              <a:rPr lang="en-IN" b="1" dirty="0" smtClean="0"/>
              <a:t>Concurrency:</a:t>
            </a:r>
            <a:r>
              <a:rPr lang="en-IN" dirty="0" smtClean="0"/>
              <a:t/>
            </a:r>
            <a:br>
              <a:rPr lang="en-IN" dirty="0" smtClean="0"/>
            </a:br>
            <a:r>
              <a:rPr lang="en-IN" dirty="0" smtClean="0"/>
              <a:t>Real-time systems are concurrent that means it can respond to a several number of processes at a time. There are several different tasks going on within the system and it responds accordingly to every task in short intervals. This makes the real-time systems concurrent systems.</a:t>
            </a:r>
          </a:p>
          <a:p>
            <a:pPr fontAlgn="base"/>
            <a:r>
              <a:rPr lang="en-IN" b="1" dirty="0" smtClean="0"/>
              <a:t>Distributed:</a:t>
            </a:r>
            <a:r>
              <a:rPr lang="en-IN" dirty="0" smtClean="0"/>
              <a:t/>
            </a:r>
            <a:br>
              <a:rPr lang="en-IN" dirty="0" smtClean="0"/>
            </a:br>
            <a:r>
              <a:rPr lang="en-IN" dirty="0" smtClean="0"/>
              <a:t>In various real-time systems, all the components of the systems are connected in a distributed way. The real-time systems are connected in such a way that different components are at different geographical locations. Thus all the operations of real-time systems are operated in distributed ways.</a:t>
            </a:r>
          </a:p>
          <a:p>
            <a:pPr fontAlgn="base"/>
            <a:endParaRPr lang="en-IN" dirty="0" smtClean="0"/>
          </a:p>
          <a:p>
            <a:endParaRPr lang="en-IN" dirty="0"/>
          </a:p>
        </p:txBody>
      </p:sp>
      <p:pic>
        <p:nvPicPr>
          <p:cNvPr id="4" name="Picture 3" descr="C:\Users\user\Documents\download (4).jpg"/>
          <p:cNvPicPr>
            <a:picLocks noChangeAspect="1" noChangeArrowheads="1"/>
          </p:cNvPicPr>
          <p:nvPr/>
        </p:nvPicPr>
        <p:blipFill>
          <a:blip r:embed="rId2"/>
          <a:srcRect/>
          <a:stretch>
            <a:fillRect/>
          </a:stretch>
        </p:blipFill>
        <p:spPr bwMode="auto">
          <a:xfrm>
            <a:off x="7405273" y="5572140"/>
            <a:ext cx="1738727" cy="1285861"/>
          </a:xfrm>
          <a:prstGeom prst="rect">
            <a:avLst/>
          </a:prstGeom>
          <a:ln>
            <a:noFill/>
          </a:ln>
          <a:effectLst>
            <a:softEdge rad="112500"/>
          </a:effectLst>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285728"/>
            <a:ext cx="7658128" cy="6069832"/>
          </a:xfrm>
        </p:spPr>
        <p:txBody>
          <a:bodyPr>
            <a:normAutofit/>
          </a:bodyPr>
          <a:lstStyle/>
          <a:p>
            <a:pPr algn="ctr" fontAlgn="base">
              <a:buNone/>
            </a:pPr>
            <a:r>
              <a:rPr lang="en-IN" b="1" u="sng" dirty="0" smtClean="0"/>
              <a:t>Safety and reliability-</a:t>
            </a:r>
          </a:p>
          <a:p>
            <a:pPr fontAlgn="base">
              <a:buNone/>
            </a:pPr>
            <a:endParaRPr lang="en-IN" b="1" dirty="0" smtClean="0"/>
          </a:p>
          <a:p>
            <a:pPr fontAlgn="base">
              <a:buNone/>
            </a:pPr>
            <a:r>
              <a:rPr lang="en-IN" b="1" dirty="0" smtClean="0"/>
              <a:t>     Reliability</a:t>
            </a:r>
            <a:r>
              <a:rPr lang="en-IN" dirty="0" smtClean="0"/>
              <a:t> is usually defined as the probability that a </a:t>
            </a:r>
            <a:r>
              <a:rPr lang="en-IN" b="1" dirty="0" smtClean="0"/>
              <a:t>system</a:t>
            </a:r>
            <a:r>
              <a:rPr lang="en-IN" dirty="0" smtClean="0"/>
              <a:t> will perform its intended function for a specified period of </a:t>
            </a:r>
            <a:r>
              <a:rPr lang="en-IN" b="1" dirty="0" smtClean="0"/>
              <a:t>time</a:t>
            </a:r>
            <a:r>
              <a:rPr lang="en-IN" dirty="0" smtClean="0"/>
              <a:t> under a set of specified environmental conditions, </a:t>
            </a:r>
            <a:r>
              <a:rPr lang="en-IN" b="1" dirty="0" smtClean="0"/>
              <a:t>Safety</a:t>
            </a:r>
            <a:r>
              <a:rPr lang="en-IN" dirty="0" smtClean="0"/>
              <a:t> is the probability that conditions which can lead to an accident (hazards) do not occur whether the intended function is performed ..</a:t>
            </a:r>
          </a:p>
        </p:txBody>
      </p:sp>
      <p:pic>
        <p:nvPicPr>
          <p:cNvPr id="5" name="Picture 3" descr="C:\Users\user\Documents\download (4).jpg"/>
          <p:cNvPicPr>
            <a:picLocks noChangeAspect="1" noChangeArrowheads="1"/>
          </p:cNvPicPr>
          <p:nvPr/>
        </p:nvPicPr>
        <p:blipFill>
          <a:blip r:embed="rId2"/>
          <a:srcRect/>
          <a:stretch>
            <a:fillRect/>
          </a:stretch>
        </p:blipFill>
        <p:spPr bwMode="auto">
          <a:xfrm>
            <a:off x="7405273" y="5572139"/>
            <a:ext cx="1738727" cy="1285861"/>
          </a:xfrm>
          <a:prstGeom prst="rect">
            <a:avLst/>
          </a:prstGeom>
          <a:ln>
            <a:noFill/>
          </a:ln>
          <a:effectLst>
            <a:softEdge rad="112500"/>
          </a:effec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smtClean="0"/>
              <a:t>Types of Real-time tasks</a:t>
            </a:r>
            <a:endParaRPr lang="en-IN" b="1" u="sng" dirty="0"/>
          </a:p>
        </p:txBody>
      </p:sp>
      <p:sp>
        <p:nvSpPr>
          <p:cNvPr id="3" name="Content Placeholder 2"/>
          <p:cNvSpPr>
            <a:spLocks noGrp="1"/>
          </p:cNvSpPr>
          <p:nvPr>
            <p:ph idx="1"/>
          </p:nvPr>
        </p:nvSpPr>
        <p:spPr/>
        <p:txBody>
          <a:bodyPr>
            <a:normAutofit fontScale="77500" lnSpcReduction="20000"/>
          </a:bodyPr>
          <a:lstStyle/>
          <a:p>
            <a:pPr fontAlgn="base"/>
            <a:r>
              <a:rPr lang="en-IN" dirty="0" smtClean="0"/>
              <a:t>Here are two types of tasks in real-time systems:</a:t>
            </a:r>
          </a:p>
          <a:p>
            <a:pPr fontAlgn="base"/>
            <a:r>
              <a:rPr lang="en-IN" dirty="0" smtClean="0"/>
              <a:t>Periodic tasks</a:t>
            </a:r>
          </a:p>
          <a:p>
            <a:pPr fontAlgn="base"/>
            <a:r>
              <a:rPr lang="en-IN" dirty="0" smtClean="0"/>
              <a:t>Dynamic tasks</a:t>
            </a:r>
          </a:p>
          <a:p>
            <a:pPr fontAlgn="base"/>
            <a:r>
              <a:rPr lang="en-IN" b="1" dirty="0" smtClean="0"/>
              <a:t>Periodic Tasks:</a:t>
            </a:r>
            <a:r>
              <a:rPr lang="en-IN" dirty="0" smtClean="0"/>
              <a:t> In periodic task, jobs are released at regular intervals. A periodic task is one which repeats itself after a fixed time interval. A periodic task is denoted by five tuples: </a:t>
            </a:r>
            <a:r>
              <a:rPr lang="en-IN" b="1" dirty="0" smtClean="0"/>
              <a:t>T</a:t>
            </a:r>
            <a:r>
              <a:rPr lang="en-IN" b="1" baseline="-25000" dirty="0" smtClean="0"/>
              <a:t>i</a:t>
            </a:r>
            <a:r>
              <a:rPr lang="en-IN" b="1" dirty="0" smtClean="0"/>
              <a:t> = &lt; </a:t>
            </a:r>
            <a:r>
              <a:rPr lang="en-IN" b="1" dirty="0" err="1" smtClean="0"/>
              <a:t>Φ</a:t>
            </a:r>
            <a:r>
              <a:rPr lang="en-IN" b="1" baseline="-25000" dirty="0" err="1" smtClean="0"/>
              <a:t>i</a:t>
            </a:r>
            <a:r>
              <a:rPr lang="en-IN" b="1" dirty="0" smtClean="0"/>
              <a:t>, P</a:t>
            </a:r>
            <a:r>
              <a:rPr lang="en-IN" b="1" baseline="-25000" dirty="0" smtClean="0"/>
              <a:t>i</a:t>
            </a:r>
            <a:r>
              <a:rPr lang="en-IN" b="1" dirty="0" smtClean="0"/>
              <a:t>, </a:t>
            </a:r>
            <a:r>
              <a:rPr lang="en-IN" b="1" dirty="0" err="1" smtClean="0"/>
              <a:t>e</a:t>
            </a:r>
            <a:r>
              <a:rPr lang="en-IN" b="1" baseline="-25000" dirty="0" err="1" smtClean="0"/>
              <a:t>i</a:t>
            </a:r>
            <a:r>
              <a:rPr lang="en-IN" b="1" dirty="0" smtClean="0"/>
              <a:t>, D</a:t>
            </a:r>
            <a:r>
              <a:rPr lang="en-IN" b="1" baseline="-25000" dirty="0" smtClean="0"/>
              <a:t>i</a:t>
            </a:r>
            <a:r>
              <a:rPr lang="en-IN" b="1" dirty="0" smtClean="0"/>
              <a:t> &gt;</a:t>
            </a:r>
            <a:r>
              <a:rPr lang="en-IN" dirty="0" smtClean="0"/>
              <a:t/>
            </a:r>
            <a:br>
              <a:rPr lang="en-IN" dirty="0" smtClean="0"/>
            </a:br>
            <a:r>
              <a:rPr lang="en-IN" dirty="0" smtClean="0"/>
              <a:t>Where,</a:t>
            </a:r>
          </a:p>
          <a:p>
            <a:pPr lvl="1" fontAlgn="base"/>
            <a:r>
              <a:rPr lang="en-IN" b="1" dirty="0" err="1" smtClean="0"/>
              <a:t>Φ</a:t>
            </a:r>
            <a:r>
              <a:rPr lang="en-IN" b="1" baseline="-25000" dirty="0" err="1" smtClean="0"/>
              <a:t>i</a:t>
            </a:r>
            <a:r>
              <a:rPr lang="en-IN" dirty="0" smtClean="0"/>
              <a:t> – is the phase of the task. Phase is release time of the first job in the task. If the phase is not mentioned then release time of first job is assumed to be zero.</a:t>
            </a:r>
          </a:p>
          <a:p>
            <a:pPr lvl="1" fontAlgn="base"/>
            <a:r>
              <a:rPr lang="en-IN" b="1" dirty="0" smtClean="0"/>
              <a:t>P</a:t>
            </a:r>
            <a:r>
              <a:rPr lang="en-IN" b="1" baseline="-25000" dirty="0" smtClean="0"/>
              <a:t>i</a:t>
            </a:r>
            <a:r>
              <a:rPr lang="en-IN" dirty="0" smtClean="0"/>
              <a:t> – is the period of the task i.e. the time interval between the release times of two consecutive jobs.</a:t>
            </a:r>
          </a:p>
          <a:p>
            <a:pPr lvl="1" fontAlgn="base"/>
            <a:r>
              <a:rPr lang="en-IN" b="1" dirty="0" err="1" smtClean="0"/>
              <a:t>e</a:t>
            </a:r>
            <a:r>
              <a:rPr lang="en-IN" b="1" baseline="-25000" dirty="0" err="1" smtClean="0"/>
              <a:t>i</a:t>
            </a:r>
            <a:r>
              <a:rPr lang="en-IN" dirty="0" smtClean="0"/>
              <a:t> – is the execution time of the task.</a:t>
            </a:r>
          </a:p>
          <a:p>
            <a:pPr lvl="1" fontAlgn="base"/>
            <a:r>
              <a:rPr lang="en-IN" b="1" dirty="0" smtClean="0"/>
              <a:t>D</a:t>
            </a:r>
            <a:r>
              <a:rPr lang="en-IN" b="1" baseline="-25000" dirty="0" smtClean="0"/>
              <a:t>i</a:t>
            </a:r>
            <a:r>
              <a:rPr lang="en-IN" dirty="0" smtClean="0"/>
              <a:t> – is the relative deadline of the task.</a:t>
            </a:r>
          </a:p>
          <a:p>
            <a:endParaRPr lang="en-IN" dirty="0"/>
          </a:p>
        </p:txBody>
      </p:sp>
      <p:pic>
        <p:nvPicPr>
          <p:cNvPr id="5" name="Picture 3" descr="C:\Users\user\Documents\download (4).jpg"/>
          <p:cNvPicPr>
            <a:picLocks noChangeAspect="1" noChangeArrowheads="1"/>
          </p:cNvPicPr>
          <p:nvPr/>
        </p:nvPicPr>
        <p:blipFill>
          <a:blip r:embed="rId2"/>
          <a:srcRect/>
          <a:stretch>
            <a:fillRect/>
          </a:stretch>
        </p:blipFill>
        <p:spPr bwMode="auto">
          <a:xfrm>
            <a:off x="7405273" y="5572139"/>
            <a:ext cx="1738727" cy="1285861"/>
          </a:xfrm>
          <a:prstGeom prst="rect">
            <a:avLst/>
          </a:prstGeom>
          <a:ln>
            <a:noFill/>
          </a:ln>
          <a:effectLst>
            <a:softEdge rad="112500"/>
          </a:effectLst>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914400" y="357166"/>
            <a:ext cx="7772400" cy="5998394"/>
          </a:xfrm>
        </p:spPr>
        <p:txBody>
          <a:bodyPr>
            <a:normAutofit fontScale="85000" lnSpcReduction="20000"/>
          </a:bodyPr>
          <a:lstStyle/>
          <a:p>
            <a:pPr fontAlgn="base"/>
            <a:r>
              <a:rPr lang="en-IN" b="1" dirty="0" smtClean="0"/>
              <a:t>Dynamic Tasks:</a:t>
            </a:r>
            <a:r>
              <a:rPr lang="en-IN" dirty="0" smtClean="0"/>
              <a:t> It is a sequential program that is invoked by the occurrence of an event. An event may be generated by the processes external to the system or by processes internal to the system. Dynamically arriving tasks can be categorized on their criticality and knowledge about their occurrence times.</a:t>
            </a:r>
          </a:p>
          <a:p>
            <a:pPr lvl="1" fontAlgn="base"/>
            <a:r>
              <a:rPr lang="en-IN" b="1" u="sng" dirty="0" err="1" smtClean="0"/>
              <a:t>Aperiodic</a:t>
            </a:r>
            <a:r>
              <a:rPr lang="en-IN" b="1" u="sng" dirty="0" smtClean="0"/>
              <a:t> Tasks</a:t>
            </a:r>
            <a:r>
              <a:rPr lang="en-IN" b="1" dirty="0" smtClean="0"/>
              <a:t>:</a:t>
            </a:r>
            <a:r>
              <a:rPr lang="en-IN" dirty="0" smtClean="0"/>
              <a:t> In this type of task, jobs are released at arbitrary time intervals i.e. randomly. </a:t>
            </a:r>
            <a:r>
              <a:rPr lang="en-IN" dirty="0" err="1" smtClean="0"/>
              <a:t>Aperiodic</a:t>
            </a:r>
            <a:r>
              <a:rPr lang="en-IN" dirty="0" smtClean="0"/>
              <a:t> tasks have soft deadlines or no deadlines.</a:t>
            </a:r>
          </a:p>
          <a:p>
            <a:pPr lvl="1" fontAlgn="base"/>
            <a:r>
              <a:rPr lang="en-IN" b="1" dirty="0" smtClean="0"/>
              <a:t>Sporadic Tasks:</a:t>
            </a:r>
            <a:r>
              <a:rPr lang="en-IN" dirty="0" smtClean="0"/>
              <a:t> They are similar to </a:t>
            </a:r>
            <a:r>
              <a:rPr lang="en-IN" dirty="0" err="1" smtClean="0"/>
              <a:t>aperiodic</a:t>
            </a:r>
            <a:r>
              <a:rPr lang="en-IN" dirty="0" smtClean="0"/>
              <a:t> tasks i.e. they repeat at random instances. The only difference is that sporadic tasks have hard deadlines. A </a:t>
            </a:r>
            <a:r>
              <a:rPr lang="en-IN" dirty="0" smtClean="0"/>
              <a:t>sporadic </a:t>
            </a:r>
            <a:r>
              <a:rPr lang="en-IN" dirty="0" smtClean="0"/>
              <a:t>task is denoted by three tuples: </a:t>
            </a:r>
            <a:r>
              <a:rPr lang="en-IN" b="1" dirty="0" smtClean="0"/>
              <a:t>T</a:t>
            </a:r>
            <a:r>
              <a:rPr lang="en-IN" b="1" baseline="-25000" dirty="0" smtClean="0"/>
              <a:t>i</a:t>
            </a:r>
            <a:r>
              <a:rPr lang="en-IN" b="1" dirty="0" smtClean="0"/>
              <a:t> =(</a:t>
            </a:r>
            <a:r>
              <a:rPr lang="en-IN" b="1" dirty="0" err="1" smtClean="0"/>
              <a:t>e</a:t>
            </a:r>
            <a:r>
              <a:rPr lang="en-IN" b="1" baseline="-25000" dirty="0" err="1" smtClean="0"/>
              <a:t>i</a:t>
            </a:r>
            <a:r>
              <a:rPr lang="en-IN" b="1" dirty="0" smtClean="0"/>
              <a:t>, </a:t>
            </a:r>
            <a:r>
              <a:rPr lang="en-IN" b="1" dirty="0" err="1" smtClean="0"/>
              <a:t>g</a:t>
            </a:r>
            <a:r>
              <a:rPr lang="en-IN" b="1" baseline="-25000" dirty="0" err="1" smtClean="0"/>
              <a:t>i</a:t>
            </a:r>
            <a:r>
              <a:rPr lang="en-IN" b="1" dirty="0" smtClean="0"/>
              <a:t>, D</a:t>
            </a:r>
            <a:r>
              <a:rPr lang="en-IN" b="1" baseline="-25000" dirty="0" smtClean="0"/>
              <a:t>i</a:t>
            </a:r>
            <a:r>
              <a:rPr lang="en-IN" b="1" dirty="0" smtClean="0"/>
              <a:t>)</a:t>
            </a:r>
            <a:r>
              <a:rPr lang="en-IN" dirty="0" smtClean="0"/>
              <a:t/>
            </a:r>
            <a:br>
              <a:rPr lang="en-IN" dirty="0" smtClean="0"/>
            </a:br>
            <a:r>
              <a:rPr lang="en-IN" dirty="0" smtClean="0"/>
              <a:t>Where</a:t>
            </a:r>
            <a:br>
              <a:rPr lang="en-IN" dirty="0" smtClean="0"/>
            </a:br>
            <a:r>
              <a:rPr lang="en-IN" b="1" dirty="0" err="1" smtClean="0"/>
              <a:t>e</a:t>
            </a:r>
            <a:r>
              <a:rPr lang="en-IN" b="1" baseline="-25000" dirty="0" err="1" smtClean="0"/>
              <a:t>i</a:t>
            </a:r>
            <a:r>
              <a:rPr lang="en-IN" dirty="0" smtClean="0"/>
              <a:t> – the execution time of the task.</a:t>
            </a:r>
            <a:br>
              <a:rPr lang="en-IN" dirty="0" smtClean="0"/>
            </a:br>
            <a:r>
              <a:rPr lang="en-IN" b="1" dirty="0" err="1" smtClean="0"/>
              <a:t>g</a:t>
            </a:r>
            <a:r>
              <a:rPr lang="en-IN" b="1" baseline="-25000" dirty="0" err="1" smtClean="0"/>
              <a:t>i</a:t>
            </a:r>
            <a:r>
              <a:rPr lang="en-IN" dirty="0" smtClean="0"/>
              <a:t> – the minimum separation between the occurrence of two consecutive instances of the task.</a:t>
            </a:r>
            <a:br>
              <a:rPr lang="en-IN" dirty="0" smtClean="0"/>
            </a:br>
            <a:r>
              <a:rPr lang="en-IN" b="1" dirty="0" smtClean="0"/>
              <a:t>D</a:t>
            </a:r>
            <a:r>
              <a:rPr lang="en-IN" b="1" baseline="-25000" dirty="0" smtClean="0"/>
              <a:t>i</a:t>
            </a:r>
            <a:r>
              <a:rPr lang="en-IN" dirty="0" smtClean="0"/>
              <a:t> – the relative deadline of the task.</a:t>
            </a:r>
          </a:p>
          <a:p>
            <a:endParaRPr lang="en-IN" dirty="0"/>
          </a:p>
        </p:txBody>
      </p:sp>
      <p:pic>
        <p:nvPicPr>
          <p:cNvPr id="5" name="Picture 3" descr="C:\Users\user\Documents\download (4).jpg"/>
          <p:cNvPicPr>
            <a:picLocks noChangeAspect="1" noChangeArrowheads="1"/>
          </p:cNvPicPr>
          <p:nvPr/>
        </p:nvPicPr>
        <p:blipFill>
          <a:blip r:embed="rId2"/>
          <a:srcRect/>
          <a:stretch>
            <a:fillRect/>
          </a:stretch>
        </p:blipFill>
        <p:spPr bwMode="auto">
          <a:xfrm>
            <a:off x="7405273" y="5572139"/>
            <a:ext cx="1738727" cy="1285861"/>
          </a:xfrm>
          <a:prstGeom prst="rect">
            <a:avLst/>
          </a:prstGeom>
          <a:ln>
            <a:noFill/>
          </a:ln>
          <a:effectLst>
            <a:softEdge rad="112500"/>
          </a:effec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416606"/>
          </a:xfrm>
        </p:spPr>
        <p:txBody>
          <a:bodyPr/>
          <a:lstStyle/>
          <a:p>
            <a:pPr algn="ctr"/>
            <a:r>
              <a:rPr lang="en-IN" sz="2400" b="1" dirty="0" smtClean="0"/>
              <a:t>Timing Constraints in Real-time System</a:t>
            </a:r>
            <a:endParaRPr lang="en-IN" sz="2400" dirty="0"/>
          </a:p>
        </p:txBody>
      </p:sp>
      <p:sp>
        <p:nvSpPr>
          <p:cNvPr id="3" name="Content Placeholder 2"/>
          <p:cNvSpPr>
            <a:spLocks noGrp="1"/>
          </p:cNvSpPr>
          <p:nvPr>
            <p:ph idx="1"/>
          </p:nvPr>
        </p:nvSpPr>
        <p:spPr/>
        <p:txBody>
          <a:bodyPr>
            <a:normAutofit/>
          </a:bodyPr>
          <a:lstStyle/>
          <a:p>
            <a:pPr>
              <a:buNone/>
            </a:pPr>
            <a:r>
              <a:rPr lang="en-IN" b="1" dirty="0" smtClean="0"/>
              <a:t>Timing constraints</a:t>
            </a:r>
            <a:r>
              <a:rPr lang="en-IN" dirty="0" smtClean="0"/>
              <a:t> is a vital attribute in RTS. Timing constraints decides the total correctness of the result sin real-time systems. The correctness of results in real-time system does not depends only on logical correctness but also the result should be obtained within the time constraint</a:t>
            </a:r>
            <a:endParaRPr lang="en-IN" dirty="0"/>
          </a:p>
        </p:txBody>
      </p:sp>
      <p:pic>
        <p:nvPicPr>
          <p:cNvPr id="5" name="Picture 3" descr="C:\Users\user\Documents\download (4).jpg"/>
          <p:cNvPicPr>
            <a:picLocks noChangeAspect="1" noChangeArrowheads="1"/>
          </p:cNvPicPr>
          <p:nvPr/>
        </p:nvPicPr>
        <p:blipFill>
          <a:blip r:embed="rId2"/>
          <a:srcRect/>
          <a:stretch>
            <a:fillRect/>
          </a:stretch>
        </p:blipFill>
        <p:spPr bwMode="auto">
          <a:xfrm>
            <a:off x="7405273" y="5572139"/>
            <a:ext cx="1738727" cy="1285861"/>
          </a:xfrm>
          <a:prstGeom prst="rect">
            <a:avLst/>
          </a:prstGeom>
          <a:ln>
            <a:noFill/>
          </a:ln>
          <a:effectLst>
            <a:softEdge rad="112500"/>
          </a:effec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sz="2800" b="1" dirty="0" smtClean="0"/>
              <a:t>Classification of Timing Constraints </a:t>
            </a:r>
            <a:r>
              <a:rPr lang="en-IN" b="1" dirty="0" smtClean="0"/>
              <a:t>:</a:t>
            </a:r>
            <a:endParaRPr lang="en-IN" dirty="0"/>
          </a:p>
        </p:txBody>
      </p:sp>
      <p:sp>
        <p:nvSpPr>
          <p:cNvPr id="3" name="Content Placeholder 2"/>
          <p:cNvSpPr>
            <a:spLocks noGrp="1"/>
          </p:cNvSpPr>
          <p:nvPr>
            <p:ph idx="1"/>
          </p:nvPr>
        </p:nvSpPr>
        <p:spPr/>
        <p:txBody>
          <a:bodyPr>
            <a:normAutofit fontScale="70000" lnSpcReduction="20000"/>
          </a:bodyPr>
          <a:lstStyle/>
          <a:p>
            <a:pPr fontAlgn="base"/>
            <a:r>
              <a:rPr lang="en-IN" b="1" dirty="0" smtClean="0"/>
              <a:t>Classification of Timing Constraints :</a:t>
            </a:r>
            <a:r>
              <a:rPr lang="en-IN" dirty="0" smtClean="0"/>
              <a:t/>
            </a:r>
            <a:br>
              <a:rPr lang="en-IN" dirty="0" smtClean="0"/>
            </a:br>
            <a:r>
              <a:rPr lang="en-IN" dirty="0" smtClean="0"/>
              <a:t>Timing constraints associated with the real-time system is classified to identify the different types of timing constraints in a real-time system. Timing constraints are broadly classified into two categories:</a:t>
            </a:r>
          </a:p>
          <a:p>
            <a:pPr fontAlgn="base"/>
            <a:r>
              <a:rPr lang="en-IN" b="1" dirty="0" smtClean="0"/>
              <a:t>1. Performance Constraints :</a:t>
            </a:r>
            <a:r>
              <a:rPr lang="en-IN" dirty="0" smtClean="0"/>
              <a:t/>
            </a:r>
            <a:br>
              <a:rPr lang="en-IN" dirty="0" smtClean="0"/>
            </a:br>
            <a:r>
              <a:rPr lang="en-IN" dirty="0" smtClean="0"/>
              <a:t>The constraints enforced on the response of the system is known as Performance Constraints. This basically describes the overall performance of the system. This shows how quickly and accurately the system is responding. It ensures that the real-time system performs satisfactorily.</a:t>
            </a:r>
          </a:p>
          <a:p>
            <a:pPr fontAlgn="base"/>
            <a:r>
              <a:rPr lang="en-IN" b="1" dirty="0" smtClean="0"/>
              <a:t>2. Behavioural Constraint :</a:t>
            </a:r>
            <a:r>
              <a:rPr lang="en-IN" dirty="0" smtClean="0"/>
              <a:t/>
            </a:r>
            <a:br>
              <a:rPr lang="en-IN" dirty="0" smtClean="0"/>
            </a:br>
            <a:r>
              <a:rPr lang="en-IN" dirty="0" smtClean="0"/>
              <a:t>The constraints enforced on the stimuli generated by the environment is known as Behavioural Constraints. This basically describes the behaviour of the environment. It ensures that the environment of a system is well behaved.</a:t>
            </a:r>
          </a:p>
          <a:p>
            <a:endParaRPr lang="en-IN" dirty="0" smtClean="0"/>
          </a:p>
          <a:p>
            <a:endParaRPr lang="en-IN" dirty="0" smtClean="0"/>
          </a:p>
          <a:p>
            <a:endParaRPr lang="en-IN" dirty="0"/>
          </a:p>
        </p:txBody>
      </p:sp>
      <p:pic>
        <p:nvPicPr>
          <p:cNvPr id="5" name="Picture 3" descr="C:\Users\user\Documents\download (4).jpg"/>
          <p:cNvPicPr>
            <a:picLocks noChangeAspect="1" noChangeArrowheads="1"/>
          </p:cNvPicPr>
          <p:nvPr/>
        </p:nvPicPr>
        <p:blipFill>
          <a:blip r:embed="rId2"/>
          <a:srcRect/>
          <a:stretch>
            <a:fillRect/>
          </a:stretch>
        </p:blipFill>
        <p:spPr bwMode="auto">
          <a:xfrm>
            <a:off x="7405273" y="5857892"/>
            <a:ext cx="1738727" cy="1000108"/>
          </a:xfrm>
          <a:prstGeom prst="rect">
            <a:avLst/>
          </a:prstGeom>
          <a:ln>
            <a:noFill/>
          </a:ln>
          <a:effectLst>
            <a:softEdge rad="112500"/>
          </a:effectLst>
        </p:spPr>
      </p:pic>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357166"/>
            <a:ext cx="7772400" cy="5998394"/>
          </a:xfrm>
        </p:spPr>
        <p:txBody>
          <a:bodyPr>
            <a:normAutofit fontScale="25000" lnSpcReduction="20000"/>
          </a:bodyPr>
          <a:lstStyle/>
          <a:p>
            <a:r>
              <a:rPr lang="en-IN" sz="8000" b="1" dirty="0" smtClean="0"/>
              <a:t>Scheduling in Real Time Systems-</a:t>
            </a:r>
          </a:p>
          <a:p>
            <a:r>
              <a:rPr lang="en-IN" sz="6400" dirty="0" err="1" smtClean="0"/>
              <a:t>Rts</a:t>
            </a:r>
            <a:r>
              <a:rPr lang="en-IN" sz="6400" dirty="0" smtClean="0"/>
              <a:t>  are systems that carry real-time tasks. These tasks need to be performed immediately with a certain degree of urgency. In particular, these tasks are related to control of certain events (or) reacting to them. Real-time tasks can be classified as hard real-time tasks and soft real-time tasks. </a:t>
            </a:r>
          </a:p>
          <a:p>
            <a:pPr fontAlgn="base"/>
            <a:r>
              <a:rPr lang="en-IN" sz="6400" dirty="0" smtClean="0"/>
              <a:t>Based on </a:t>
            </a:r>
            <a:r>
              <a:rPr lang="en-IN" sz="6400" dirty="0" err="1" smtClean="0"/>
              <a:t>schedulability</a:t>
            </a:r>
            <a:r>
              <a:rPr lang="en-IN" sz="6400" dirty="0" smtClean="0"/>
              <a:t>, implementation (static or dynamic), and the result (self or dependent) of analysis, the scheduling algorithm are classified as follows. </a:t>
            </a:r>
          </a:p>
          <a:p>
            <a:pPr fontAlgn="base"/>
            <a:r>
              <a:rPr lang="en-IN" sz="6400" dirty="0" smtClean="0"/>
              <a:t> </a:t>
            </a:r>
          </a:p>
          <a:p>
            <a:pPr fontAlgn="base"/>
            <a:r>
              <a:rPr lang="en-IN" sz="6400" b="1" dirty="0" smtClean="0"/>
              <a:t>Static table-driven approaches:</a:t>
            </a:r>
            <a:r>
              <a:rPr lang="en-IN" sz="6400" dirty="0" smtClean="0"/>
              <a:t> </a:t>
            </a:r>
            <a:br>
              <a:rPr lang="en-IN" sz="6400" dirty="0" smtClean="0"/>
            </a:br>
            <a:r>
              <a:rPr lang="en-IN" sz="6400" dirty="0" smtClean="0"/>
              <a:t>These algorithms usually perform a static analysis associated with scheduling and capture the schedules that are advantageous. This helps in providing a schedule that can point out a task with which the execution must be started at run time. </a:t>
            </a:r>
            <a:br>
              <a:rPr lang="en-IN" sz="6400" dirty="0" smtClean="0"/>
            </a:br>
            <a:r>
              <a:rPr lang="en-IN" sz="6400" dirty="0" smtClean="0"/>
              <a:t> </a:t>
            </a:r>
          </a:p>
          <a:p>
            <a:pPr fontAlgn="base"/>
            <a:r>
              <a:rPr lang="en-IN" sz="6400" b="1" dirty="0" smtClean="0"/>
              <a:t>Static priority-driven </a:t>
            </a:r>
            <a:r>
              <a:rPr lang="en-IN" sz="6400" b="1" dirty="0" err="1" smtClean="0"/>
              <a:t>preemptive</a:t>
            </a:r>
            <a:r>
              <a:rPr lang="en-IN" sz="6400" b="1" dirty="0" smtClean="0"/>
              <a:t> approaches:</a:t>
            </a:r>
            <a:r>
              <a:rPr lang="en-IN" sz="6400" dirty="0" smtClean="0"/>
              <a:t> </a:t>
            </a:r>
            <a:br>
              <a:rPr lang="en-IN" sz="6400" dirty="0" smtClean="0"/>
            </a:br>
            <a:r>
              <a:rPr lang="en-IN" sz="6400" dirty="0" smtClean="0"/>
              <a:t>Similar to the first approach, these type of algorithms also uses static analysis of scheduling. The difference is that instead of selecting a particular schedule, it provides a useful way of assigning priorities among various tasks in </a:t>
            </a:r>
            <a:r>
              <a:rPr lang="en-IN" sz="6400" dirty="0" err="1" smtClean="0"/>
              <a:t>preemptive</a:t>
            </a:r>
            <a:r>
              <a:rPr lang="en-IN" sz="6400" dirty="0" smtClean="0"/>
              <a:t> scheduling. </a:t>
            </a:r>
            <a:br>
              <a:rPr lang="en-IN" sz="6400" dirty="0" smtClean="0"/>
            </a:br>
            <a:r>
              <a:rPr lang="en-IN" sz="6400" dirty="0" smtClean="0"/>
              <a:t> </a:t>
            </a:r>
          </a:p>
          <a:p>
            <a:pPr fontAlgn="base"/>
            <a:r>
              <a:rPr lang="en-IN" sz="6400" b="1" dirty="0" smtClean="0"/>
              <a:t>Dynamic planning-based approaches:</a:t>
            </a:r>
            <a:r>
              <a:rPr lang="en-IN" sz="6400" dirty="0" smtClean="0"/>
              <a:t> </a:t>
            </a:r>
            <a:br>
              <a:rPr lang="en-IN" sz="6400" dirty="0" smtClean="0"/>
            </a:br>
            <a:r>
              <a:rPr lang="en-IN" sz="6400" dirty="0" smtClean="0"/>
              <a:t>Here, the feasible schedules are identified dynamically (at run time). It carries a certain fixed time interval and a process is executed if and only if satisfies the time constraint. </a:t>
            </a:r>
            <a:br>
              <a:rPr lang="en-IN" sz="6400" dirty="0" smtClean="0"/>
            </a:br>
            <a:r>
              <a:rPr lang="en-IN" sz="6400" dirty="0" smtClean="0"/>
              <a:t> </a:t>
            </a:r>
          </a:p>
          <a:p>
            <a:pPr fontAlgn="base"/>
            <a:r>
              <a:rPr lang="en-IN" sz="6400" b="1" dirty="0" smtClean="0"/>
              <a:t>Dynamic best effort approaches:</a:t>
            </a:r>
            <a:r>
              <a:rPr lang="en-IN" sz="6400" dirty="0" smtClean="0"/>
              <a:t> </a:t>
            </a:r>
            <a:br>
              <a:rPr lang="en-IN" sz="6400" dirty="0" smtClean="0"/>
            </a:br>
            <a:r>
              <a:rPr lang="en-IN" sz="6400" dirty="0" smtClean="0"/>
              <a:t>These types of approaches consider deadlines instead of feasible schedules. Therefore the task is aborted if its deadline is reached. This approach is used widely is most of the real-time systems. </a:t>
            </a:r>
          </a:p>
          <a:p>
            <a:endParaRPr lang="en-IN" sz="6400" dirty="0" smtClean="0"/>
          </a:p>
          <a:p>
            <a:endParaRPr lang="en-IN" sz="6400" dirty="0"/>
          </a:p>
        </p:txBody>
      </p:sp>
      <p:pic>
        <p:nvPicPr>
          <p:cNvPr id="5" name="Picture 3" descr="C:\Users\user\Documents\download (4).jpg"/>
          <p:cNvPicPr>
            <a:picLocks noChangeAspect="1" noChangeArrowheads="1"/>
          </p:cNvPicPr>
          <p:nvPr/>
        </p:nvPicPr>
        <p:blipFill>
          <a:blip r:embed="rId2"/>
          <a:srcRect/>
          <a:stretch>
            <a:fillRect/>
          </a:stretch>
        </p:blipFill>
        <p:spPr bwMode="auto">
          <a:xfrm>
            <a:off x="8274636" y="5572140"/>
            <a:ext cx="1738727" cy="1285860"/>
          </a:xfrm>
          <a:prstGeom prst="rect">
            <a:avLst/>
          </a:prstGeom>
          <a:ln>
            <a:noFill/>
          </a:ln>
          <a:effectLst>
            <a:softEdge rad="112500"/>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u="sng" dirty="0" smtClean="0"/>
              <a:t>Objectives</a:t>
            </a:r>
            <a:endParaRPr lang="en-IN" u="sng" dirty="0"/>
          </a:p>
        </p:txBody>
      </p:sp>
      <p:sp>
        <p:nvSpPr>
          <p:cNvPr id="3" name="Content Placeholder 2"/>
          <p:cNvSpPr>
            <a:spLocks noGrp="1"/>
          </p:cNvSpPr>
          <p:nvPr>
            <p:ph idx="1"/>
          </p:nvPr>
        </p:nvSpPr>
        <p:spPr/>
        <p:txBody>
          <a:bodyPr/>
          <a:lstStyle/>
          <a:p>
            <a:r>
              <a:rPr lang="en-IN" dirty="0" smtClean="0"/>
              <a:t>To understand concepts of real-time </a:t>
            </a:r>
            <a:r>
              <a:rPr lang="en-IN" dirty="0" smtClean="0"/>
              <a:t>system</a:t>
            </a:r>
          </a:p>
          <a:p>
            <a:endParaRPr lang="en-IN" dirty="0" smtClean="0"/>
          </a:p>
          <a:p>
            <a:r>
              <a:rPr lang="en-IN" dirty="0" smtClean="0"/>
              <a:t>To </a:t>
            </a:r>
            <a:r>
              <a:rPr lang="en-IN" dirty="0" smtClean="0"/>
              <a:t>understand resource sharing and dependencies among real-time </a:t>
            </a:r>
            <a:r>
              <a:rPr lang="en-IN" dirty="0" smtClean="0"/>
              <a:t>tasks</a:t>
            </a:r>
          </a:p>
          <a:p>
            <a:pPr>
              <a:buNone/>
            </a:pPr>
            <a:endParaRPr lang="en-IN" dirty="0" smtClean="0"/>
          </a:p>
          <a:p>
            <a:r>
              <a:rPr lang="en-IN" dirty="0" smtClean="0"/>
              <a:t>To </a:t>
            </a:r>
            <a:r>
              <a:rPr lang="en-IN" dirty="0" smtClean="0"/>
              <a:t>understand real-time OS and Database</a:t>
            </a:r>
            <a:endParaRPr lang="en-IN" dirty="0"/>
          </a:p>
        </p:txBody>
      </p:sp>
      <p:pic>
        <p:nvPicPr>
          <p:cNvPr id="4" name="Picture 3" descr="C:\Users\user\Documents\download (4).jpg"/>
          <p:cNvPicPr>
            <a:picLocks noChangeAspect="1" noChangeArrowheads="1"/>
          </p:cNvPicPr>
          <p:nvPr/>
        </p:nvPicPr>
        <p:blipFill>
          <a:blip r:embed="rId2"/>
          <a:srcRect/>
          <a:stretch>
            <a:fillRect/>
          </a:stretch>
        </p:blipFill>
        <p:spPr bwMode="auto">
          <a:xfrm>
            <a:off x="7215206" y="5159651"/>
            <a:ext cx="1738727" cy="1698349"/>
          </a:xfrm>
          <a:prstGeom prst="rect">
            <a:avLst/>
          </a:prstGeom>
          <a:ln>
            <a:noFill/>
          </a:ln>
          <a:effectLst>
            <a:softEdge rad="112500"/>
          </a:effectLst>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000" u="sng" dirty="0" smtClean="0"/>
              <a:t>CLOCK DRIVEN AND EVENT DRIVEN SCHEDULING</a:t>
            </a:r>
            <a:endParaRPr lang="en-IN" sz="2000" u="sng" dirty="0"/>
          </a:p>
        </p:txBody>
      </p:sp>
      <p:sp>
        <p:nvSpPr>
          <p:cNvPr id="3" name="Content Placeholder 2"/>
          <p:cNvSpPr>
            <a:spLocks noGrp="1"/>
          </p:cNvSpPr>
          <p:nvPr>
            <p:ph idx="1"/>
          </p:nvPr>
        </p:nvSpPr>
        <p:spPr>
          <a:xfrm>
            <a:off x="914400" y="1500174"/>
            <a:ext cx="7772400" cy="4855386"/>
          </a:xfrm>
        </p:spPr>
        <p:txBody>
          <a:bodyPr>
            <a:normAutofit fontScale="77500" lnSpcReduction="20000"/>
          </a:bodyPr>
          <a:lstStyle/>
          <a:p>
            <a:pPr fontAlgn="base"/>
            <a:r>
              <a:rPr lang="en-IN" dirty="0" smtClean="0"/>
              <a:t>The real-time task can be scheduled by operating system using various scheduling algorithms. These scheduling algorithms are classified on the basis of determination of scheduling points.</a:t>
            </a:r>
          </a:p>
          <a:p>
            <a:pPr fontAlgn="base"/>
            <a:r>
              <a:rPr lang="en-IN" b="1" dirty="0" smtClean="0"/>
              <a:t>1. Clock-driven Scheduling :</a:t>
            </a:r>
            <a:r>
              <a:rPr lang="en-IN" dirty="0" smtClean="0"/>
              <a:t/>
            </a:r>
            <a:br>
              <a:rPr lang="en-IN" dirty="0" smtClean="0"/>
            </a:br>
            <a:r>
              <a:rPr lang="en-IN" dirty="0" smtClean="0"/>
              <a:t>The scheduling in which the scheduling points are determined by the interrupts received from a clock, is known as Clock-driven Scheduling. Clock-driven scheduling handles which task is to be processed next is dependent at clock interrupt point.</a:t>
            </a:r>
          </a:p>
          <a:p>
            <a:pPr fontAlgn="base"/>
            <a:r>
              <a:rPr lang="en-IN" b="1" dirty="0" smtClean="0"/>
              <a:t>2. Event-driven Scheduling :</a:t>
            </a:r>
            <a:r>
              <a:rPr lang="en-IN" dirty="0" smtClean="0"/>
              <a:t/>
            </a:r>
            <a:br>
              <a:rPr lang="en-IN" dirty="0" smtClean="0"/>
            </a:br>
            <a:r>
              <a:rPr lang="en-IN" dirty="0" smtClean="0"/>
              <a:t>The scheduling in which the scheduling points are determined by the events occurrences excluding clock interrupts, is known as Event-driven Scheduling. Event-driven scheduling handles which task is to be processed next is independent of clock interrupt point.</a:t>
            </a:r>
          </a:p>
          <a:p>
            <a:endParaRPr lang="en-IN" dirty="0"/>
          </a:p>
        </p:txBody>
      </p:sp>
      <p:pic>
        <p:nvPicPr>
          <p:cNvPr id="5" name="Picture 3" descr="C:\Users\user\Documents\download (4).jpg"/>
          <p:cNvPicPr>
            <a:picLocks noChangeAspect="1" noChangeArrowheads="1"/>
          </p:cNvPicPr>
          <p:nvPr/>
        </p:nvPicPr>
        <p:blipFill>
          <a:blip r:embed="rId2"/>
          <a:srcRect/>
          <a:stretch>
            <a:fillRect/>
          </a:stretch>
        </p:blipFill>
        <p:spPr bwMode="auto">
          <a:xfrm>
            <a:off x="7929586" y="5572139"/>
            <a:ext cx="1738727" cy="1285861"/>
          </a:xfrm>
          <a:prstGeom prst="rect">
            <a:avLst/>
          </a:prstGeom>
          <a:ln>
            <a:noFill/>
          </a:ln>
          <a:effectLst>
            <a:softEdge rad="112500"/>
          </a:effec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914400" y="285728"/>
            <a:ext cx="7772400" cy="6069832"/>
          </a:xfrm>
        </p:spPr>
        <p:txBody>
          <a:bodyPr>
            <a:normAutofit fontScale="77500" lnSpcReduction="20000"/>
          </a:bodyPr>
          <a:lstStyle/>
          <a:p>
            <a:r>
              <a:rPr lang="en-IN" b="1" u="sng" dirty="0" smtClean="0"/>
              <a:t>Hybrid Scheduling</a:t>
            </a:r>
            <a:r>
              <a:rPr lang="en-IN" dirty="0" smtClean="0"/>
              <a:t> is a class of </a:t>
            </a:r>
            <a:r>
              <a:rPr lang="en-IN" b="1" dirty="0" smtClean="0"/>
              <a:t>scheduling</a:t>
            </a:r>
            <a:r>
              <a:rPr lang="en-IN" dirty="0" smtClean="0"/>
              <a:t> mechanisms that mix different </a:t>
            </a:r>
            <a:r>
              <a:rPr lang="en-IN" b="1" dirty="0" smtClean="0"/>
              <a:t>scheduling</a:t>
            </a:r>
            <a:r>
              <a:rPr lang="en-IN" dirty="0" smtClean="0"/>
              <a:t> criteria or disciplines in one algorithm. For example, </a:t>
            </a:r>
            <a:r>
              <a:rPr lang="en-IN" b="1" dirty="0" smtClean="0"/>
              <a:t>scheduling</a:t>
            </a:r>
            <a:r>
              <a:rPr lang="en-IN" dirty="0" smtClean="0"/>
              <a:t> uplink and downlink traffic in a WLAN (Wireless Local Area Network, such as IEEE 802.11e) using a single discipline or framework is an instance of </a:t>
            </a:r>
            <a:r>
              <a:rPr lang="en-IN" b="1" dirty="0" smtClean="0"/>
              <a:t>hybrid scheduling</a:t>
            </a:r>
            <a:r>
              <a:rPr lang="en-IN" dirty="0" smtClean="0"/>
              <a:t>.</a:t>
            </a:r>
          </a:p>
          <a:p>
            <a:r>
              <a:rPr lang="en-IN" u="sng" dirty="0" smtClean="0"/>
              <a:t>EDF scheduling </a:t>
            </a:r>
            <a:r>
              <a:rPr lang="en-IN" dirty="0" smtClean="0"/>
              <a:t>algorithms, jobs are scheduled in order of increasing deadlines, with ties broken arbitrarily. In partitioned EDF (P-EDF), tasks are statically assigned to processors and those on each processor are scheduled on an EDF basis. Tasks may not migrate. In global EDF (G-EDF), jobs are allowed to be </a:t>
            </a:r>
            <a:r>
              <a:rPr lang="en-IN" dirty="0" err="1" smtClean="0"/>
              <a:t>preempted</a:t>
            </a:r>
            <a:r>
              <a:rPr lang="en-IN" dirty="0" smtClean="0"/>
              <a:t> and job migration is permitted with no restrictions. No variant of EDF is optimal, i.e., deadline misses can occur under each EDF variant in feasible systems (i.e., systems with total utilization at most the number of processors). It has been shown, however, that deadline tardiness under G-EDF is bounded in such systems, which is sufficient for many soft real-time task.</a:t>
            </a:r>
          </a:p>
          <a:p>
            <a:pPr>
              <a:buNone/>
            </a:pPr>
            <a:endParaRPr lang="en-IN" dirty="0"/>
          </a:p>
        </p:txBody>
      </p:sp>
      <p:pic>
        <p:nvPicPr>
          <p:cNvPr id="6" name="Picture 3" descr="C:\Users\user\Documents\download (4).jpg"/>
          <p:cNvPicPr>
            <a:picLocks noChangeAspect="1" noChangeArrowheads="1"/>
          </p:cNvPicPr>
          <p:nvPr/>
        </p:nvPicPr>
        <p:blipFill>
          <a:blip r:embed="rId2"/>
          <a:srcRect/>
          <a:stretch>
            <a:fillRect/>
          </a:stretch>
        </p:blipFill>
        <p:spPr bwMode="auto">
          <a:xfrm>
            <a:off x="7405273" y="5572139"/>
            <a:ext cx="1738727" cy="1285861"/>
          </a:xfrm>
          <a:prstGeom prst="rect">
            <a:avLst/>
          </a:prstGeom>
          <a:ln>
            <a:noFill/>
          </a:ln>
          <a:effectLst>
            <a:softEdge rad="112500"/>
          </a:effec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914400" y="0"/>
            <a:ext cx="7772400" cy="6356350"/>
          </a:xfrm>
        </p:spPr>
        <p:txBody>
          <a:bodyPr>
            <a:normAutofit fontScale="77500" lnSpcReduction="20000"/>
          </a:bodyPr>
          <a:lstStyle/>
          <a:p>
            <a:r>
              <a:rPr lang="en-IN" b="1" dirty="0" smtClean="0"/>
              <a:t>Rate monotonic scheduling</a:t>
            </a:r>
            <a:r>
              <a:rPr lang="en-IN" dirty="0" smtClean="0"/>
              <a:t> is a priority algorithm that belongs to the static priority scheduling category of Real Time Operating Systems. It is </a:t>
            </a:r>
            <a:r>
              <a:rPr lang="en-IN" dirty="0" err="1" smtClean="0"/>
              <a:t>preemptive</a:t>
            </a:r>
            <a:r>
              <a:rPr lang="en-IN" dirty="0" smtClean="0"/>
              <a:t> in nature. The priority is decided according to the cycle time of the processes that are involved. If the process has a small job duration, then it has the highest priority. Thus if a process with highest priority starts execution, it will preempt the other running processes. The priority of a process is inversely proportional to the period it will run for.</a:t>
            </a:r>
          </a:p>
          <a:p>
            <a:pPr algn="ctr">
              <a:buNone/>
            </a:pPr>
            <a:r>
              <a:rPr lang="en-US" sz="4600" u="sng" dirty="0" smtClean="0"/>
              <a:t>   Issues in RMA-</a:t>
            </a:r>
          </a:p>
          <a:p>
            <a:pPr algn="ctr">
              <a:buNone/>
            </a:pPr>
            <a:endParaRPr lang="en-US" b="1" u="sng" dirty="0" smtClean="0"/>
          </a:p>
          <a:p>
            <a:r>
              <a:rPr lang="en-IN" b="1" dirty="0" smtClean="0"/>
              <a:t>RMA</a:t>
            </a:r>
            <a:r>
              <a:rPr lang="en-IN" dirty="0" smtClean="0"/>
              <a:t> is slow. Many implementations of </a:t>
            </a:r>
            <a:r>
              <a:rPr lang="en-IN" b="1" dirty="0" smtClean="0"/>
              <a:t>the RMA</a:t>
            </a:r>
            <a:r>
              <a:rPr lang="en-IN" dirty="0" smtClean="0"/>
              <a:t> system vary from company to company, however </a:t>
            </a:r>
            <a:r>
              <a:rPr lang="en-IN" b="1" dirty="0" smtClean="0"/>
              <a:t>a few</a:t>
            </a:r>
            <a:r>
              <a:rPr lang="en-IN" dirty="0" smtClean="0"/>
              <a:t> key components are consistent. ...</a:t>
            </a:r>
          </a:p>
          <a:p>
            <a:r>
              <a:rPr lang="en-IN" b="1" dirty="0" smtClean="0"/>
              <a:t>RMA</a:t>
            </a:r>
            <a:r>
              <a:rPr lang="en-IN" dirty="0" smtClean="0"/>
              <a:t> is complicated. </a:t>
            </a:r>
            <a:r>
              <a:rPr lang="en-IN" b="1" dirty="0" smtClean="0"/>
              <a:t>RMA</a:t>
            </a:r>
            <a:r>
              <a:rPr lang="en-IN" dirty="0" smtClean="0"/>
              <a:t> is a multi-level sprawling tree of a process. ...</a:t>
            </a:r>
          </a:p>
          <a:p>
            <a:r>
              <a:rPr lang="en-IN" b="1" dirty="0" smtClean="0"/>
              <a:t>RMA</a:t>
            </a:r>
            <a:r>
              <a:rPr lang="en-IN" dirty="0" smtClean="0"/>
              <a:t> is costly. ...</a:t>
            </a:r>
          </a:p>
          <a:p>
            <a:r>
              <a:rPr lang="en-IN" b="1" dirty="0" smtClean="0"/>
              <a:t>RMA</a:t>
            </a:r>
            <a:r>
              <a:rPr lang="en-IN" dirty="0" smtClean="0"/>
              <a:t> is hackable. ...</a:t>
            </a:r>
          </a:p>
          <a:p>
            <a:r>
              <a:rPr lang="en-IN" b="1" dirty="0" smtClean="0"/>
              <a:t>RMA</a:t>
            </a:r>
            <a:r>
              <a:rPr lang="en-IN" dirty="0" smtClean="0"/>
              <a:t> is old.</a:t>
            </a:r>
          </a:p>
          <a:p>
            <a:pPr algn="ctr">
              <a:buNone/>
            </a:pPr>
            <a:endParaRPr lang="en-IN" u="sng" dirty="0"/>
          </a:p>
        </p:txBody>
      </p:sp>
      <p:pic>
        <p:nvPicPr>
          <p:cNvPr id="3" name="Picture 3" descr="C:\Users\user\Documents\download (4).jpg"/>
          <p:cNvPicPr>
            <a:picLocks noChangeAspect="1" noChangeArrowheads="1"/>
          </p:cNvPicPr>
          <p:nvPr/>
        </p:nvPicPr>
        <p:blipFill>
          <a:blip r:embed="rId2"/>
          <a:srcRect/>
          <a:stretch>
            <a:fillRect/>
          </a:stretch>
        </p:blipFill>
        <p:spPr bwMode="auto">
          <a:xfrm>
            <a:off x="7405273" y="5572139"/>
            <a:ext cx="1738727" cy="1285861"/>
          </a:xfrm>
          <a:prstGeom prst="rect">
            <a:avLst/>
          </a:prstGeom>
          <a:ln>
            <a:noFill/>
          </a:ln>
          <a:effectLst>
            <a:softEdge rad="112500"/>
          </a:effec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416606"/>
          </a:xfrm>
        </p:spPr>
        <p:txBody>
          <a:bodyPr/>
          <a:lstStyle/>
          <a:p>
            <a:pPr algn="ctr"/>
            <a:r>
              <a:rPr lang="en-US" sz="1800" u="sng" dirty="0" smtClean="0"/>
              <a:t>MULTIPLE CHOICE QUESTIONS WITH ANSWER</a:t>
            </a:r>
            <a:endParaRPr lang="en-IN" sz="1800" u="sng" dirty="0"/>
          </a:p>
        </p:txBody>
      </p:sp>
      <p:sp>
        <p:nvSpPr>
          <p:cNvPr id="3" name="Content Placeholder 2"/>
          <p:cNvSpPr>
            <a:spLocks noGrp="1"/>
          </p:cNvSpPr>
          <p:nvPr>
            <p:ph idx="1"/>
          </p:nvPr>
        </p:nvSpPr>
        <p:spPr>
          <a:xfrm>
            <a:off x="914400" y="857232"/>
            <a:ext cx="7801004" cy="6000768"/>
          </a:xfrm>
        </p:spPr>
        <p:txBody>
          <a:bodyPr>
            <a:noAutofit/>
          </a:bodyPr>
          <a:lstStyle/>
          <a:p>
            <a:r>
              <a:rPr lang="en-IN" sz="1200" dirty="0" smtClean="0"/>
              <a:t>1. In real time operating system ____________</a:t>
            </a:r>
            <a:br>
              <a:rPr lang="en-IN" sz="1200" dirty="0" smtClean="0"/>
            </a:br>
            <a:r>
              <a:rPr lang="en-IN" sz="1200" dirty="0" smtClean="0"/>
              <a:t>a) all processes have the same priority</a:t>
            </a:r>
            <a:br>
              <a:rPr lang="en-IN" sz="1200" dirty="0" smtClean="0"/>
            </a:br>
            <a:r>
              <a:rPr lang="en-IN" sz="1200" dirty="0" smtClean="0">
                <a:solidFill>
                  <a:srgbClr val="FF0000"/>
                </a:solidFill>
              </a:rPr>
              <a:t>b) a task must be serviced by its deadline period</a:t>
            </a:r>
            <a:r>
              <a:rPr lang="en-IN" sz="1200" dirty="0" smtClean="0"/>
              <a:t/>
            </a:r>
            <a:br>
              <a:rPr lang="en-IN" sz="1200" dirty="0" smtClean="0"/>
            </a:br>
            <a:r>
              <a:rPr lang="en-IN" sz="1200" dirty="0" smtClean="0"/>
              <a:t>c) process scheduling can be done only once</a:t>
            </a:r>
            <a:br>
              <a:rPr lang="en-IN" sz="1200" dirty="0" smtClean="0"/>
            </a:br>
            <a:r>
              <a:rPr lang="en-IN" sz="1200" dirty="0" smtClean="0"/>
              <a:t>d) kernel is not required</a:t>
            </a:r>
            <a:br>
              <a:rPr lang="en-IN" sz="1200" dirty="0" smtClean="0"/>
            </a:br>
            <a:endParaRPr lang="en-IN" sz="1200" dirty="0" smtClean="0"/>
          </a:p>
          <a:p>
            <a:r>
              <a:rPr lang="en-IN" sz="1200" dirty="0" smtClean="0"/>
              <a:t>2. Hard real time operating system has ______________ jitter than a soft real time operating system.</a:t>
            </a:r>
            <a:br>
              <a:rPr lang="en-IN" sz="1200" dirty="0" smtClean="0"/>
            </a:br>
            <a:r>
              <a:rPr lang="en-IN" sz="1200" dirty="0" smtClean="0">
                <a:solidFill>
                  <a:srgbClr val="FF0000"/>
                </a:solidFill>
              </a:rPr>
              <a:t>a) less</a:t>
            </a:r>
            <a:r>
              <a:rPr lang="en-IN" sz="1200" dirty="0" smtClean="0"/>
              <a:t/>
            </a:r>
            <a:br>
              <a:rPr lang="en-IN" sz="1200" dirty="0" smtClean="0"/>
            </a:br>
            <a:r>
              <a:rPr lang="en-IN" sz="1200" dirty="0" smtClean="0"/>
              <a:t>b) more</a:t>
            </a:r>
            <a:br>
              <a:rPr lang="en-IN" sz="1200" dirty="0" smtClean="0"/>
            </a:br>
            <a:r>
              <a:rPr lang="en-IN" sz="1200" dirty="0" smtClean="0"/>
              <a:t>c) equal</a:t>
            </a:r>
            <a:br>
              <a:rPr lang="en-IN" sz="1200" dirty="0" smtClean="0"/>
            </a:br>
            <a:r>
              <a:rPr lang="en-IN" sz="1200" dirty="0" smtClean="0"/>
              <a:t>d) none of the mentioned</a:t>
            </a:r>
          </a:p>
          <a:p>
            <a:r>
              <a:rPr lang="en-IN" sz="1200" dirty="0" smtClean="0"/>
              <a:t>3. For real time operating systems, interrupt latency should be ____________</a:t>
            </a:r>
            <a:br>
              <a:rPr lang="en-IN" sz="1200" dirty="0" smtClean="0"/>
            </a:br>
            <a:r>
              <a:rPr lang="en-IN" sz="1200" dirty="0" smtClean="0"/>
              <a:t>a</a:t>
            </a:r>
            <a:r>
              <a:rPr lang="en-IN" sz="1200" dirty="0" smtClean="0">
                <a:solidFill>
                  <a:srgbClr val="FF0000"/>
                </a:solidFill>
              </a:rPr>
              <a:t>) minimal</a:t>
            </a:r>
            <a:r>
              <a:rPr lang="en-IN" sz="1200" dirty="0" smtClean="0"/>
              <a:t/>
            </a:r>
            <a:br>
              <a:rPr lang="en-IN" sz="1200" dirty="0" smtClean="0"/>
            </a:br>
            <a:r>
              <a:rPr lang="en-IN" sz="1200" dirty="0" smtClean="0"/>
              <a:t>b) maximum</a:t>
            </a:r>
            <a:br>
              <a:rPr lang="en-IN" sz="1200" dirty="0" smtClean="0"/>
            </a:br>
            <a:r>
              <a:rPr lang="en-IN" sz="1200" dirty="0" smtClean="0"/>
              <a:t>c) zero</a:t>
            </a:r>
            <a:br>
              <a:rPr lang="en-IN" sz="1200" dirty="0" smtClean="0"/>
            </a:br>
            <a:r>
              <a:rPr lang="en-IN" sz="1200" dirty="0" smtClean="0"/>
              <a:t>d) dependent on the scheduling</a:t>
            </a:r>
          </a:p>
          <a:p>
            <a:r>
              <a:rPr lang="en-IN" sz="1200" dirty="0" smtClean="0"/>
              <a:t>4. In rate monotonic scheduling ____________</a:t>
            </a:r>
            <a:br>
              <a:rPr lang="en-IN" sz="1200" dirty="0" smtClean="0"/>
            </a:br>
            <a:r>
              <a:rPr lang="en-IN" sz="1200" dirty="0" smtClean="0">
                <a:solidFill>
                  <a:srgbClr val="FF0000"/>
                </a:solidFill>
              </a:rPr>
              <a:t>a) shorter duration job has higher priority</a:t>
            </a:r>
            <a:r>
              <a:rPr lang="en-IN" sz="1200" dirty="0" smtClean="0"/>
              <a:t/>
            </a:r>
            <a:br>
              <a:rPr lang="en-IN" sz="1200" dirty="0" smtClean="0"/>
            </a:br>
            <a:r>
              <a:rPr lang="en-IN" sz="1200" dirty="0" smtClean="0"/>
              <a:t>b) longer duration job has higher priority</a:t>
            </a:r>
            <a:br>
              <a:rPr lang="en-IN" sz="1200" dirty="0" smtClean="0"/>
            </a:br>
            <a:r>
              <a:rPr lang="en-IN" sz="1200" dirty="0" smtClean="0"/>
              <a:t>c) priority does not depend on the duration of the job</a:t>
            </a:r>
            <a:br>
              <a:rPr lang="en-IN" sz="1200" dirty="0" smtClean="0"/>
            </a:br>
            <a:r>
              <a:rPr lang="en-IN" sz="1200" dirty="0" smtClean="0"/>
              <a:t>d) none of the mentioned</a:t>
            </a:r>
            <a:br>
              <a:rPr lang="en-IN" sz="1200" dirty="0" smtClean="0"/>
            </a:br>
            <a:endParaRPr lang="en-IN" sz="1200" dirty="0" smtClean="0"/>
          </a:p>
          <a:p>
            <a:r>
              <a:rPr lang="en-IN" sz="1200" dirty="0" smtClean="0"/>
              <a:t>5. In which scheduling certain amount of CPU time is allocated to each process?</a:t>
            </a:r>
            <a:br>
              <a:rPr lang="en-IN" sz="1200" dirty="0" smtClean="0"/>
            </a:br>
            <a:r>
              <a:rPr lang="en-IN" sz="1200" dirty="0" smtClean="0"/>
              <a:t>a) earliest deadline first scheduling</a:t>
            </a:r>
            <a:br>
              <a:rPr lang="en-IN" sz="1200" dirty="0" smtClean="0"/>
            </a:br>
            <a:r>
              <a:rPr lang="en-IN" sz="1200" dirty="0" smtClean="0">
                <a:solidFill>
                  <a:srgbClr val="FF0000"/>
                </a:solidFill>
              </a:rPr>
              <a:t>b) proportional share scheduling</a:t>
            </a:r>
            <a:r>
              <a:rPr lang="en-IN" sz="1200" dirty="0" smtClean="0"/>
              <a:t/>
            </a:r>
            <a:br>
              <a:rPr lang="en-IN" sz="1200" dirty="0" smtClean="0"/>
            </a:br>
            <a:r>
              <a:rPr lang="en-IN" sz="1200" dirty="0" smtClean="0"/>
              <a:t>c) equal share scheduling</a:t>
            </a:r>
            <a:br>
              <a:rPr lang="en-IN" sz="1200" dirty="0" smtClean="0"/>
            </a:br>
            <a:r>
              <a:rPr lang="en-IN" sz="1200" dirty="0" smtClean="0"/>
              <a:t>d) none of the mentioned</a:t>
            </a:r>
            <a:br>
              <a:rPr lang="en-IN" sz="1200" dirty="0" smtClean="0"/>
            </a:br>
            <a:endParaRPr lang="en-IN" sz="1200" dirty="0" smtClean="0"/>
          </a:p>
        </p:txBody>
      </p:sp>
      <p:pic>
        <p:nvPicPr>
          <p:cNvPr id="4" name="Picture 3" descr="C:\Users\user\Documents\download (4).jpg"/>
          <p:cNvPicPr>
            <a:picLocks noChangeAspect="1" noChangeArrowheads="1"/>
          </p:cNvPicPr>
          <p:nvPr/>
        </p:nvPicPr>
        <p:blipFill>
          <a:blip r:embed="rId2"/>
          <a:srcRect/>
          <a:stretch>
            <a:fillRect/>
          </a:stretch>
        </p:blipFill>
        <p:spPr bwMode="auto">
          <a:xfrm>
            <a:off x="7405273" y="5643601"/>
            <a:ext cx="1738727" cy="1285861"/>
          </a:xfrm>
          <a:prstGeom prst="rect">
            <a:avLst/>
          </a:prstGeom>
          <a:ln>
            <a:noFill/>
          </a:ln>
          <a:effectLst>
            <a:softEdge rad="112500"/>
          </a:effec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0"/>
            <a:ext cx="7772400" cy="6355560"/>
          </a:xfrm>
        </p:spPr>
        <p:txBody>
          <a:bodyPr>
            <a:normAutofit fontScale="40000" lnSpcReduction="20000"/>
          </a:bodyPr>
          <a:lstStyle/>
          <a:p>
            <a:r>
              <a:rPr lang="en-IN" sz="3800" dirty="0" smtClean="0"/>
              <a:t>6. The problem of priority inversion can be solved by ____________</a:t>
            </a:r>
            <a:br>
              <a:rPr lang="en-IN" sz="3800" dirty="0" smtClean="0"/>
            </a:br>
            <a:r>
              <a:rPr lang="en-IN" sz="3800" dirty="0" smtClean="0">
                <a:solidFill>
                  <a:srgbClr val="FF0000"/>
                </a:solidFill>
              </a:rPr>
              <a:t>a) priority inheritance protocol</a:t>
            </a:r>
            <a:r>
              <a:rPr lang="en-IN" sz="3800" dirty="0" smtClean="0"/>
              <a:t/>
            </a:r>
            <a:br>
              <a:rPr lang="en-IN" sz="3800" dirty="0" smtClean="0"/>
            </a:br>
            <a:r>
              <a:rPr lang="en-IN" sz="3800" dirty="0" smtClean="0"/>
              <a:t>b) priority inversion protocol</a:t>
            </a:r>
            <a:br>
              <a:rPr lang="en-IN" sz="3800" dirty="0" smtClean="0"/>
            </a:br>
            <a:r>
              <a:rPr lang="en-IN" sz="3800" dirty="0" smtClean="0"/>
              <a:t>c) both priority inheritance and inversion protocol</a:t>
            </a:r>
            <a:br>
              <a:rPr lang="en-IN" sz="3800" dirty="0" smtClean="0"/>
            </a:br>
            <a:r>
              <a:rPr lang="en-IN" sz="3800" dirty="0" smtClean="0"/>
              <a:t>d) none of the mentioned</a:t>
            </a:r>
          </a:p>
          <a:p>
            <a:r>
              <a:rPr lang="en-IN" sz="3800" dirty="0" smtClean="0"/>
              <a:t>7. Time duration required for scheduling dispatcher to stop one process and start another is known as ____________</a:t>
            </a:r>
            <a:br>
              <a:rPr lang="en-IN" sz="3800" dirty="0" smtClean="0"/>
            </a:br>
            <a:r>
              <a:rPr lang="en-IN" sz="3800" dirty="0" smtClean="0"/>
              <a:t>a) process latency</a:t>
            </a:r>
            <a:br>
              <a:rPr lang="en-IN" sz="3800" dirty="0" smtClean="0"/>
            </a:br>
            <a:r>
              <a:rPr lang="en-IN" sz="3800" dirty="0" smtClean="0"/>
              <a:t>b) dispatch latency</a:t>
            </a:r>
            <a:br>
              <a:rPr lang="en-IN" sz="3800" dirty="0" smtClean="0"/>
            </a:br>
            <a:r>
              <a:rPr lang="en-IN" sz="3800" dirty="0" smtClean="0">
                <a:solidFill>
                  <a:srgbClr val="FF0000"/>
                </a:solidFill>
              </a:rPr>
              <a:t>c) execution latency</a:t>
            </a:r>
            <a:r>
              <a:rPr lang="en-IN" sz="3800" dirty="0" smtClean="0"/>
              <a:t/>
            </a:r>
            <a:br>
              <a:rPr lang="en-IN" sz="3800" dirty="0" smtClean="0"/>
            </a:br>
            <a:r>
              <a:rPr lang="en-IN" sz="3800" dirty="0" smtClean="0"/>
              <a:t>d) interrupt latency</a:t>
            </a:r>
            <a:br>
              <a:rPr lang="en-IN" sz="3800" dirty="0" smtClean="0"/>
            </a:br>
            <a:endParaRPr lang="en-IN" sz="3800" dirty="0" smtClean="0"/>
          </a:p>
          <a:p>
            <a:r>
              <a:rPr lang="en-IN" sz="3800" dirty="0" smtClean="0"/>
              <a:t>8. Time required to synchronous switch from the context of one thread to the context of another thread is called?</a:t>
            </a:r>
            <a:br>
              <a:rPr lang="en-IN" sz="3800" dirty="0" smtClean="0"/>
            </a:br>
            <a:r>
              <a:rPr lang="en-IN" sz="3800" dirty="0" smtClean="0"/>
              <a:t>a) threads fly-back time</a:t>
            </a:r>
            <a:br>
              <a:rPr lang="en-IN" sz="3800" dirty="0" smtClean="0"/>
            </a:br>
            <a:r>
              <a:rPr lang="en-IN" sz="3800" dirty="0" smtClean="0"/>
              <a:t>b) jitter</a:t>
            </a:r>
            <a:br>
              <a:rPr lang="en-IN" sz="3800" dirty="0" smtClean="0"/>
            </a:br>
            <a:r>
              <a:rPr lang="en-IN" sz="3800" dirty="0" smtClean="0"/>
              <a:t>c) context switch time</a:t>
            </a:r>
            <a:br>
              <a:rPr lang="en-IN" sz="3800" dirty="0" smtClean="0"/>
            </a:br>
            <a:r>
              <a:rPr lang="en-IN" sz="3800" dirty="0" smtClean="0">
                <a:solidFill>
                  <a:srgbClr val="FF0000"/>
                </a:solidFill>
              </a:rPr>
              <a:t>d) none of the mentioned</a:t>
            </a:r>
            <a:r>
              <a:rPr lang="en-IN" sz="3800" dirty="0" smtClean="0"/>
              <a:t/>
            </a:r>
            <a:br>
              <a:rPr lang="en-IN" sz="3800" dirty="0" smtClean="0"/>
            </a:br>
            <a:endParaRPr lang="en-IN" sz="3800" dirty="0" smtClean="0"/>
          </a:p>
          <a:p>
            <a:r>
              <a:rPr lang="en-IN" sz="3800" dirty="0" smtClean="0"/>
              <a:t>9. Which one of the following is a real time operating system?</a:t>
            </a:r>
            <a:br>
              <a:rPr lang="en-IN" sz="3800" dirty="0" smtClean="0"/>
            </a:br>
            <a:r>
              <a:rPr lang="en-IN" sz="3800" dirty="0" smtClean="0"/>
              <a:t>a) </a:t>
            </a:r>
            <a:r>
              <a:rPr lang="en-IN" sz="3800" dirty="0" err="1" smtClean="0"/>
              <a:t>RTLinux</a:t>
            </a:r>
            <a:r>
              <a:rPr lang="en-IN" sz="3800" dirty="0" smtClean="0"/>
              <a:t/>
            </a:r>
            <a:br>
              <a:rPr lang="en-IN" sz="3800" dirty="0" smtClean="0"/>
            </a:br>
            <a:r>
              <a:rPr lang="en-IN" sz="3800" dirty="0" smtClean="0"/>
              <a:t>b) </a:t>
            </a:r>
            <a:r>
              <a:rPr lang="en-IN" sz="3800" dirty="0" err="1" smtClean="0"/>
              <a:t>VxWorks</a:t>
            </a:r>
            <a:r>
              <a:rPr lang="en-IN" sz="3800" dirty="0" smtClean="0"/>
              <a:t/>
            </a:r>
            <a:br>
              <a:rPr lang="en-IN" sz="3800" dirty="0" smtClean="0"/>
            </a:br>
            <a:r>
              <a:rPr lang="en-IN" sz="3800" dirty="0" smtClean="0"/>
              <a:t>c) Windows CE</a:t>
            </a:r>
            <a:br>
              <a:rPr lang="en-IN" sz="3800" dirty="0" smtClean="0"/>
            </a:br>
            <a:r>
              <a:rPr lang="en-IN" sz="3800" dirty="0" smtClean="0"/>
              <a:t>d) All of the mentioned</a:t>
            </a:r>
          </a:p>
          <a:p>
            <a:endParaRPr lang="en-IN" sz="3800" dirty="0" smtClean="0"/>
          </a:p>
          <a:p>
            <a:r>
              <a:rPr lang="en-IN" sz="3800" dirty="0" smtClean="0"/>
              <a:t>10. </a:t>
            </a:r>
            <a:r>
              <a:rPr lang="en-IN" sz="3800" dirty="0" err="1" smtClean="0"/>
              <a:t>VxWorks</a:t>
            </a:r>
            <a:r>
              <a:rPr lang="en-IN" sz="3800" dirty="0" smtClean="0"/>
              <a:t> is </a:t>
            </a:r>
            <a:r>
              <a:rPr lang="en-IN" sz="3800" dirty="0" err="1" smtClean="0"/>
              <a:t>centered</a:t>
            </a:r>
            <a:r>
              <a:rPr lang="en-IN" sz="3800" dirty="0" smtClean="0"/>
              <a:t> around ____________</a:t>
            </a:r>
            <a:br>
              <a:rPr lang="en-IN" sz="3800" dirty="0" smtClean="0"/>
            </a:br>
            <a:r>
              <a:rPr lang="en-IN" sz="3800" dirty="0" smtClean="0"/>
              <a:t>a</a:t>
            </a:r>
            <a:r>
              <a:rPr lang="en-IN" sz="3800" dirty="0" smtClean="0">
                <a:solidFill>
                  <a:srgbClr val="FF0000"/>
                </a:solidFill>
              </a:rPr>
              <a:t>) wind microkernel</a:t>
            </a:r>
            <a:r>
              <a:rPr lang="en-IN" sz="3800" dirty="0" smtClean="0"/>
              <a:t/>
            </a:r>
            <a:br>
              <a:rPr lang="en-IN" sz="3800" dirty="0" smtClean="0"/>
            </a:br>
            <a:r>
              <a:rPr lang="en-IN" sz="3800" dirty="0" smtClean="0"/>
              <a:t>b) </a:t>
            </a:r>
            <a:r>
              <a:rPr lang="en-IN" sz="3800" dirty="0" err="1" smtClean="0"/>
              <a:t>linux</a:t>
            </a:r>
            <a:r>
              <a:rPr lang="en-IN" sz="3800" dirty="0" smtClean="0"/>
              <a:t> kernel</a:t>
            </a:r>
            <a:br>
              <a:rPr lang="en-IN" sz="3800" dirty="0" smtClean="0"/>
            </a:br>
            <a:r>
              <a:rPr lang="en-IN" sz="3800" dirty="0" smtClean="0"/>
              <a:t>c) </a:t>
            </a:r>
            <a:r>
              <a:rPr lang="en-IN" sz="3800" dirty="0" err="1" smtClean="0"/>
              <a:t>unix</a:t>
            </a:r>
            <a:r>
              <a:rPr lang="en-IN" sz="3800" dirty="0" smtClean="0"/>
              <a:t> kernel</a:t>
            </a:r>
            <a:br>
              <a:rPr lang="en-IN" sz="3800" dirty="0" smtClean="0"/>
            </a:br>
            <a:r>
              <a:rPr lang="en-IN" sz="3800" dirty="0" smtClean="0"/>
              <a:t>d) none of the mentioned</a:t>
            </a:r>
          </a:p>
          <a:p>
            <a:endParaRPr lang="en-IN" dirty="0" smtClean="0"/>
          </a:p>
          <a:p>
            <a:endParaRPr lang="en-IN" dirty="0" smtClean="0"/>
          </a:p>
          <a:p>
            <a:endParaRPr lang="en-IN" dirty="0"/>
          </a:p>
        </p:txBody>
      </p:sp>
      <p:pic>
        <p:nvPicPr>
          <p:cNvPr id="4" name="Picture 3" descr="C:\Users\user\Documents\download (4).jpg"/>
          <p:cNvPicPr>
            <a:picLocks noChangeAspect="1" noChangeArrowheads="1"/>
          </p:cNvPicPr>
          <p:nvPr/>
        </p:nvPicPr>
        <p:blipFill>
          <a:blip r:embed="rId2"/>
          <a:srcRect/>
          <a:stretch>
            <a:fillRect/>
          </a:stretch>
        </p:blipFill>
        <p:spPr bwMode="auto">
          <a:xfrm>
            <a:off x="7405273" y="5572139"/>
            <a:ext cx="1738727" cy="1285861"/>
          </a:xfrm>
          <a:prstGeom prst="rect">
            <a:avLst/>
          </a:prstGeom>
          <a:ln>
            <a:noFill/>
          </a:ln>
          <a:effectLst>
            <a:softEdge rad="112500"/>
          </a:effectLst>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428604"/>
            <a:ext cx="7772400" cy="5926956"/>
          </a:xfrm>
        </p:spPr>
        <p:txBody>
          <a:bodyPr>
            <a:normAutofit fontScale="47500" lnSpcReduction="20000"/>
          </a:bodyPr>
          <a:lstStyle/>
          <a:p>
            <a:pPr>
              <a:buNone/>
            </a:pPr>
            <a:r>
              <a:rPr lang="en-IN" dirty="0" smtClean="0"/>
              <a:t>11.Which scheduling algorithm is used to schedule periodic tasks?</a:t>
            </a:r>
            <a:br>
              <a:rPr lang="en-IN" dirty="0" smtClean="0"/>
            </a:br>
            <a:r>
              <a:rPr lang="en-IN" dirty="0" smtClean="0"/>
              <a:t>a. Deferrable server</a:t>
            </a:r>
            <a:br>
              <a:rPr lang="en-IN" dirty="0" smtClean="0"/>
            </a:br>
            <a:r>
              <a:rPr lang="en-IN" dirty="0" smtClean="0"/>
              <a:t>b. IRIS</a:t>
            </a:r>
            <a:br>
              <a:rPr lang="en-IN" dirty="0" smtClean="0"/>
            </a:br>
            <a:r>
              <a:rPr lang="en-IN" dirty="0" smtClean="0"/>
              <a:t>c. Total Bandwidth preserving algorithm</a:t>
            </a:r>
            <a:br>
              <a:rPr lang="en-IN" dirty="0" smtClean="0"/>
            </a:br>
            <a:r>
              <a:rPr lang="en-IN" dirty="0" smtClean="0">
                <a:solidFill>
                  <a:srgbClr val="FF0000"/>
                </a:solidFill>
              </a:rPr>
              <a:t>e. Clock Driven Scheduling Algorithm</a:t>
            </a:r>
          </a:p>
          <a:p>
            <a:pPr>
              <a:buNone/>
            </a:pPr>
            <a:r>
              <a:rPr lang="en-US" dirty="0" smtClean="0"/>
              <a:t>12.</a:t>
            </a:r>
            <a:r>
              <a:rPr lang="en-IN" dirty="0" smtClean="0"/>
              <a:t>Which scheduling Algorithm schedules tasks proportionately</a:t>
            </a:r>
            <a:br>
              <a:rPr lang="en-IN" dirty="0" smtClean="0"/>
            </a:br>
            <a:r>
              <a:rPr lang="en-IN" dirty="0" smtClean="0"/>
              <a:t/>
            </a:r>
            <a:br>
              <a:rPr lang="en-IN" dirty="0" smtClean="0"/>
            </a:br>
            <a:r>
              <a:rPr lang="en-IN" dirty="0" smtClean="0"/>
              <a:t>a. Clock Driven Scheduling</a:t>
            </a:r>
            <a:br>
              <a:rPr lang="en-IN" dirty="0" smtClean="0"/>
            </a:br>
            <a:r>
              <a:rPr lang="en-IN" dirty="0" smtClean="0"/>
              <a:t>b. IRIS</a:t>
            </a:r>
            <a:br>
              <a:rPr lang="en-IN" dirty="0" smtClean="0"/>
            </a:br>
            <a:r>
              <a:rPr lang="en-IN" dirty="0" smtClean="0"/>
              <a:t>c. Laxity based scheduling</a:t>
            </a:r>
            <a:br>
              <a:rPr lang="en-IN" dirty="0" smtClean="0"/>
            </a:br>
            <a:r>
              <a:rPr lang="en-IN" dirty="0" smtClean="0">
                <a:solidFill>
                  <a:srgbClr val="FF0000"/>
                </a:solidFill>
              </a:rPr>
              <a:t>d. Round robin scheduling</a:t>
            </a:r>
          </a:p>
          <a:p>
            <a:pPr>
              <a:buNone/>
            </a:pPr>
            <a:r>
              <a:rPr lang="en-IN" dirty="0" smtClean="0"/>
              <a:t>13.Which type of real time system has a stringent deadline</a:t>
            </a:r>
            <a:br>
              <a:rPr lang="en-IN" dirty="0" smtClean="0"/>
            </a:br>
            <a:r>
              <a:rPr lang="en-IN" dirty="0" smtClean="0"/>
              <a:t/>
            </a:r>
            <a:br>
              <a:rPr lang="en-IN" dirty="0" smtClean="0"/>
            </a:br>
            <a:r>
              <a:rPr lang="en-IN" dirty="0" smtClean="0"/>
              <a:t>Select one:</a:t>
            </a:r>
            <a:br>
              <a:rPr lang="en-IN" dirty="0" smtClean="0"/>
            </a:br>
            <a:r>
              <a:rPr lang="en-IN" dirty="0" smtClean="0"/>
              <a:t>a. Open loop System</a:t>
            </a:r>
            <a:br>
              <a:rPr lang="en-IN" dirty="0" smtClean="0"/>
            </a:br>
            <a:r>
              <a:rPr lang="en-IN" dirty="0" smtClean="0"/>
              <a:t>b. Closed loop System</a:t>
            </a:r>
            <a:br>
              <a:rPr lang="en-IN" dirty="0" smtClean="0"/>
            </a:br>
            <a:r>
              <a:rPr lang="en-IN" dirty="0" smtClean="0">
                <a:solidFill>
                  <a:srgbClr val="FF0000"/>
                </a:solidFill>
              </a:rPr>
              <a:t>c. Hard real time System</a:t>
            </a:r>
            <a:r>
              <a:rPr lang="en-IN" dirty="0" smtClean="0"/>
              <a:t/>
            </a:r>
            <a:br>
              <a:rPr lang="en-IN" dirty="0" smtClean="0"/>
            </a:br>
            <a:r>
              <a:rPr lang="en-IN" dirty="0" smtClean="0"/>
              <a:t>d. Soft real time system</a:t>
            </a:r>
          </a:p>
          <a:p>
            <a:pPr>
              <a:buNone/>
            </a:pPr>
            <a:r>
              <a:rPr lang="en-IN" dirty="0" smtClean="0"/>
              <a:t>14.Which real time system would be a hard real time system</a:t>
            </a:r>
            <a:br>
              <a:rPr lang="en-IN" dirty="0" smtClean="0"/>
            </a:br>
            <a:r>
              <a:rPr lang="en-IN" dirty="0" smtClean="0"/>
              <a:t>a. Washing machine</a:t>
            </a:r>
            <a:br>
              <a:rPr lang="en-IN" dirty="0" smtClean="0"/>
            </a:br>
            <a:r>
              <a:rPr lang="en-IN" dirty="0" smtClean="0">
                <a:solidFill>
                  <a:srgbClr val="FF0000"/>
                </a:solidFill>
              </a:rPr>
              <a:t>b. Automated car driving</a:t>
            </a:r>
          </a:p>
          <a:p>
            <a:pPr>
              <a:buNone/>
            </a:pPr>
            <a:r>
              <a:rPr lang="en-US" dirty="0" smtClean="0"/>
              <a:t>15.Which </a:t>
            </a:r>
            <a:r>
              <a:rPr lang="en-IN" dirty="0" smtClean="0"/>
              <a:t> real time system is soft real time</a:t>
            </a:r>
            <a:br>
              <a:rPr lang="en-IN" dirty="0" smtClean="0"/>
            </a:br>
            <a:endParaRPr lang="en-US" dirty="0" smtClean="0"/>
          </a:p>
          <a:p>
            <a:pPr>
              <a:buNone/>
            </a:pPr>
            <a:r>
              <a:rPr lang="en-IN" dirty="0" smtClean="0"/>
              <a:t>              </a:t>
            </a:r>
            <a:r>
              <a:rPr lang="en-IN" dirty="0" err="1" smtClean="0"/>
              <a:t>a.Boiler</a:t>
            </a:r>
            <a:r>
              <a:rPr lang="en-IN" dirty="0" smtClean="0"/>
              <a:t> water control</a:t>
            </a:r>
          </a:p>
          <a:p>
            <a:pPr>
              <a:buNone/>
            </a:pPr>
            <a:r>
              <a:rPr lang="en-IN" dirty="0" smtClean="0"/>
              <a:t>              b. </a:t>
            </a:r>
            <a:r>
              <a:rPr lang="en-IN" dirty="0" smtClean="0">
                <a:solidFill>
                  <a:srgbClr val="FF0000"/>
                </a:solidFill>
              </a:rPr>
              <a:t>Washing machine</a:t>
            </a:r>
          </a:p>
          <a:p>
            <a:pPr>
              <a:buNone/>
            </a:pPr>
            <a:r>
              <a:rPr lang="en-IN" dirty="0" smtClean="0"/>
              <a:t>               </a:t>
            </a:r>
            <a:r>
              <a:rPr lang="en-IN" dirty="0" err="1" smtClean="0">
                <a:solidFill>
                  <a:srgbClr val="FF0000"/>
                </a:solidFill>
              </a:rPr>
              <a:t>c.Battery</a:t>
            </a:r>
            <a:r>
              <a:rPr lang="en-IN" dirty="0" smtClean="0">
                <a:solidFill>
                  <a:srgbClr val="FF0000"/>
                </a:solidFill>
              </a:rPr>
              <a:t> operated toys</a:t>
            </a:r>
            <a:r>
              <a:rPr lang="en-IN" dirty="0" smtClean="0"/>
              <a:t/>
            </a:r>
            <a:br>
              <a:rPr lang="en-IN" dirty="0" smtClean="0"/>
            </a:br>
            <a:r>
              <a:rPr lang="en-IN" dirty="0" smtClean="0"/>
              <a:t/>
            </a:r>
            <a:br>
              <a:rPr lang="en-IN" dirty="0" smtClean="0"/>
            </a:br>
            <a:r>
              <a:rPr lang="en-IN" dirty="0" smtClean="0"/>
              <a:t>d. Automated car application</a:t>
            </a:r>
            <a:endParaRPr lang="en-IN" dirty="0"/>
          </a:p>
        </p:txBody>
      </p:sp>
      <p:pic>
        <p:nvPicPr>
          <p:cNvPr id="4" name="Picture 3" descr="C:\Users\user\Documents\download (4).jpg"/>
          <p:cNvPicPr>
            <a:picLocks noChangeAspect="1" noChangeArrowheads="1"/>
          </p:cNvPicPr>
          <p:nvPr/>
        </p:nvPicPr>
        <p:blipFill>
          <a:blip r:embed="rId2"/>
          <a:srcRect/>
          <a:stretch>
            <a:fillRect/>
          </a:stretch>
        </p:blipFill>
        <p:spPr bwMode="auto">
          <a:xfrm>
            <a:off x="7405273" y="5572139"/>
            <a:ext cx="1738727" cy="1285861"/>
          </a:xfrm>
          <a:prstGeom prst="rect">
            <a:avLst/>
          </a:prstGeom>
          <a:ln>
            <a:noFill/>
          </a:ln>
          <a:effectLst>
            <a:softEdge rad="112500"/>
          </a:effec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0"/>
            <a:ext cx="7772400" cy="6355560"/>
          </a:xfrm>
        </p:spPr>
        <p:txBody>
          <a:bodyPr>
            <a:normAutofit fontScale="40000" lnSpcReduction="20000"/>
          </a:bodyPr>
          <a:lstStyle/>
          <a:p>
            <a:pPr>
              <a:buNone/>
            </a:pPr>
            <a:r>
              <a:rPr lang="en-IN" dirty="0" smtClean="0"/>
              <a:t>16. In a real time system will not scheduling sporadic tasks generate a feasible schedule</a:t>
            </a:r>
            <a:br>
              <a:rPr lang="en-IN" dirty="0" smtClean="0"/>
            </a:br>
            <a:r>
              <a:rPr lang="en-IN" dirty="0" smtClean="0"/>
              <a:t>True</a:t>
            </a:r>
            <a:br>
              <a:rPr lang="en-IN" dirty="0" smtClean="0"/>
            </a:br>
            <a:r>
              <a:rPr lang="en-IN" dirty="0" smtClean="0">
                <a:solidFill>
                  <a:srgbClr val="FF0000"/>
                </a:solidFill>
              </a:rPr>
              <a:t>False</a:t>
            </a:r>
          </a:p>
          <a:p>
            <a:pPr>
              <a:buNone/>
            </a:pPr>
            <a:r>
              <a:rPr lang="en-IN" dirty="0" smtClean="0"/>
              <a:t>17.Type of processor in which single task of a particular application is process is termed as Select one: </a:t>
            </a:r>
          </a:p>
          <a:p>
            <a:pPr marL="582930" indent="-514350">
              <a:buAutoNum type="alphaLcPeriod"/>
            </a:pPr>
            <a:r>
              <a:rPr lang="en-IN" dirty="0" smtClean="0"/>
              <a:t>real time processor </a:t>
            </a:r>
          </a:p>
          <a:p>
            <a:pPr marL="582930" indent="-514350">
              <a:buAutoNum type="alphaLcPeriod"/>
            </a:pPr>
            <a:r>
              <a:rPr lang="en-IN" dirty="0" smtClean="0">
                <a:solidFill>
                  <a:srgbClr val="FF0000"/>
                </a:solidFill>
              </a:rPr>
              <a:t>b. dedicated processor </a:t>
            </a:r>
          </a:p>
          <a:p>
            <a:pPr marL="582930" indent="-514350">
              <a:buAutoNum type="alphaLcPeriod"/>
            </a:pPr>
            <a:r>
              <a:rPr lang="en-IN" dirty="0" smtClean="0"/>
              <a:t>c. applicant processor</a:t>
            </a:r>
          </a:p>
          <a:p>
            <a:pPr marL="582930" indent="-514350">
              <a:buAutoNum type="alphaLcPeriod"/>
            </a:pPr>
            <a:r>
              <a:rPr lang="en-IN" dirty="0" smtClean="0"/>
              <a:t> d. one task processor</a:t>
            </a:r>
          </a:p>
          <a:p>
            <a:pPr marL="582930" indent="-514350">
              <a:buNone/>
            </a:pPr>
            <a:r>
              <a:rPr lang="en-IN" dirty="0" smtClean="0"/>
              <a:t>18.  In real time operating system ____________</a:t>
            </a:r>
          </a:p>
          <a:p>
            <a:pPr marL="582930" indent="-514350">
              <a:buAutoNum type="alphaLcPeriod"/>
            </a:pPr>
            <a:r>
              <a:rPr lang="en-IN" dirty="0" smtClean="0"/>
              <a:t>all processes have the same priority </a:t>
            </a:r>
          </a:p>
          <a:p>
            <a:pPr marL="582930" indent="-514350">
              <a:buAutoNum type="alphaLcPeriod"/>
            </a:pPr>
            <a:r>
              <a:rPr lang="en-IN" dirty="0" smtClean="0">
                <a:solidFill>
                  <a:srgbClr val="FF0000"/>
                </a:solidFill>
              </a:rPr>
              <a:t>b. a task must be serviced by its deadline period</a:t>
            </a:r>
          </a:p>
          <a:p>
            <a:pPr marL="582930" indent="-514350">
              <a:buAutoNum type="alphaLcPeriod"/>
            </a:pPr>
            <a:r>
              <a:rPr lang="en-IN" dirty="0" smtClean="0"/>
              <a:t> c. process scheduling can be done only once </a:t>
            </a:r>
          </a:p>
          <a:p>
            <a:pPr marL="582930" indent="-514350">
              <a:buAutoNum type="alphaLcPeriod"/>
            </a:pPr>
            <a:r>
              <a:rPr lang="en-IN" dirty="0" smtClean="0"/>
              <a:t>d. kernel is not required</a:t>
            </a:r>
          </a:p>
          <a:p>
            <a:pPr marL="582930" indent="-514350">
              <a:buNone/>
            </a:pPr>
            <a:r>
              <a:rPr lang="en-IN" dirty="0" smtClean="0"/>
              <a:t>19. RM Schedulable upper bound for a system with 4 tasks is</a:t>
            </a:r>
          </a:p>
          <a:p>
            <a:pPr marL="582930" indent="-514350">
              <a:buAutoNum type="alphaLcPeriod"/>
            </a:pPr>
            <a:r>
              <a:rPr lang="en-IN" dirty="0" smtClean="0"/>
              <a:t>0.66</a:t>
            </a:r>
          </a:p>
          <a:p>
            <a:pPr marL="582930" indent="-514350">
              <a:buAutoNum type="alphaLcPeriod"/>
            </a:pPr>
            <a:r>
              <a:rPr lang="en-IN" dirty="0" smtClean="0"/>
              <a:t>  0.95</a:t>
            </a:r>
          </a:p>
          <a:p>
            <a:pPr marL="582930" indent="-514350">
              <a:buAutoNum type="alphaLcPeriod"/>
            </a:pPr>
            <a:r>
              <a:rPr lang="en-IN" dirty="0" smtClean="0"/>
              <a:t> 0.44</a:t>
            </a:r>
          </a:p>
          <a:p>
            <a:pPr marL="582930" indent="-514350">
              <a:buAutoNum type="alphaLcPeriod"/>
            </a:pPr>
            <a:r>
              <a:rPr lang="en-IN" dirty="0" smtClean="0">
                <a:solidFill>
                  <a:srgbClr val="FF0000"/>
                </a:solidFill>
              </a:rPr>
              <a:t> 0.76</a:t>
            </a:r>
          </a:p>
          <a:p>
            <a:pPr marL="582930" indent="-514350">
              <a:buNone/>
            </a:pPr>
            <a:endParaRPr lang="en-IN" dirty="0" smtClean="0"/>
          </a:p>
          <a:p>
            <a:pPr marL="582930" indent="-514350">
              <a:buNone/>
            </a:pPr>
            <a:r>
              <a:rPr lang="en-IN" dirty="0" smtClean="0"/>
              <a:t>20.</a:t>
            </a:r>
            <a:br>
              <a:rPr lang="en-IN" dirty="0" smtClean="0"/>
            </a:br>
            <a:r>
              <a:rPr lang="en-IN" dirty="0" smtClean="0"/>
              <a:t>The problem of priority inversion can be solved by</a:t>
            </a:r>
          </a:p>
          <a:p>
            <a:pPr marL="582930" indent="-514350">
              <a:buNone/>
            </a:pPr>
            <a:r>
              <a:rPr lang="en-IN" b="1" dirty="0" smtClean="0">
                <a:solidFill>
                  <a:srgbClr val="FF0000"/>
                </a:solidFill>
              </a:rPr>
              <a:t>a.           </a:t>
            </a:r>
            <a:r>
              <a:rPr lang="en-IN" dirty="0" smtClean="0">
                <a:solidFill>
                  <a:srgbClr val="FF0000"/>
                </a:solidFill>
              </a:rPr>
              <a:t>priority inheritance protocol</a:t>
            </a:r>
          </a:p>
          <a:p>
            <a:pPr marL="582930" indent="-514350">
              <a:buNone/>
            </a:pPr>
            <a:r>
              <a:rPr lang="en-IN" b="1" dirty="0" smtClean="0"/>
              <a:t>B           .</a:t>
            </a:r>
            <a:r>
              <a:rPr lang="en-IN" dirty="0" smtClean="0"/>
              <a:t>priority inversion protocol</a:t>
            </a:r>
          </a:p>
          <a:p>
            <a:pPr marL="582930" indent="-514350">
              <a:buNone/>
            </a:pPr>
            <a:r>
              <a:rPr lang="en-IN" b="1" dirty="0" smtClean="0"/>
              <a:t>c.           </a:t>
            </a:r>
            <a:r>
              <a:rPr lang="en-IN" dirty="0" smtClean="0"/>
              <a:t>both priority inheritance and inversion protocol</a:t>
            </a:r>
          </a:p>
          <a:p>
            <a:pPr marL="582930" indent="-514350">
              <a:buNone/>
            </a:pPr>
            <a:r>
              <a:rPr lang="en-IN" b="1" dirty="0" smtClean="0"/>
              <a:t>d.        </a:t>
            </a:r>
            <a:r>
              <a:rPr lang="en-IN" dirty="0" smtClean="0"/>
              <a:t>none of the mentioned</a:t>
            </a:r>
            <a:br>
              <a:rPr lang="en-IN" dirty="0" smtClean="0"/>
            </a:br>
            <a:r>
              <a:rPr lang="en-IN" dirty="0" smtClean="0"/>
              <a:t/>
            </a:r>
            <a:br>
              <a:rPr lang="en-IN" dirty="0" smtClean="0"/>
            </a:br>
            <a:endParaRPr lang="en-IN" dirty="0" smtClean="0">
              <a:solidFill>
                <a:srgbClr val="FF0000"/>
              </a:solidFill>
            </a:endParaRPr>
          </a:p>
        </p:txBody>
      </p:sp>
      <p:pic>
        <p:nvPicPr>
          <p:cNvPr id="4" name="Picture 3" descr="C:\Users\user\Documents\download (4).jpg"/>
          <p:cNvPicPr>
            <a:picLocks noChangeAspect="1" noChangeArrowheads="1"/>
          </p:cNvPicPr>
          <p:nvPr/>
        </p:nvPicPr>
        <p:blipFill>
          <a:blip r:embed="rId2"/>
          <a:srcRect/>
          <a:stretch>
            <a:fillRect/>
          </a:stretch>
        </p:blipFill>
        <p:spPr bwMode="auto">
          <a:xfrm>
            <a:off x="7405273" y="5572139"/>
            <a:ext cx="1738727" cy="1285861"/>
          </a:xfrm>
          <a:prstGeom prst="rect">
            <a:avLst/>
          </a:prstGeom>
          <a:ln>
            <a:noFill/>
          </a:ln>
          <a:effectLst>
            <a:softEdge rad="112500"/>
          </a:effectLst>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smtClean="0"/>
              <a:t>UNIT-2</a:t>
            </a:r>
            <a:endParaRPr lang="en-IN" u="sng" dirty="0"/>
          </a:p>
        </p:txBody>
      </p:sp>
      <p:pic>
        <p:nvPicPr>
          <p:cNvPr id="1026" name="Picture 2" descr="C:\Users\lenovo\Desktop\download (2).png"/>
          <p:cNvPicPr>
            <a:picLocks noGrp="1" noChangeAspect="1" noChangeArrowheads="1"/>
          </p:cNvPicPr>
          <p:nvPr>
            <p:ph idx="1"/>
          </p:nvPr>
        </p:nvPicPr>
        <p:blipFill>
          <a:blip r:embed="rId2"/>
          <a:srcRect/>
          <a:stretch>
            <a:fillRect/>
          </a:stretch>
        </p:blipFill>
        <p:spPr bwMode="auto">
          <a:xfrm>
            <a:off x="1214414" y="1142984"/>
            <a:ext cx="7143800" cy="5214974"/>
          </a:xfrm>
          <a:prstGeom prst="rect">
            <a:avLst/>
          </a:prstGeom>
          <a:noFill/>
        </p:spPr>
      </p:pic>
      <p:pic>
        <p:nvPicPr>
          <p:cNvPr id="4" name="Picture 3" descr="C:\Users\user\Documents\download (4).jpg"/>
          <p:cNvPicPr>
            <a:picLocks noChangeAspect="1" noChangeArrowheads="1"/>
          </p:cNvPicPr>
          <p:nvPr/>
        </p:nvPicPr>
        <p:blipFill>
          <a:blip r:embed="rId3"/>
          <a:srcRect/>
          <a:stretch>
            <a:fillRect/>
          </a:stretch>
        </p:blipFill>
        <p:spPr bwMode="auto">
          <a:xfrm>
            <a:off x="7405273" y="5572139"/>
            <a:ext cx="1738727" cy="1285861"/>
          </a:xfrm>
          <a:prstGeom prst="rect">
            <a:avLst/>
          </a:prstGeom>
          <a:ln>
            <a:noFill/>
          </a:ln>
          <a:effectLst>
            <a:softEdge rad="112500"/>
          </a:effectLst>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smtClean="0"/>
              <a:t>TABLE OF CONTENTS</a:t>
            </a:r>
            <a:endParaRPr lang="en-IN" u="sng" dirty="0"/>
          </a:p>
        </p:txBody>
      </p:sp>
      <p:sp>
        <p:nvSpPr>
          <p:cNvPr id="3" name="Content Placeholder 2"/>
          <p:cNvSpPr>
            <a:spLocks noGrp="1"/>
          </p:cNvSpPr>
          <p:nvPr>
            <p:ph idx="1"/>
          </p:nvPr>
        </p:nvSpPr>
        <p:spPr/>
        <p:txBody>
          <a:bodyPr>
            <a:normAutofit fontScale="77500" lnSpcReduction="20000"/>
          </a:bodyPr>
          <a:lstStyle/>
          <a:p>
            <a:r>
              <a:rPr lang="en-IN" dirty="0" smtClean="0"/>
              <a:t>Handling Resource Sharing and dependencies among Real-time Tasks: Resource sharing among real-time tasks. </a:t>
            </a:r>
          </a:p>
          <a:p>
            <a:r>
              <a:rPr lang="en-IN" dirty="0" smtClean="0"/>
              <a:t>Priority inversion. Priority Inheritance Protocol (PIP), Highest Locker Protocol (HLP).</a:t>
            </a:r>
          </a:p>
          <a:p>
            <a:endParaRPr lang="en-IN" dirty="0" smtClean="0"/>
          </a:p>
          <a:p>
            <a:r>
              <a:rPr lang="en-IN" dirty="0" smtClean="0"/>
              <a:t>Priority Ceiling Protocol (PCP). Different types of priority inversions under PCP. </a:t>
            </a:r>
          </a:p>
          <a:p>
            <a:r>
              <a:rPr lang="en-IN" dirty="0" smtClean="0"/>
              <a:t>Important features of PCP. Handling task dependencies. </a:t>
            </a:r>
          </a:p>
          <a:p>
            <a:r>
              <a:rPr lang="en-IN" dirty="0" smtClean="0"/>
              <a:t>Scheduling  Real-time tasks in multiprocessor and distributed systems: </a:t>
            </a:r>
          </a:p>
          <a:p>
            <a:r>
              <a:rPr lang="en-IN" dirty="0" smtClean="0"/>
              <a:t>Dynamic allocation of tasks. Fault tolerant scheduling of tasks. Clock in distributed Real-time systems</a:t>
            </a:r>
          </a:p>
          <a:p>
            <a:r>
              <a:rPr lang="en-IN" dirty="0" smtClean="0"/>
              <a:t>Centralized clock synchronization</a:t>
            </a:r>
            <a:endParaRPr lang="en-IN" dirty="0"/>
          </a:p>
        </p:txBody>
      </p:sp>
      <p:pic>
        <p:nvPicPr>
          <p:cNvPr id="4" name="Picture 3" descr="C:\Users\user\Documents\download (4).jpg"/>
          <p:cNvPicPr>
            <a:picLocks noChangeAspect="1" noChangeArrowheads="1"/>
          </p:cNvPicPr>
          <p:nvPr/>
        </p:nvPicPr>
        <p:blipFill>
          <a:blip r:embed="rId2"/>
          <a:srcRect/>
          <a:stretch>
            <a:fillRect/>
          </a:stretch>
        </p:blipFill>
        <p:spPr bwMode="auto">
          <a:xfrm>
            <a:off x="7405273" y="5572139"/>
            <a:ext cx="1738727" cy="1285861"/>
          </a:xfrm>
          <a:prstGeom prst="rect">
            <a:avLst/>
          </a:prstGeom>
          <a:ln>
            <a:noFill/>
          </a:ln>
          <a:effectLst>
            <a:softEdge rad="112500"/>
          </a:effectLst>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sz="2400" u="sng" dirty="0" smtClean="0"/>
              <a:t>Handling Resource Sharing and dependencies among Real-time task</a:t>
            </a:r>
            <a:endParaRPr lang="en-IN" sz="2400" u="sng" dirty="0"/>
          </a:p>
        </p:txBody>
      </p:sp>
      <p:sp>
        <p:nvSpPr>
          <p:cNvPr id="3" name="Content Placeholder 2"/>
          <p:cNvSpPr>
            <a:spLocks noGrp="1"/>
          </p:cNvSpPr>
          <p:nvPr>
            <p:ph idx="1"/>
          </p:nvPr>
        </p:nvSpPr>
        <p:spPr/>
        <p:txBody>
          <a:bodyPr>
            <a:normAutofit/>
          </a:bodyPr>
          <a:lstStyle/>
          <a:p>
            <a:r>
              <a:rPr lang="en-IN" sz="2000" dirty="0" smtClean="0"/>
              <a:t>Tasks often have explicit dependencies specified among themselves, however implicit dependencies are more common. </a:t>
            </a:r>
          </a:p>
          <a:p>
            <a:r>
              <a:rPr lang="en-IN" sz="2000" dirty="0" smtClean="0"/>
              <a:t>Tasks might become inter dependent for several reasons. A common form of dependency arises when one task needs the results of another task to proceed with its computations. </a:t>
            </a:r>
          </a:p>
          <a:p>
            <a:r>
              <a:rPr lang="en-IN" sz="2000" dirty="0" smtClean="0"/>
              <a:t>For example, the positional error computation task of a fly-by-wire aircraft may need the results of a task computing the current position of the aircraft from the sampled .</a:t>
            </a:r>
            <a:endParaRPr lang="en-IN" sz="2000" dirty="0"/>
          </a:p>
        </p:txBody>
      </p:sp>
      <p:pic>
        <p:nvPicPr>
          <p:cNvPr id="4" name="Picture 3" descr="C:\Users\user\Documents\download (4).jpg"/>
          <p:cNvPicPr>
            <a:picLocks noChangeAspect="1" noChangeArrowheads="1"/>
          </p:cNvPicPr>
          <p:nvPr/>
        </p:nvPicPr>
        <p:blipFill>
          <a:blip r:embed="rId2"/>
          <a:srcRect/>
          <a:stretch>
            <a:fillRect/>
          </a:stretch>
        </p:blipFill>
        <p:spPr bwMode="auto">
          <a:xfrm>
            <a:off x="7405273" y="5572139"/>
            <a:ext cx="1738727" cy="1285861"/>
          </a:xfrm>
          <a:prstGeom prst="rect">
            <a:avLst/>
          </a:prstGeom>
          <a:ln>
            <a:noFill/>
          </a:ln>
          <a:effectLst>
            <a:softEdge rad="112500"/>
          </a:effec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7200" dirty="0" smtClean="0"/>
              <a:t>MODULE-1</a:t>
            </a:r>
            <a:endParaRPr lang="en-IN" sz="7200" dirty="0"/>
          </a:p>
        </p:txBody>
      </p:sp>
      <p:pic>
        <p:nvPicPr>
          <p:cNvPr id="5" name="Picture 4">
            <a:extLst>
              <a:ext uri="{FF2B5EF4-FFF2-40B4-BE49-F238E27FC236}">
                <a16:creationId xmlns:a16="http://schemas.microsoft.com/office/drawing/2014/main" xmlns="" id="{E0535FFE-6F7C-4025-95EA-1FA6DFE35E23}"/>
              </a:ext>
            </a:extLst>
          </p:cNvPr>
          <p:cNvPicPr>
            <a:picLocks noChangeAspect="1"/>
          </p:cNvPicPr>
          <p:nvPr/>
        </p:nvPicPr>
        <p:blipFill>
          <a:blip r:embed="rId2"/>
          <a:stretch>
            <a:fillRect/>
          </a:stretch>
        </p:blipFill>
        <p:spPr>
          <a:xfrm>
            <a:off x="7600950" y="5214950"/>
            <a:ext cx="1543050" cy="1255696"/>
          </a:xfrm>
          <a:prstGeom prst="rect">
            <a:avLst/>
          </a:prstGeom>
        </p:spPr>
      </p:pic>
      <p:pic>
        <p:nvPicPr>
          <p:cNvPr id="7" name="Picture 2" descr="C:\Users\lenovo\Downloads\WhatsApp Image 2021-07-03 at 8.56.31 PM.jpeg"/>
          <p:cNvPicPr>
            <a:picLocks noGrp="1" noChangeAspect="1" noChangeArrowheads="1"/>
          </p:cNvPicPr>
          <p:nvPr>
            <p:ph idx="1"/>
          </p:nvPr>
        </p:nvPicPr>
        <p:blipFill>
          <a:blip r:embed="rId3"/>
          <a:srcRect/>
          <a:stretch>
            <a:fillRect/>
          </a:stretch>
        </p:blipFill>
        <p:spPr bwMode="auto">
          <a:xfrm>
            <a:off x="428596" y="1784350"/>
            <a:ext cx="8715403" cy="5073650"/>
          </a:xfrm>
          <a:prstGeom prst="rect">
            <a:avLst/>
          </a:prstGeom>
          <a:noFill/>
        </p:spPr>
      </p:pic>
      <p:pic>
        <p:nvPicPr>
          <p:cNvPr id="6" name="Picture 3" descr="C:\Users\user\Documents\download (4).jpg"/>
          <p:cNvPicPr>
            <a:picLocks noChangeAspect="1" noChangeArrowheads="1"/>
          </p:cNvPicPr>
          <p:nvPr/>
        </p:nvPicPr>
        <p:blipFill>
          <a:blip r:embed="rId4"/>
          <a:srcRect/>
          <a:stretch>
            <a:fillRect/>
          </a:stretch>
        </p:blipFill>
        <p:spPr bwMode="auto">
          <a:xfrm>
            <a:off x="7405273" y="5159651"/>
            <a:ext cx="1738727" cy="1698349"/>
          </a:xfrm>
          <a:prstGeom prst="rect">
            <a:avLst/>
          </a:prstGeom>
          <a:ln>
            <a:noFill/>
          </a:ln>
          <a:effectLst>
            <a:softEdge rad="112500"/>
          </a:effectLst>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smtClean="0"/>
              <a:t>HLP AND PCP</a:t>
            </a:r>
            <a:endParaRPr lang="en-IN" u="sng" dirty="0"/>
          </a:p>
        </p:txBody>
      </p:sp>
      <p:sp>
        <p:nvSpPr>
          <p:cNvPr id="3" name="Content Placeholder 2"/>
          <p:cNvSpPr>
            <a:spLocks noGrp="1"/>
          </p:cNvSpPr>
          <p:nvPr>
            <p:ph idx="1"/>
          </p:nvPr>
        </p:nvSpPr>
        <p:spPr/>
        <p:txBody>
          <a:bodyPr>
            <a:normAutofit fontScale="55000" lnSpcReduction="20000"/>
          </a:bodyPr>
          <a:lstStyle/>
          <a:p>
            <a:pPr fontAlgn="base"/>
            <a:r>
              <a:rPr lang="en-IN" b="1" dirty="0" smtClean="0"/>
              <a:t>1.</a:t>
            </a:r>
            <a:r>
              <a:rPr lang="en-IN" u="sng" dirty="0" smtClean="0">
                <a:hlinkClick r:id="rId2"/>
              </a:rPr>
              <a:t> </a:t>
            </a:r>
            <a:r>
              <a:rPr lang="en-IN" sz="3600" u="sng" dirty="0" smtClean="0"/>
              <a:t> Highest Locker Protocol (HLP) </a:t>
            </a:r>
            <a:r>
              <a:rPr lang="en-IN" dirty="0" smtClean="0"/>
              <a:t/>
            </a:r>
            <a:br>
              <a:rPr lang="en-IN" dirty="0" smtClean="0"/>
            </a:br>
            <a:r>
              <a:rPr lang="en-IN" dirty="0" smtClean="0"/>
              <a:t>Highest Locker Protocol (HLP) is a critical resource sharing protocol which is an extension of Priority Inheritance Protocol (PIP) which was introduced to overcome the limitations of Priority Inheritance Protocol (PIP). In this critical resource sharing protocol, every critical resource is assigned a ceiling priority value. This value is the maximum of priorities of all those tasks which may request to hold this critical resource. When a task holds a critical resource its priority is changed to the ceiling priority vale of the critical resource. If a task holds multiple critical resources, then maximum of all ceiling priorities values is assigned as priority of the task.</a:t>
            </a:r>
          </a:p>
          <a:p>
            <a:pPr fontAlgn="base"/>
            <a:r>
              <a:rPr lang="en-IN" u="sng" dirty="0" smtClean="0"/>
              <a:t>Priority Ceiling Protocol (PCP) </a:t>
            </a:r>
            <a:r>
              <a:rPr lang="en-IN" dirty="0" smtClean="0"/>
              <a:t/>
            </a:r>
            <a:br>
              <a:rPr lang="en-IN" dirty="0" smtClean="0"/>
            </a:br>
            <a:r>
              <a:rPr lang="en-IN" dirty="0" smtClean="0"/>
              <a:t>Priority Ceiling Protocol (PCP) is an extension of Priority Inheritance Protocol (PIP) and Highest Locker Protocol (HLP). It solves the problem of unbounded priority inversion of Priority Inheritance Protocol, deadlock and chain blocking of Highest Locker Protocol and also minimizes the inheritance-related inversion which was an also a limitation of Highest Locker Protocol. It is not a greedy approach like Priority Inheritance Protocol. In PCP, it is possible that a task may be denied for access although the resources is free.</a:t>
            </a:r>
          </a:p>
          <a:p>
            <a:endParaRPr lang="en-IN" dirty="0"/>
          </a:p>
        </p:txBody>
      </p:sp>
      <p:pic>
        <p:nvPicPr>
          <p:cNvPr id="4" name="Picture 3" descr="C:\Users\user\Documents\download (4).jpg"/>
          <p:cNvPicPr>
            <a:picLocks noChangeAspect="1" noChangeArrowheads="1"/>
          </p:cNvPicPr>
          <p:nvPr/>
        </p:nvPicPr>
        <p:blipFill>
          <a:blip r:embed="rId3"/>
          <a:srcRect/>
          <a:stretch>
            <a:fillRect/>
          </a:stretch>
        </p:blipFill>
        <p:spPr bwMode="auto">
          <a:xfrm>
            <a:off x="7405273" y="5572140"/>
            <a:ext cx="1738727" cy="1285861"/>
          </a:xfrm>
          <a:prstGeom prst="rect">
            <a:avLst/>
          </a:prstGeom>
          <a:ln>
            <a:noFill/>
          </a:ln>
          <a:effectLst>
            <a:softEdge rad="112500"/>
          </a:effectLst>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t>Priority inversion</a:t>
            </a:r>
            <a:r>
              <a:rPr lang="en-IN" dirty="0" smtClean="0"/>
              <a:t> :PIP</a:t>
            </a:r>
            <a:endParaRPr lang="en-IN" dirty="0"/>
          </a:p>
        </p:txBody>
      </p:sp>
      <p:sp>
        <p:nvSpPr>
          <p:cNvPr id="3" name="Content Placeholder 2"/>
          <p:cNvSpPr>
            <a:spLocks noGrp="1"/>
          </p:cNvSpPr>
          <p:nvPr>
            <p:ph idx="1"/>
          </p:nvPr>
        </p:nvSpPr>
        <p:spPr>
          <a:xfrm>
            <a:off x="914400" y="1285860"/>
            <a:ext cx="8015318" cy="5572140"/>
          </a:xfrm>
        </p:spPr>
        <p:txBody>
          <a:bodyPr>
            <a:normAutofit fontScale="32500" lnSpcReduction="20000"/>
          </a:bodyPr>
          <a:lstStyle/>
          <a:p>
            <a:r>
              <a:rPr lang="en-IN" b="1" u="sng" dirty="0" smtClean="0"/>
              <a:t>Priority inversion</a:t>
            </a:r>
            <a:r>
              <a:rPr lang="en-IN" dirty="0" smtClean="0"/>
              <a:t> occurs when a high-</a:t>
            </a:r>
            <a:r>
              <a:rPr lang="en-IN" b="1" dirty="0" smtClean="0"/>
              <a:t>priority</a:t>
            </a:r>
            <a:r>
              <a:rPr lang="en-IN" dirty="0" smtClean="0"/>
              <a:t> task is forced to wait for the release of a shared resource owned by a lower-</a:t>
            </a:r>
            <a:r>
              <a:rPr lang="en-IN" b="1" dirty="0" smtClean="0"/>
              <a:t>priority</a:t>
            </a:r>
            <a:r>
              <a:rPr lang="en-IN" dirty="0" smtClean="0"/>
              <a:t> task. </a:t>
            </a:r>
            <a:r>
              <a:rPr lang="en-IN" sz="4300" dirty="0" smtClean="0"/>
              <a:t>The two types of </a:t>
            </a:r>
            <a:r>
              <a:rPr lang="en-IN" sz="4300" b="1" dirty="0" smtClean="0"/>
              <a:t>priority inversion</a:t>
            </a:r>
            <a:r>
              <a:rPr lang="en-IN" sz="4300" dirty="0" smtClean="0"/>
              <a:t>, bounded and unbounded, occur when two tasks attempt to access a single shared resource.</a:t>
            </a:r>
          </a:p>
          <a:p>
            <a:pPr fontAlgn="base"/>
            <a:r>
              <a:rPr lang="en-IN" sz="4300" b="1" dirty="0" smtClean="0"/>
              <a:t>Priority Inheritance Protocol (PIP)</a:t>
            </a:r>
            <a:r>
              <a:rPr lang="en-IN" sz="4300" dirty="0" smtClean="0"/>
              <a:t> is a technique which is used for sharing critical resources among different tasks. This allows the sharing of critical resources among different without the occurrence of unbounded priority inversions.</a:t>
            </a:r>
          </a:p>
          <a:p>
            <a:pPr fontAlgn="base"/>
            <a:r>
              <a:rPr lang="en-IN" sz="4300" b="1" u="sng" dirty="0" smtClean="0"/>
              <a:t>Basic Concept of PIP :</a:t>
            </a:r>
            <a:r>
              <a:rPr lang="en-IN" sz="4300" dirty="0" smtClean="0"/>
              <a:t/>
            </a:r>
            <a:br>
              <a:rPr lang="en-IN" sz="4300" dirty="0" smtClean="0"/>
            </a:br>
            <a:r>
              <a:rPr lang="en-IN" sz="4300" dirty="0" smtClean="0"/>
              <a:t>The basic concept of PIP is that when a task goes through priority inversion, the priority of the lower priority task which has the critical resource is increased by the priority inheritance mechanism. It allows this task to use the critical resource as early as possible without going through the pre-emption. It avoids the unbounded priority inversion.</a:t>
            </a:r>
          </a:p>
          <a:p>
            <a:pPr fontAlgn="base"/>
            <a:r>
              <a:rPr lang="en-IN" sz="4300" b="1" u="sng" dirty="0" smtClean="0"/>
              <a:t>Working of PIP :</a:t>
            </a:r>
            <a:endParaRPr lang="en-IN" sz="4300" u="sng" dirty="0" smtClean="0"/>
          </a:p>
          <a:p>
            <a:pPr fontAlgn="base"/>
            <a:r>
              <a:rPr lang="en-IN" sz="4300" dirty="0" smtClean="0"/>
              <a:t>When several tasks are waiting for the same critical resource, the task which is currently holding this critical resource is given the highest priority among all the tasks which are waiting for the same critical resource.</a:t>
            </a:r>
          </a:p>
          <a:p>
            <a:pPr fontAlgn="base"/>
            <a:r>
              <a:rPr lang="en-IN" sz="4300" dirty="0" smtClean="0"/>
              <a:t>Now after the lower priority task having the critical resource is given the highest priority then the intermediate priority tasks can not preempt this task. This helps in avoiding the unbounded priority inversion.</a:t>
            </a:r>
          </a:p>
          <a:p>
            <a:pPr fontAlgn="base"/>
            <a:r>
              <a:rPr lang="en-IN" sz="4300" dirty="0" smtClean="0"/>
              <a:t>When the task which is given the highest priority among all tasks, finishes the job and releases the critical resource then it gets back to its original priority value (which may be less or equal).</a:t>
            </a:r>
          </a:p>
          <a:p>
            <a:pPr fontAlgn="base"/>
            <a:r>
              <a:rPr lang="en-IN" sz="4300" dirty="0" smtClean="0"/>
              <a:t>If a task is holding multiple critical resources then after releasing one critical resource it can not go back to it original priority value. In this case it inherits the highest priority among all tasks waiting for the same critical resource.</a:t>
            </a:r>
          </a:p>
          <a:p>
            <a:endParaRPr lang="en-IN" sz="4300" dirty="0"/>
          </a:p>
        </p:txBody>
      </p:sp>
      <p:pic>
        <p:nvPicPr>
          <p:cNvPr id="4" name="Picture 3" descr="C:\Users\user\Documents\download (4).jpg"/>
          <p:cNvPicPr>
            <a:picLocks noChangeAspect="1" noChangeArrowheads="1"/>
          </p:cNvPicPr>
          <p:nvPr/>
        </p:nvPicPr>
        <p:blipFill>
          <a:blip r:embed="rId2"/>
          <a:srcRect/>
          <a:stretch>
            <a:fillRect/>
          </a:stretch>
        </p:blipFill>
        <p:spPr bwMode="auto">
          <a:xfrm>
            <a:off x="7405273" y="5572139"/>
            <a:ext cx="1738727" cy="1285861"/>
          </a:xfrm>
          <a:prstGeom prst="rect">
            <a:avLst/>
          </a:prstGeom>
          <a:ln>
            <a:noFill/>
          </a:ln>
          <a:effectLst>
            <a:softEdge rad="112500"/>
          </a:effectLst>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sz="2000" b="1" u="sng" dirty="0" smtClean="0"/>
              <a:t>Types of Priority Inversions under PCP</a:t>
            </a:r>
            <a:endParaRPr lang="en-IN" sz="2000" u="sng" dirty="0"/>
          </a:p>
        </p:txBody>
      </p:sp>
      <p:sp>
        <p:nvSpPr>
          <p:cNvPr id="3" name="Content Placeholder 2"/>
          <p:cNvSpPr>
            <a:spLocks noGrp="1"/>
          </p:cNvSpPr>
          <p:nvPr>
            <p:ph idx="1"/>
          </p:nvPr>
        </p:nvSpPr>
        <p:spPr>
          <a:xfrm>
            <a:off x="914400" y="1428736"/>
            <a:ext cx="7772400" cy="4926824"/>
          </a:xfrm>
        </p:spPr>
        <p:txBody>
          <a:bodyPr>
            <a:normAutofit fontScale="47500" lnSpcReduction="20000"/>
          </a:bodyPr>
          <a:lstStyle/>
          <a:p>
            <a:pPr fontAlgn="base"/>
            <a:r>
              <a:rPr lang="en-IN" dirty="0" smtClean="0"/>
              <a:t>When a set of tasks share the critical resources using Priority Ceiling Protocol then it may go through different types of priority inversions. The types of priority inversions through which tasks go while sharing critical resources using PCP are as following:</a:t>
            </a:r>
          </a:p>
          <a:p>
            <a:pPr fontAlgn="base"/>
            <a:r>
              <a:rPr lang="en-IN" b="1" dirty="0" smtClean="0"/>
              <a:t>1. Direct Inversion :</a:t>
            </a:r>
            <a:r>
              <a:rPr lang="en-IN" dirty="0" smtClean="0"/>
              <a:t/>
            </a:r>
            <a:br>
              <a:rPr lang="en-IN" dirty="0" smtClean="0"/>
            </a:br>
            <a:r>
              <a:rPr lang="en-IN" dirty="0" smtClean="0"/>
              <a:t>When a higher priority task waits for a lower priority task to release the critical resource which lower priority task is holding and higher priority task needs this critical resource, then direct inversion occurs.</a:t>
            </a:r>
          </a:p>
          <a:p>
            <a:pPr fontAlgn="base"/>
            <a:r>
              <a:rPr lang="en-IN" b="1" dirty="0" smtClean="0"/>
              <a:t>2. Inheritance-Related Inversion :</a:t>
            </a:r>
            <a:r>
              <a:rPr lang="en-IN" dirty="0" smtClean="0"/>
              <a:t/>
            </a:r>
            <a:br>
              <a:rPr lang="en-IN" dirty="0" smtClean="0"/>
            </a:br>
            <a:r>
              <a:rPr lang="en-IN" dirty="0" smtClean="0"/>
              <a:t>When a lower priority task is holding a critical resource and a higher priority task is waiting for this critical resource, then the priority of the lower priority task is set to the equal of priority of waiting higher priority task using the inheritance technique under PCP. As a result of this, the intermediate priority tasks which do not need the critical resource go into inheritance-related inversion.</a:t>
            </a:r>
          </a:p>
          <a:p>
            <a:pPr fontAlgn="base"/>
            <a:r>
              <a:rPr lang="en-IN" b="1" dirty="0" smtClean="0"/>
              <a:t>3. Avoidance-Related Inversion :</a:t>
            </a:r>
            <a:r>
              <a:rPr lang="en-IN" dirty="0" smtClean="0"/>
              <a:t/>
            </a:r>
            <a:br>
              <a:rPr lang="en-IN" dirty="0" smtClean="0"/>
            </a:br>
            <a:r>
              <a:rPr lang="en-IN" dirty="0" smtClean="0"/>
              <a:t>When a task needs the critical resource, its priority is compared with the Current System Ceiling (CSC). The task is allotted the critical resource if the priority of task is greater than the value of CSC. When the critical resource is not allotted to any task </a:t>
            </a:r>
            <a:r>
              <a:rPr lang="en-IN" dirty="0" err="1" smtClean="0"/>
              <a:t>i.e</a:t>
            </a:r>
            <a:r>
              <a:rPr lang="en-IN" dirty="0" smtClean="0"/>
              <a:t> critical resource is free and a task whose priority is less than CSC is requesting for this critical resource, is denied access to this critical resource. Task having higher priority than currently executing task and greater than CSC and requests a critical resource which is free, is said to go under avoidance-related inversion. It is also called as priority ceiling-related inversion as a higher priority task is allotted the critical resource not because the requested critical resource is held by another task but because its priority is less than CSC. It is also called as deadlock avoidance inversion as higher priority task is blocked for a critical resource that is not used y any other task.</a:t>
            </a:r>
          </a:p>
          <a:p>
            <a:endParaRPr lang="en-IN" dirty="0"/>
          </a:p>
        </p:txBody>
      </p:sp>
      <p:pic>
        <p:nvPicPr>
          <p:cNvPr id="4" name="Picture 3" descr="C:\Users\user\Documents\download (4).jpg"/>
          <p:cNvPicPr>
            <a:picLocks noChangeAspect="1" noChangeArrowheads="1"/>
          </p:cNvPicPr>
          <p:nvPr/>
        </p:nvPicPr>
        <p:blipFill>
          <a:blip r:embed="rId2"/>
          <a:srcRect/>
          <a:stretch>
            <a:fillRect/>
          </a:stretch>
        </p:blipFill>
        <p:spPr bwMode="auto">
          <a:xfrm>
            <a:off x="7405273" y="5572139"/>
            <a:ext cx="1738727" cy="1285861"/>
          </a:xfrm>
          <a:prstGeom prst="rect">
            <a:avLst/>
          </a:prstGeom>
          <a:ln>
            <a:noFill/>
          </a:ln>
          <a:effectLst>
            <a:softEdge rad="112500"/>
          </a:effectLst>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sz="2000" b="1" u="sng" dirty="0" smtClean="0"/>
              <a:t>properties of Priority Ceiling Protocols</a:t>
            </a:r>
            <a:r>
              <a:rPr lang="en-IN" sz="2000" u="sng" dirty="0" smtClean="0"/>
              <a:t/>
            </a:r>
            <a:br>
              <a:rPr lang="en-IN" sz="2000" u="sng" dirty="0" smtClean="0"/>
            </a:br>
            <a:endParaRPr lang="en-IN" sz="2000" u="sng" dirty="0"/>
          </a:p>
        </p:txBody>
      </p:sp>
      <p:sp>
        <p:nvSpPr>
          <p:cNvPr id="3" name="Content Placeholder 2"/>
          <p:cNvSpPr>
            <a:spLocks noGrp="1"/>
          </p:cNvSpPr>
          <p:nvPr>
            <p:ph idx="1"/>
          </p:nvPr>
        </p:nvSpPr>
        <p:spPr/>
        <p:txBody>
          <a:bodyPr>
            <a:normAutofit fontScale="55000" lnSpcReduction="20000"/>
          </a:bodyPr>
          <a:lstStyle/>
          <a:p>
            <a:pPr fontAlgn="base"/>
            <a:r>
              <a:rPr lang="en-IN" b="1" dirty="0" smtClean="0"/>
              <a:t>properties of Priority Ceiling Protocols are:</a:t>
            </a:r>
            <a:endParaRPr lang="en-IN" dirty="0" smtClean="0"/>
          </a:p>
          <a:p>
            <a:pPr fontAlgn="base"/>
            <a:r>
              <a:rPr lang="en-IN" dirty="0" smtClean="0"/>
              <a:t>Each of the resources in the system is assigned a priority ceiling.</a:t>
            </a:r>
          </a:p>
          <a:p>
            <a:pPr fontAlgn="base"/>
            <a:r>
              <a:rPr lang="en-IN" dirty="0" smtClean="0"/>
              <a:t>The assigned priority ceiling is determined by the highest priority among all the jobs which may acquire the resource.</a:t>
            </a:r>
          </a:p>
          <a:p>
            <a:pPr fontAlgn="base"/>
            <a:r>
              <a:rPr lang="en-IN" dirty="0" smtClean="0"/>
              <a:t>It makes use of more than one resource or semaphore variable, thus eliminating chain blocking.</a:t>
            </a:r>
          </a:p>
          <a:p>
            <a:pPr fontAlgn="base"/>
            <a:r>
              <a:rPr lang="en-IN" dirty="0" smtClean="0"/>
              <a:t>A job is assigned a lock on a resource if no other job has acquired lock on that resource.</a:t>
            </a:r>
          </a:p>
          <a:p>
            <a:pPr fontAlgn="base"/>
            <a:r>
              <a:rPr lang="en-IN" dirty="0" smtClean="0"/>
              <a:t>A job J, can acquire a lock only if the job’s priority is strictly greater than the priority ceilings of all the locks held by other jobs.</a:t>
            </a:r>
          </a:p>
          <a:p>
            <a:pPr fontAlgn="base"/>
            <a:r>
              <a:rPr lang="en-IN" dirty="0" smtClean="0"/>
              <a:t>If a high priority job has been blocked by a resource, then the job holding that resource gets the priority of the high priority task.</a:t>
            </a:r>
          </a:p>
          <a:p>
            <a:pPr fontAlgn="base"/>
            <a:r>
              <a:rPr lang="en-IN" dirty="0" smtClean="0"/>
              <a:t>Once the resource is released, the priority is reset back to the original.</a:t>
            </a:r>
          </a:p>
          <a:p>
            <a:pPr fontAlgn="base"/>
            <a:r>
              <a:rPr lang="en-IN" dirty="0" smtClean="0"/>
              <a:t>In the worst case, the highest priority job J</a:t>
            </a:r>
            <a:r>
              <a:rPr lang="en-IN" baseline="-25000" dirty="0" smtClean="0"/>
              <a:t>1</a:t>
            </a:r>
            <a:r>
              <a:rPr lang="en-IN" dirty="0" smtClean="0"/>
              <a:t> can be blocked by T lower priority tasks in the system when J</a:t>
            </a:r>
            <a:r>
              <a:rPr lang="en-IN" baseline="-25000" dirty="0" smtClean="0"/>
              <a:t>1</a:t>
            </a:r>
            <a:r>
              <a:rPr lang="en-IN" dirty="0" smtClean="0"/>
              <a:t> has to access T semaphores to finish its execution.</a:t>
            </a:r>
          </a:p>
          <a:p>
            <a:r>
              <a:rPr lang="en-IN" dirty="0" smtClean="0"/>
              <a:t/>
            </a:r>
            <a:br>
              <a:rPr lang="en-IN" dirty="0" smtClean="0"/>
            </a:br>
            <a:endParaRPr lang="en-IN" dirty="0"/>
          </a:p>
        </p:txBody>
      </p:sp>
      <p:pic>
        <p:nvPicPr>
          <p:cNvPr id="4" name="Picture 3" descr="C:\Users\user\Documents\download (4).jpg"/>
          <p:cNvPicPr>
            <a:picLocks noChangeAspect="1" noChangeArrowheads="1"/>
          </p:cNvPicPr>
          <p:nvPr/>
        </p:nvPicPr>
        <p:blipFill>
          <a:blip r:embed="rId2"/>
          <a:srcRect/>
          <a:stretch>
            <a:fillRect/>
          </a:stretch>
        </p:blipFill>
        <p:spPr bwMode="auto">
          <a:xfrm>
            <a:off x="7405273" y="5572139"/>
            <a:ext cx="1738727" cy="1285861"/>
          </a:xfrm>
          <a:prstGeom prst="rect">
            <a:avLst/>
          </a:prstGeom>
          <a:ln>
            <a:noFill/>
          </a:ln>
          <a:effectLst>
            <a:softEdge rad="112500"/>
          </a:effectLst>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smtClean="0"/>
              <a:t>Features of </a:t>
            </a:r>
            <a:r>
              <a:rPr lang="en-US" u="sng" dirty="0" err="1" smtClean="0"/>
              <a:t>pcp</a:t>
            </a:r>
            <a:endParaRPr lang="en-IN" u="sng" dirty="0"/>
          </a:p>
        </p:txBody>
      </p:sp>
      <p:sp>
        <p:nvSpPr>
          <p:cNvPr id="3" name="Content Placeholder 2"/>
          <p:cNvSpPr>
            <a:spLocks noGrp="1"/>
          </p:cNvSpPr>
          <p:nvPr>
            <p:ph idx="1"/>
          </p:nvPr>
        </p:nvSpPr>
        <p:spPr/>
        <p:txBody>
          <a:bodyPr/>
          <a:lstStyle/>
          <a:p>
            <a:r>
              <a:rPr lang="en-IN" dirty="0" smtClean="0"/>
              <a:t>It is easier to implement as blocking relationships need not be monitored.</a:t>
            </a:r>
          </a:p>
          <a:p>
            <a:r>
              <a:rPr lang="en-IN" dirty="0" smtClean="0"/>
              <a:t>PCP leads to fewer context switches as blocking is prior to first execution.</a:t>
            </a:r>
          </a:p>
          <a:p>
            <a:r>
              <a:rPr lang="en-IN" dirty="0" err="1" smtClean="0"/>
              <a:t>Pcp</a:t>
            </a:r>
            <a:r>
              <a:rPr lang="en-IN" dirty="0" smtClean="0"/>
              <a:t> requires more </a:t>
            </a:r>
            <a:r>
              <a:rPr lang="en-IN" b="1" dirty="0" smtClean="0"/>
              <a:t>priority</a:t>
            </a:r>
            <a:r>
              <a:rPr lang="en-IN" dirty="0" smtClean="0"/>
              <a:t> movements as this happens with all resource usage.</a:t>
            </a:r>
          </a:p>
          <a:p>
            <a:endParaRPr lang="en-IN" dirty="0"/>
          </a:p>
        </p:txBody>
      </p:sp>
      <p:pic>
        <p:nvPicPr>
          <p:cNvPr id="4" name="Picture 3" descr="C:\Users\user\Documents\download (4).jpg"/>
          <p:cNvPicPr>
            <a:picLocks noChangeAspect="1" noChangeArrowheads="1"/>
          </p:cNvPicPr>
          <p:nvPr/>
        </p:nvPicPr>
        <p:blipFill>
          <a:blip r:embed="rId2"/>
          <a:srcRect/>
          <a:stretch>
            <a:fillRect/>
          </a:stretch>
        </p:blipFill>
        <p:spPr bwMode="auto">
          <a:xfrm>
            <a:off x="7405273" y="5572139"/>
            <a:ext cx="1738727" cy="1285861"/>
          </a:xfrm>
          <a:prstGeom prst="rect">
            <a:avLst/>
          </a:prstGeom>
          <a:ln>
            <a:noFill/>
          </a:ln>
          <a:effectLst>
            <a:softEdge rad="112500"/>
          </a:effectLst>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000" u="sng" dirty="0" smtClean="0"/>
              <a:t> TASK DEPENDENCIES</a:t>
            </a:r>
            <a:endParaRPr lang="en-IN" sz="2000" u="sng" dirty="0"/>
          </a:p>
        </p:txBody>
      </p:sp>
      <p:sp>
        <p:nvSpPr>
          <p:cNvPr id="3" name="Content Placeholder 2"/>
          <p:cNvSpPr>
            <a:spLocks noGrp="1"/>
          </p:cNvSpPr>
          <p:nvPr>
            <p:ph idx="1"/>
          </p:nvPr>
        </p:nvSpPr>
        <p:spPr/>
        <p:txBody>
          <a:bodyPr>
            <a:normAutofit fontScale="62500" lnSpcReduction="20000"/>
          </a:bodyPr>
          <a:lstStyle/>
          <a:p>
            <a:r>
              <a:rPr lang="en-IN" dirty="0" smtClean="0"/>
              <a:t> Task's dependencies can be:</a:t>
            </a:r>
          </a:p>
          <a:p>
            <a:r>
              <a:rPr lang="en-IN" dirty="0" smtClean="0"/>
              <a:t>Sub-tasks: a task is broken down into smaller tasks. When all sub-tasks are completed, the task is completed. For example, sending a product update email to customers might involve developing several email templates, each consisting of different elements. </a:t>
            </a:r>
          </a:p>
          <a:p>
            <a:r>
              <a:rPr lang="en-IN" dirty="0" smtClean="0"/>
              <a:t>Prerequisites: a task requires some other task(s) to be completed before it can start. Once all prerequisites are complete, the task can start. For example, you cannot roll out a new feature until it is fully developed. </a:t>
            </a:r>
          </a:p>
          <a:p>
            <a:r>
              <a:rPr lang="en-IN" dirty="0" smtClean="0"/>
              <a:t>It doesn't have a built-in task dependency management, but you can use such elements as checklists and link attachments to represent and manage task dependencies. This allows you to develop the system in which: </a:t>
            </a:r>
          </a:p>
          <a:p>
            <a:r>
              <a:rPr lang="en-IN" dirty="0" smtClean="0"/>
              <a:t>each task has a list of its dependencies.</a:t>
            </a:r>
          </a:p>
          <a:p>
            <a:r>
              <a:rPr lang="en-IN" dirty="0" smtClean="0"/>
              <a:t>the tasks are linked so it's easy to jump to a dependency and back.</a:t>
            </a:r>
          </a:p>
          <a:p>
            <a:r>
              <a:rPr lang="en-IN" dirty="0" smtClean="0"/>
              <a:t>when the dependencies for a task are completed, the task can be automatically moved to a new state.</a:t>
            </a:r>
          </a:p>
          <a:p>
            <a:endParaRPr lang="en-IN" dirty="0" smtClean="0"/>
          </a:p>
          <a:p>
            <a:endParaRPr lang="en-IN" dirty="0"/>
          </a:p>
        </p:txBody>
      </p:sp>
      <p:pic>
        <p:nvPicPr>
          <p:cNvPr id="4" name="Picture 3" descr="C:\Users\user\Documents\download (4).jpg"/>
          <p:cNvPicPr>
            <a:picLocks noChangeAspect="1" noChangeArrowheads="1"/>
          </p:cNvPicPr>
          <p:nvPr/>
        </p:nvPicPr>
        <p:blipFill>
          <a:blip r:embed="rId2"/>
          <a:srcRect/>
          <a:stretch>
            <a:fillRect/>
          </a:stretch>
        </p:blipFill>
        <p:spPr bwMode="auto">
          <a:xfrm>
            <a:off x="7405273" y="5572139"/>
            <a:ext cx="1738727" cy="1285861"/>
          </a:xfrm>
          <a:prstGeom prst="rect">
            <a:avLst/>
          </a:prstGeom>
          <a:ln>
            <a:noFill/>
          </a:ln>
          <a:effectLst>
            <a:softEdge rad="112500"/>
          </a:effectLst>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lenovo\Desktop\file-mZsQa3XL9T.png"/>
          <p:cNvPicPr>
            <a:picLocks noGrp="1" noChangeAspect="1" noChangeArrowheads="1"/>
          </p:cNvPicPr>
          <p:nvPr>
            <p:ph idx="1"/>
          </p:nvPr>
        </p:nvPicPr>
        <p:blipFill>
          <a:blip r:embed="rId2"/>
          <a:srcRect/>
          <a:stretch>
            <a:fillRect/>
          </a:stretch>
        </p:blipFill>
        <p:spPr bwMode="auto">
          <a:xfrm>
            <a:off x="914400" y="285728"/>
            <a:ext cx="7772400" cy="5867548"/>
          </a:xfrm>
          <a:prstGeom prst="rect">
            <a:avLst/>
          </a:prstGeom>
          <a:noFill/>
        </p:spPr>
      </p:pic>
      <p:pic>
        <p:nvPicPr>
          <p:cNvPr id="3" name="Picture 2" descr="C:\Users\user\Documents\download (4).jpg"/>
          <p:cNvPicPr>
            <a:picLocks noChangeAspect="1" noChangeArrowheads="1"/>
          </p:cNvPicPr>
          <p:nvPr/>
        </p:nvPicPr>
        <p:blipFill>
          <a:blip r:embed="rId3"/>
          <a:srcRect/>
          <a:stretch>
            <a:fillRect/>
          </a:stretch>
        </p:blipFill>
        <p:spPr bwMode="auto">
          <a:xfrm>
            <a:off x="7405273" y="5572139"/>
            <a:ext cx="1738727" cy="1285861"/>
          </a:xfrm>
          <a:prstGeom prst="rect">
            <a:avLst/>
          </a:prstGeom>
          <a:ln>
            <a:noFill/>
          </a:ln>
          <a:effectLst>
            <a:softEdge rad="112500"/>
          </a:effectLst>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sz="1800" u="sng" dirty="0" smtClean="0"/>
              <a:t>Scheduling Real-Time Tasks in Multiprocessor and Distributed Systems</a:t>
            </a:r>
            <a:r>
              <a:rPr lang="en-IN" sz="1800" dirty="0" smtClean="0"/>
              <a:t/>
            </a:r>
            <a:br>
              <a:rPr lang="en-IN" sz="1800" dirty="0" smtClean="0"/>
            </a:br>
            <a:endParaRPr lang="en-IN" sz="1800" dirty="0"/>
          </a:p>
        </p:txBody>
      </p:sp>
      <p:sp>
        <p:nvSpPr>
          <p:cNvPr id="3" name="Content Placeholder 2"/>
          <p:cNvSpPr>
            <a:spLocks noGrp="1"/>
          </p:cNvSpPr>
          <p:nvPr>
            <p:ph idx="1"/>
          </p:nvPr>
        </p:nvSpPr>
        <p:spPr/>
        <p:txBody>
          <a:bodyPr>
            <a:normAutofit fontScale="77500" lnSpcReduction="20000"/>
          </a:bodyPr>
          <a:lstStyle/>
          <a:p>
            <a:pPr fontAlgn="base"/>
            <a:r>
              <a:rPr lang="en-IN" dirty="0" smtClean="0"/>
              <a:t>The use of multiprocessor and distributed systems in real-time applications is becoming popular.</a:t>
            </a:r>
          </a:p>
          <a:p>
            <a:pPr fontAlgn="base"/>
            <a:r>
              <a:rPr lang="en-IN" dirty="0" smtClean="0"/>
              <a:t> One reason for this popularity of multiprocessor and distributed systems is the recent drop in their prices. </a:t>
            </a:r>
          </a:p>
          <a:p>
            <a:pPr fontAlgn="base"/>
            <a:r>
              <a:rPr lang="en-IN" dirty="0" smtClean="0"/>
              <a:t>Now dual processor machines are available at 50 to 60,000 rupees and the prices are set to drop even further.</a:t>
            </a:r>
          </a:p>
          <a:p>
            <a:pPr fontAlgn="base"/>
            <a:r>
              <a:rPr lang="en-IN" dirty="0" smtClean="0"/>
              <a:t> Besides, distributed platforms such as networked PCs are common place. </a:t>
            </a:r>
          </a:p>
          <a:p>
            <a:pPr fontAlgn="base"/>
            <a:r>
              <a:rPr lang="en-IN" dirty="0" smtClean="0"/>
              <a:t>Another reason that attracts real-time system developers to deploy multiprocessor and distributed systems is the faster response times and fault-tolerance features of such systems. </a:t>
            </a:r>
          </a:p>
          <a:p>
            <a:pPr fontAlgn="base"/>
            <a:r>
              <a:rPr lang="en-IN" dirty="0" smtClean="0"/>
              <a:t>Further, distributed processing is often suitable for applications that are naturally distributed and the events .</a:t>
            </a:r>
          </a:p>
          <a:p>
            <a:endParaRPr lang="en-IN" dirty="0"/>
          </a:p>
        </p:txBody>
      </p:sp>
      <p:pic>
        <p:nvPicPr>
          <p:cNvPr id="4" name="Picture 3" descr="C:\Users\user\Documents\download (4).jpg"/>
          <p:cNvPicPr>
            <a:picLocks noChangeAspect="1" noChangeArrowheads="1"/>
          </p:cNvPicPr>
          <p:nvPr/>
        </p:nvPicPr>
        <p:blipFill>
          <a:blip r:embed="rId2"/>
          <a:srcRect/>
          <a:stretch>
            <a:fillRect/>
          </a:stretch>
        </p:blipFill>
        <p:spPr bwMode="auto">
          <a:xfrm>
            <a:off x="8274636" y="5572139"/>
            <a:ext cx="1738727" cy="1285861"/>
          </a:xfrm>
          <a:prstGeom prst="rect">
            <a:avLst/>
          </a:prstGeom>
          <a:ln>
            <a:noFill/>
          </a:ln>
          <a:effectLst>
            <a:softEdge rad="112500"/>
          </a:effectLst>
        </p:spPr>
      </p:pic>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sz="2000" u="sng" dirty="0" smtClean="0"/>
              <a:t>Centralized clock synchronization</a:t>
            </a:r>
            <a:endParaRPr lang="en-IN" sz="2000" u="sng" dirty="0"/>
          </a:p>
        </p:txBody>
      </p:sp>
      <p:sp>
        <p:nvSpPr>
          <p:cNvPr id="3" name="Content Placeholder 2"/>
          <p:cNvSpPr>
            <a:spLocks noGrp="1"/>
          </p:cNvSpPr>
          <p:nvPr>
            <p:ph idx="1"/>
          </p:nvPr>
        </p:nvSpPr>
        <p:spPr/>
        <p:txBody>
          <a:bodyPr>
            <a:normAutofit fontScale="55000" lnSpcReduction="20000"/>
          </a:bodyPr>
          <a:lstStyle/>
          <a:p>
            <a:r>
              <a:rPr lang="en-IN" dirty="0" smtClean="0"/>
              <a:t>A logical </a:t>
            </a:r>
            <a:r>
              <a:rPr lang="en-IN" b="1" dirty="0" smtClean="0"/>
              <a:t>clock</a:t>
            </a:r>
            <a:r>
              <a:rPr lang="en-IN" dirty="0" smtClean="0"/>
              <a:t> is a mechanism for capturing chronological and causal relationships in a </a:t>
            </a:r>
            <a:r>
              <a:rPr lang="en-IN" b="1" dirty="0" smtClean="0"/>
              <a:t>distributed system</a:t>
            </a:r>
            <a:r>
              <a:rPr lang="en-IN" dirty="0" smtClean="0"/>
              <a:t>. Often, </a:t>
            </a:r>
            <a:r>
              <a:rPr lang="en-IN" b="1" dirty="0" smtClean="0"/>
              <a:t>distributed systems</a:t>
            </a:r>
            <a:r>
              <a:rPr lang="en-IN" dirty="0" smtClean="0"/>
              <a:t> may have no physically synchronous global </a:t>
            </a:r>
            <a:r>
              <a:rPr lang="en-IN" b="1" dirty="0" smtClean="0"/>
              <a:t>clock</a:t>
            </a:r>
            <a:r>
              <a:rPr lang="en-IN" dirty="0" smtClean="0"/>
              <a:t>.</a:t>
            </a:r>
          </a:p>
          <a:p>
            <a:pPr fontAlgn="base"/>
            <a:r>
              <a:rPr lang="en-IN" b="1" u="sng" dirty="0" smtClean="0"/>
              <a:t>Centralized Clock Synchronization</a:t>
            </a:r>
            <a:r>
              <a:rPr lang="en-IN" u="sng" dirty="0" smtClean="0"/>
              <a:t> </a:t>
            </a:r>
            <a:r>
              <a:rPr lang="en-IN" dirty="0" smtClean="0"/>
              <a:t>is an internal clock synchronization approach where clocks of system are synchronized with one of clock of system.</a:t>
            </a:r>
          </a:p>
          <a:p>
            <a:pPr fontAlgn="base"/>
            <a:r>
              <a:rPr lang="en-IN" dirty="0" smtClean="0"/>
              <a:t>Clock synchronization is carried out to make all clocks in network agree on the same value. In centralized clock synchronization, one of clocks is appointed as master clock. Other clock of the system are called slaves and these clocks are kept is synchronization with master clock.</a:t>
            </a:r>
          </a:p>
          <a:p>
            <a:pPr fontAlgn="base"/>
            <a:r>
              <a:rPr lang="en-IN" b="1" u="sng" dirty="0" smtClean="0"/>
              <a:t>Master Clock :</a:t>
            </a:r>
            <a:r>
              <a:rPr lang="en-IN" dirty="0" smtClean="0"/>
              <a:t/>
            </a:r>
            <a:br>
              <a:rPr lang="en-IN" dirty="0" smtClean="0"/>
            </a:br>
            <a:r>
              <a:rPr lang="en-IN" dirty="0" smtClean="0"/>
              <a:t>It is one of clocks of system which is designated as master clock. All remaining clocks are synchronized with this clock. Master clock is also known as </a:t>
            </a:r>
            <a:r>
              <a:rPr lang="en-IN" i="1" dirty="0" smtClean="0"/>
              <a:t>time server</a:t>
            </a:r>
            <a:r>
              <a:rPr lang="en-IN" dirty="0" smtClean="0"/>
              <a:t>. It is single in number.</a:t>
            </a:r>
          </a:p>
          <a:p>
            <a:pPr fontAlgn="base"/>
            <a:r>
              <a:rPr lang="en-IN" b="1" u="sng" dirty="0" smtClean="0"/>
              <a:t>Slave Clocks :</a:t>
            </a:r>
            <a:r>
              <a:rPr lang="en-IN" dirty="0" smtClean="0"/>
              <a:t/>
            </a:r>
            <a:br>
              <a:rPr lang="en-IN" dirty="0" smtClean="0"/>
            </a:br>
            <a:r>
              <a:rPr lang="en-IN" dirty="0" smtClean="0"/>
              <a:t>Remaining clocks of systems after designated master clock are known as slave clocks. These clocks are synchronized with master clock of system. These are various in number in system.</a:t>
            </a:r>
          </a:p>
          <a:p>
            <a:endParaRPr lang="en-IN" dirty="0" smtClean="0"/>
          </a:p>
        </p:txBody>
      </p:sp>
      <p:pic>
        <p:nvPicPr>
          <p:cNvPr id="4" name="Picture 3" descr="C:\Users\user\Documents\download (4).jpg"/>
          <p:cNvPicPr>
            <a:picLocks noChangeAspect="1" noChangeArrowheads="1"/>
          </p:cNvPicPr>
          <p:nvPr/>
        </p:nvPicPr>
        <p:blipFill>
          <a:blip r:embed="rId2"/>
          <a:srcRect/>
          <a:stretch>
            <a:fillRect/>
          </a:stretch>
        </p:blipFill>
        <p:spPr bwMode="auto">
          <a:xfrm>
            <a:off x="7405273" y="5572139"/>
            <a:ext cx="1738727" cy="1285861"/>
          </a:xfrm>
          <a:prstGeom prst="rect">
            <a:avLst/>
          </a:prstGeom>
          <a:ln>
            <a:noFill/>
          </a:ln>
          <a:effectLst>
            <a:softEdge rad="112500"/>
          </a:effectLst>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000" u="sng" dirty="0" smtClean="0"/>
              <a:t>Working principle of </a:t>
            </a:r>
            <a:r>
              <a:rPr lang="en-IN" sz="2000" b="1" u="sng" dirty="0" smtClean="0"/>
              <a:t>Centralized Clock Synchronization</a:t>
            </a:r>
            <a:r>
              <a:rPr lang="en-IN" dirty="0" smtClean="0"/>
              <a:t> </a:t>
            </a:r>
            <a:endParaRPr lang="en-IN" dirty="0"/>
          </a:p>
        </p:txBody>
      </p:sp>
      <p:sp>
        <p:nvSpPr>
          <p:cNvPr id="3" name="Content Placeholder 2"/>
          <p:cNvSpPr>
            <a:spLocks noGrp="1"/>
          </p:cNvSpPr>
          <p:nvPr>
            <p:ph idx="1"/>
          </p:nvPr>
        </p:nvSpPr>
        <p:spPr/>
        <p:txBody>
          <a:bodyPr>
            <a:normAutofit fontScale="55000" lnSpcReduction="20000"/>
          </a:bodyPr>
          <a:lstStyle/>
          <a:p>
            <a:pPr fontAlgn="base"/>
            <a:r>
              <a:rPr lang="en-IN" b="1" u="sng" dirty="0" smtClean="0"/>
              <a:t>Working :</a:t>
            </a:r>
            <a:r>
              <a:rPr lang="en-IN" dirty="0" smtClean="0"/>
              <a:t/>
            </a:r>
            <a:br>
              <a:rPr lang="en-IN" dirty="0" smtClean="0"/>
            </a:br>
            <a:r>
              <a:rPr lang="en-IN" dirty="0" smtClean="0"/>
              <a:t>Master clock sends its time to all other clocks (slave clocks) for synchronization. Server broadcasts its time after each ‘t’ time interval. Slave clocks receive time from master clock and set their time accordingly. Time interval ‘t’ is chosen quite carefully.</a:t>
            </a:r>
          </a:p>
          <a:p>
            <a:pPr fontAlgn="base"/>
            <a:r>
              <a:rPr lang="en-IN" b="1" dirty="0" smtClean="0"/>
              <a:t>Case-I:</a:t>
            </a:r>
            <a:r>
              <a:rPr lang="en-IN" dirty="0" smtClean="0"/>
              <a:t/>
            </a:r>
            <a:br>
              <a:rPr lang="en-IN" dirty="0" smtClean="0"/>
            </a:br>
            <a:r>
              <a:rPr lang="en-IN" dirty="0" smtClean="0"/>
              <a:t>If ‘t’ is very small then, master clock frequently sends its time to slave clocks and slave clocks are in proper</a:t>
            </a:r>
            <a:br>
              <a:rPr lang="en-IN" dirty="0" smtClean="0"/>
            </a:br>
            <a:r>
              <a:rPr lang="en-IN" dirty="0" smtClean="0"/>
              <a:t>synchronization with master clock but  high communication overhead occurs.</a:t>
            </a:r>
          </a:p>
          <a:p>
            <a:pPr fontAlgn="base"/>
            <a:r>
              <a:rPr lang="en-IN" b="1" dirty="0" smtClean="0"/>
              <a:t>Case-II:</a:t>
            </a:r>
            <a:r>
              <a:rPr lang="en-IN" dirty="0" smtClean="0"/>
              <a:t/>
            </a:r>
            <a:br>
              <a:rPr lang="en-IN" dirty="0" smtClean="0"/>
            </a:br>
            <a:r>
              <a:rPr lang="en-IN" dirty="0" smtClean="0"/>
              <a:t>If ‘t’ is very large then, clocks drift too much from each other.</a:t>
            </a:r>
          </a:p>
          <a:p>
            <a:pPr fontAlgn="base"/>
            <a:r>
              <a:rPr lang="en-IN" b="1" dirty="0" smtClean="0"/>
              <a:t>Relation between ‘t’ and ‘p’ :</a:t>
            </a:r>
            <a:r>
              <a:rPr lang="en-IN" dirty="0" smtClean="0"/>
              <a:t/>
            </a:r>
            <a:br>
              <a:rPr lang="en-IN" dirty="0" smtClean="0"/>
            </a:br>
            <a:r>
              <a:rPr lang="en-IN" dirty="0" smtClean="0"/>
              <a:t>‘t’ represents time interval and ‘p’ represents drift rate between two clocks.</a:t>
            </a:r>
          </a:p>
          <a:p>
            <a:pPr fontAlgn="base"/>
            <a:r>
              <a:rPr lang="en-IN" dirty="0" smtClean="0"/>
              <a:t>When slave clocks are synchronized after every ‘t’ time then drift of slave clock from master clock is p x t.</a:t>
            </a:r>
            <a:br>
              <a:rPr lang="en-IN" dirty="0" smtClean="0"/>
            </a:br>
            <a:r>
              <a:rPr lang="en-IN" dirty="0" smtClean="0"/>
              <a:t>Hence, maximum drift between any two clocks is 2 x p x t.</a:t>
            </a:r>
          </a:p>
          <a:p>
            <a:endParaRPr lang="en-IN" dirty="0"/>
          </a:p>
        </p:txBody>
      </p:sp>
      <p:pic>
        <p:nvPicPr>
          <p:cNvPr id="4" name="Picture 3" descr="C:\Users\user\Documents\download (4).jpg"/>
          <p:cNvPicPr>
            <a:picLocks noChangeAspect="1" noChangeArrowheads="1"/>
          </p:cNvPicPr>
          <p:nvPr/>
        </p:nvPicPr>
        <p:blipFill>
          <a:blip r:embed="rId2"/>
          <a:srcRect/>
          <a:stretch>
            <a:fillRect/>
          </a:stretch>
        </p:blipFill>
        <p:spPr bwMode="auto">
          <a:xfrm>
            <a:off x="7405273" y="5572139"/>
            <a:ext cx="1738727" cy="1285861"/>
          </a:xfrm>
          <a:prstGeom prst="rect">
            <a:avLst/>
          </a:prstGeom>
          <a:ln>
            <a:noFill/>
          </a:ln>
          <a:effectLst>
            <a:softEdge rad="112500"/>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smtClean="0"/>
              <a:t>TABLE OF CONTENTS</a:t>
            </a:r>
            <a:endParaRPr lang="en-IN" u="sng" dirty="0"/>
          </a:p>
        </p:txBody>
      </p:sp>
      <p:sp>
        <p:nvSpPr>
          <p:cNvPr id="3" name="Content Placeholder 2"/>
          <p:cNvSpPr>
            <a:spLocks noGrp="1"/>
          </p:cNvSpPr>
          <p:nvPr>
            <p:ph idx="1"/>
          </p:nvPr>
        </p:nvSpPr>
        <p:spPr/>
        <p:txBody>
          <a:bodyPr>
            <a:normAutofit fontScale="62500" lnSpcReduction="20000"/>
          </a:bodyPr>
          <a:lstStyle/>
          <a:p>
            <a:pPr>
              <a:buNone/>
            </a:pPr>
            <a:r>
              <a:rPr lang="en-IN" dirty="0" smtClean="0"/>
              <a:t>* INTRODUCTION-What is real-time, Applications of Real-Time systems, A basic model of Real-time system</a:t>
            </a:r>
          </a:p>
          <a:p>
            <a:pPr>
              <a:buNone/>
            </a:pPr>
            <a:endParaRPr lang="en-IN" dirty="0" smtClean="0"/>
          </a:p>
          <a:p>
            <a:pPr>
              <a:buNone/>
            </a:pPr>
            <a:r>
              <a:rPr lang="en-IN" dirty="0" smtClean="0"/>
              <a:t> *Characteristics of Real-time system, Safety and Reliability, Types of Real-time tasks, timing constraints</a:t>
            </a:r>
          </a:p>
          <a:p>
            <a:pPr>
              <a:buNone/>
            </a:pPr>
            <a:endParaRPr lang="en-IN" dirty="0" smtClean="0"/>
          </a:p>
          <a:p>
            <a:pPr>
              <a:buNone/>
            </a:pPr>
            <a:r>
              <a:rPr lang="en-IN" dirty="0" smtClean="0"/>
              <a:t>*Modelling timing constraints Real-Time Task Scheduling: Some important concepts, Types of Real-time tasks and their characteristics, Task scheduling</a:t>
            </a:r>
          </a:p>
          <a:p>
            <a:pPr>
              <a:buNone/>
            </a:pPr>
            <a:endParaRPr lang="en-IN" dirty="0" smtClean="0"/>
          </a:p>
          <a:p>
            <a:pPr>
              <a:buNone/>
            </a:pPr>
            <a:r>
              <a:rPr lang="en-IN" dirty="0" smtClean="0"/>
              <a:t> *Clock-Driven scheduling, Hybrid schedulers, Event Driven scheduling, Earliest Deadline First (EDF) </a:t>
            </a:r>
            <a:r>
              <a:rPr lang="en-IN" dirty="0" smtClean="0"/>
              <a:t>scheduling.</a:t>
            </a:r>
            <a:endParaRPr lang="en-IN" dirty="0" smtClean="0"/>
          </a:p>
          <a:p>
            <a:pPr>
              <a:buNone/>
            </a:pPr>
            <a:endParaRPr lang="en-IN" dirty="0" smtClean="0"/>
          </a:p>
          <a:p>
            <a:pPr>
              <a:buNone/>
            </a:pPr>
            <a:r>
              <a:rPr lang="en-IN" dirty="0" smtClean="0"/>
              <a:t>* Rate monotonic algorithm (RMA). Some issues Associated with RMA. Issues in using RMA practical situations</a:t>
            </a:r>
            <a:endParaRPr lang="en-IN" dirty="0"/>
          </a:p>
        </p:txBody>
      </p:sp>
      <p:pic>
        <p:nvPicPr>
          <p:cNvPr id="5" name="Picture 3" descr="C:\Users\user\Documents\download (4).jpg"/>
          <p:cNvPicPr>
            <a:picLocks noChangeAspect="1" noChangeArrowheads="1"/>
          </p:cNvPicPr>
          <p:nvPr/>
        </p:nvPicPr>
        <p:blipFill>
          <a:blip r:embed="rId2"/>
          <a:srcRect/>
          <a:stretch>
            <a:fillRect/>
          </a:stretch>
        </p:blipFill>
        <p:spPr bwMode="auto">
          <a:xfrm>
            <a:off x="8572528" y="5159651"/>
            <a:ext cx="1738727" cy="1698349"/>
          </a:xfrm>
          <a:prstGeom prst="rect">
            <a:avLst/>
          </a:prstGeom>
          <a:ln>
            <a:noFill/>
          </a:ln>
          <a:effectLst>
            <a:softEdge rad="112500"/>
          </a:effectLst>
        </p:spPr>
      </p:pic>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488044"/>
          </a:xfrm>
        </p:spPr>
        <p:txBody>
          <a:bodyPr/>
          <a:lstStyle/>
          <a:p>
            <a:pPr algn="ctr"/>
            <a:r>
              <a:rPr lang="en-US" sz="2000" u="sng" dirty="0" smtClean="0"/>
              <a:t>Multiple choice question with answer</a:t>
            </a:r>
            <a:endParaRPr lang="en-IN" sz="2000" u="sng" dirty="0"/>
          </a:p>
        </p:txBody>
      </p:sp>
      <p:sp>
        <p:nvSpPr>
          <p:cNvPr id="3" name="Content Placeholder 2"/>
          <p:cNvSpPr>
            <a:spLocks noGrp="1"/>
          </p:cNvSpPr>
          <p:nvPr>
            <p:ph idx="1"/>
          </p:nvPr>
        </p:nvSpPr>
        <p:spPr>
          <a:xfrm>
            <a:off x="914400" y="857232"/>
            <a:ext cx="7772400" cy="5498328"/>
          </a:xfrm>
        </p:spPr>
        <p:txBody>
          <a:bodyPr>
            <a:normAutofit fontScale="40000" lnSpcReduction="20000"/>
          </a:bodyPr>
          <a:lstStyle/>
          <a:p>
            <a:r>
              <a:rPr lang="en-IN" dirty="0" smtClean="0"/>
              <a:t>1. The bounded buffer problem is also known as ____________</a:t>
            </a:r>
            <a:br>
              <a:rPr lang="en-IN" dirty="0" smtClean="0"/>
            </a:br>
            <a:r>
              <a:rPr lang="en-IN" dirty="0" smtClean="0"/>
              <a:t>a) Readers – Writers problem</a:t>
            </a:r>
            <a:br>
              <a:rPr lang="en-IN" dirty="0" smtClean="0"/>
            </a:br>
            <a:r>
              <a:rPr lang="en-IN" dirty="0" smtClean="0"/>
              <a:t>b) Dining – Philosophers problem</a:t>
            </a:r>
            <a:br>
              <a:rPr lang="en-IN" dirty="0" smtClean="0"/>
            </a:br>
            <a:r>
              <a:rPr lang="en-IN" dirty="0" smtClean="0">
                <a:solidFill>
                  <a:srgbClr val="FF0000"/>
                </a:solidFill>
              </a:rPr>
              <a:t>c) Producer – Consumer problem</a:t>
            </a:r>
            <a:r>
              <a:rPr lang="en-IN" dirty="0" smtClean="0"/>
              <a:t/>
            </a:r>
            <a:br>
              <a:rPr lang="en-IN" dirty="0" smtClean="0"/>
            </a:br>
            <a:r>
              <a:rPr lang="en-IN" dirty="0" smtClean="0"/>
              <a:t>d) None of the mentioned</a:t>
            </a:r>
            <a:br>
              <a:rPr lang="en-IN" dirty="0" smtClean="0"/>
            </a:br>
            <a:endParaRPr lang="en-IN" dirty="0" smtClean="0"/>
          </a:p>
          <a:p>
            <a:r>
              <a:rPr lang="en-IN" dirty="0" smtClean="0"/>
              <a:t>2. In the bounded buffer problem, there are the empty and full semaphores that ____________</a:t>
            </a:r>
            <a:br>
              <a:rPr lang="en-IN" dirty="0" smtClean="0"/>
            </a:br>
            <a:r>
              <a:rPr lang="en-IN" dirty="0" smtClean="0">
                <a:solidFill>
                  <a:srgbClr val="FF0000"/>
                </a:solidFill>
              </a:rPr>
              <a:t>a) count the number of empty and full buffers</a:t>
            </a:r>
            <a:r>
              <a:rPr lang="en-IN" dirty="0" smtClean="0"/>
              <a:t/>
            </a:r>
            <a:br>
              <a:rPr lang="en-IN" dirty="0" smtClean="0"/>
            </a:br>
            <a:r>
              <a:rPr lang="en-IN" dirty="0" smtClean="0"/>
              <a:t>b) count the number of empty and full memory spaces</a:t>
            </a:r>
            <a:br>
              <a:rPr lang="en-IN" dirty="0" smtClean="0"/>
            </a:br>
            <a:r>
              <a:rPr lang="en-IN" dirty="0" smtClean="0"/>
              <a:t>c) count the number of empty and full queues</a:t>
            </a:r>
            <a:br>
              <a:rPr lang="en-IN" dirty="0" smtClean="0"/>
            </a:br>
            <a:r>
              <a:rPr lang="en-IN" dirty="0" smtClean="0"/>
              <a:t>d) none of the mentioned</a:t>
            </a:r>
            <a:br>
              <a:rPr lang="en-IN" dirty="0" smtClean="0"/>
            </a:br>
            <a:endParaRPr lang="en-IN" dirty="0" smtClean="0"/>
          </a:p>
          <a:p>
            <a:r>
              <a:rPr lang="en-IN" dirty="0" smtClean="0"/>
              <a:t>3. In the bounded buffer problem ____________</a:t>
            </a:r>
            <a:br>
              <a:rPr lang="en-IN" dirty="0" smtClean="0"/>
            </a:br>
            <a:r>
              <a:rPr lang="en-IN" dirty="0" smtClean="0"/>
              <a:t>a) there is only one buffer</a:t>
            </a:r>
            <a:br>
              <a:rPr lang="en-IN" dirty="0" smtClean="0"/>
            </a:br>
            <a:r>
              <a:rPr lang="en-IN" dirty="0" smtClean="0">
                <a:solidFill>
                  <a:srgbClr val="FF0000"/>
                </a:solidFill>
              </a:rPr>
              <a:t>b) there are n buffers ( n being greater than one but finite)</a:t>
            </a:r>
            <a:r>
              <a:rPr lang="en-IN" dirty="0" smtClean="0"/>
              <a:t/>
            </a:r>
            <a:br>
              <a:rPr lang="en-IN" dirty="0" smtClean="0"/>
            </a:br>
            <a:r>
              <a:rPr lang="en-IN" dirty="0" smtClean="0"/>
              <a:t>c) there are infinite buffers</a:t>
            </a:r>
            <a:br>
              <a:rPr lang="en-IN" dirty="0" smtClean="0"/>
            </a:br>
            <a:r>
              <a:rPr lang="en-IN" dirty="0" smtClean="0"/>
              <a:t>d) the buffer size is bounded</a:t>
            </a:r>
            <a:br>
              <a:rPr lang="en-IN" dirty="0" smtClean="0"/>
            </a:br>
            <a:endParaRPr lang="en-IN" dirty="0" smtClean="0"/>
          </a:p>
          <a:p>
            <a:r>
              <a:rPr lang="en-IN" dirty="0" smtClean="0"/>
              <a:t>4.To ensure difficulties do not arise in the readers – writers problem _______ are given exclusive access to the shared object.</a:t>
            </a:r>
            <a:br>
              <a:rPr lang="en-IN" dirty="0" smtClean="0"/>
            </a:br>
            <a:r>
              <a:rPr lang="en-IN" dirty="0" smtClean="0"/>
              <a:t>a) readers</a:t>
            </a:r>
            <a:br>
              <a:rPr lang="en-IN" dirty="0" smtClean="0"/>
            </a:br>
            <a:r>
              <a:rPr lang="en-IN" dirty="0" smtClean="0">
                <a:solidFill>
                  <a:srgbClr val="FF0000"/>
                </a:solidFill>
              </a:rPr>
              <a:t>b) writers</a:t>
            </a:r>
            <a:r>
              <a:rPr lang="en-IN" dirty="0" smtClean="0"/>
              <a:t/>
            </a:r>
            <a:br>
              <a:rPr lang="en-IN" dirty="0" smtClean="0"/>
            </a:br>
            <a:r>
              <a:rPr lang="en-IN" dirty="0" smtClean="0"/>
              <a:t>c) readers and writers</a:t>
            </a:r>
            <a:br>
              <a:rPr lang="en-IN" dirty="0" smtClean="0"/>
            </a:br>
            <a:r>
              <a:rPr lang="en-IN" dirty="0" smtClean="0"/>
              <a:t>d) none of the mentioned</a:t>
            </a:r>
            <a:br>
              <a:rPr lang="en-IN" dirty="0" smtClean="0"/>
            </a:br>
            <a:endParaRPr lang="en-IN" dirty="0" smtClean="0"/>
          </a:p>
          <a:p>
            <a:r>
              <a:rPr lang="en-IN" dirty="0" smtClean="0"/>
              <a:t>5. The dining – philosophers problem will occur in case of ____________</a:t>
            </a:r>
            <a:br>
              <a:rPr lang="en-IN" dirty="0" smtClean="0"/>
            </a:br>
            <a:r>
              <a:rPr lang="en-IN" dirty="0" smtClean="0">
                <a:solidFill>
                  <a:srgbClr val="FF0000"/>
                </a:solidFill>
              </a:rPr>
              <a:t>a) 5 philosophers and 5 chopsticks</a:t>
            </a:r>
            <a:r>
              <a:rPr lang="en-IN" dirty="0" smtClean="0"/>
              <a:t/>
            </a:r>
            <a:br>
              <a:rPr lang="en-IN" dirty="0" smtClean="0"/>
            </a:br>
            <a:r>
              <a:rPr lang="en-IN" dirty="0" smtClean="0"/>
              <a:t>b) 4 philosophers and 5 chopsticks</a:t>
            </a:r>
            <a:br>
              <a:rPr lang="en-IN" dirty="0" smtClean="0"/>
            </a:br>
            <a:r>
              <a:rPr lang="en-IN" dirty="0" smtClean="0"/>
              <a:t>c) 3 philosophers and 5 chopsticks</a:t>
            </a:r>
            <a:br>
              <a:rPr lang="en-IN" dirty="0" smtClean="0"/>
            </a:br>
            <a:r>
              <a:rPr lang="en-IN" dirty="0" smtClean="0"/>
              <a:t>d) 6 philosophers and 5 chopsticks</a:t>
            </a:r>
            <a:br>
              <a:rPr lang="en-IN" dirty="0" smtClean="0"/>
            </a:br>
            <a:endParaRPr lang="en-IN" dirty="0"/>
          </a:p>
        </p:txBody>
      </p:sp>
      <p:pic>
        <p:nvPicPr>
          <p:cNvPr id="4" name="Picture 3" descr="C:\Users\user\Documents\download (4).jpg"/>
          <p:cNvPicPr>
            <a:picLocks noChangeAspect="1" noChangeArrowheads="1"/>
          </p:cNvPicPr>
          <p:nvPr/>
        </p:nvPicPr>
        <p:blipFill>
          <a:blip r:embed="rId2"/>
          <a:srcRect/>
          <a:stretch>
            <a:fillRect/>
          </a:stretch>
        </p:blipFill>
        <p:spPr bwMode="auto">
          <a:xfrm>
            <a:off x="7405273" y="5572139"/>
            <a:ext cx="1738727" cy="1285861"/>
          </a:xfrm>
          <a:prstGeom prst="rect">
            <a:avLst/>
          </a:prstGeom>
          <a:ln>
            <a:noFill/>
          </a:ln>
          <a:effectLst>
            <a:softEdge rad="112500"/>
          </a:effectLst>
        </p:spPr>
      </p:pic>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0"/>
            <a:ext cx="7772400" cy="6355560"/>
          </a:xfrm>
        </p:spPr>
        <p:txBody>
          <a:bodyPr>
            <a:normAutofit fontScale="40000" lnSpcReduction="20000"/>
          </a:bodyPr>
          <a:lstStyle/>
          <a:p>
            <a:r>
              <a:rPr lang="en-IN" dirty="0" smtClean="0"/>
              <a:t>6. A deadlock free solution to the dining philosophers problem ____________</a:t>
            </a:r>
            <a:br>
              <a:rPr lang="en-IN" dirty="0" smtClean="0"/>
            </a:br>
            <a:r>
              <a:rPr lang="en-IN" dirty="0" smtClean="0"/>
              <a:t>a) necessarily eliminates the possibility of starvation</a:t>
            </a:r>
            <a:br>
              <a:rPr lang="en-IN" dirty="0" smtClean="0"/>
            </a:br>
            <a:r>
              <a:rPr lang="en-IN" dirty="0" smtClean="0">
                <a:solidFill>
                  <a:srgbClr val="FF0000"/>
                </a:solidFill>
              </a:rPr>
              <a:t>b) does not necessarily eliminate the possibility of starvation</a:t>
            </a:r>
            <a:r>
              <a:rPr lang="en-IN" dirty="0" smtClean="0"/>
              <a:t/>
            </a:r>
            <a:br>
              <a:rPr lang="en-IN" dirty="0" smtClean="0"/>
            </a:br>
            <a:r>
              <a:rPr lang="en-IN" dirty="0" smtClean="0"/>
              <a:t>c) eliminates any possibility of any kind of problem further</a:t>
            </a:r>
            <a:br>
              <a:rPr lang="en-IN" dirty="0" smtClean="0"/>
            </a:br>
            <a:r>
              <a:rPr lang="en-IN" dirty="0" smtClean="0"/>
              <a:t>d) none of the mentioned</a:t>
            </a:r>
            <a:br>
              <a:rPr lang="en-IN" dirty="0" smtClean="0"/>
            </a:br>
            <a:endParaRPr lang="en-IN" dirty="0" smtClean="0"/>
          </a:p>
          <a:p>
            <a:r>
              <a:rPr lang="en-IN" dirty="0" smtClean="0"/>
              <a:t>7. Which process can be affected by other processes executing in the system?</a:t>
            </a:r>
            <a:br>
              <a:rPr lang="en-IN" dirty="0" smtClean="0"/>
            </a:br>
            <a:r>
              <a:rPr lang="en-IN" dirty="0" smtClean="0">
                <a:solidFill>
                  <a:srgbClr val="FF0000"/>
                </a:solidFill>
              </a:rPr>
              <a:t>a) cooperating process</a:t>
            </a:r>
            <a:r>
              <a:rPr lang="en-IN" dirty="0" smtClean="0"/>
              <a:t/>
            </a:r>
            <a:br>
              <a:rPr lang="en-IN" dirty="0" smtClean="0"/>
            </a:br>
            <a:r>
              <a:rPr lang="en-IN" dirty="0" smtClean="0"/>
              <a:t>b) child process</a:t>
            </a:r>
            <a:br>
              <a:rPr lang="en-IN" dirty="0" smtClean="0"/>
            </a:br>
            <a:r>
              <a:rPr lang="en-IN" dirty="0" smtClean="0"/>
              <a:t>c) parent process</a:t>
            </a:r>
            <a:br>
              <a:rPr lang="en-IN" dirty="0" smtClean="0"/>
            </a:br>
            <a:r>
              <a:rPr lang="en-IN" dirty="0" smtClean="0"/>
              <a:t>d) init process</a:t>
            </a:r>
            <a:br>
              <a:rPr lang="en-IN" dirty="0" smtClean="0"/>
            </a:br>
            <a:endParaRPr lang="en-IN" dirty="0" smtClean="0"/>
          </a:p>
          <a:p>
            <a:r>
              <a:rPr lang="en-IN" dirty="0" smtClean="0"/>
              <a:t>8. When several processes access the same data concurrently and the outcome of the execution depends on the particular order in which the access takes place is called ________</a:t>
            </a:r>
            <a:br>
              <a:rPr lang="en-IN" dirty="0" smtClean="0"/>
            </a:br>
            <a:r>
              <a:rPr lang="en-IN" dirty="0" smtClean="0"/>
              <a:t>a) dynamic condition</a:t>
            </a:r>
            <a:br>
              <a:rPr lang="en-IN" dirty="0" smtClean="0"/>
            </a:br>
            <a:r>
              <a:rPr lang="en-IN" dirty="0" smtClean="0">
                <a:solidFill>
                  <a:srgbClr val="FF0000"/>
                </a:solidFill>
              </a:rPr>
              <a:t>b) race condition</a:t>
            </a:r>
            <a:r>
              <a:rPr lang="en-IN" dirty="0" smtClean="0"/>
              <a:t/>
            </a:r>
            <a:br>
              <a:rPr lang="en-IN" dirty="0" smtClean="0"/>
            </a:br>
            <a:r>
              <a:rPr lang="en-IN" dirty="0" smtClean="0"/>
              <a:t>c) essential condition</a:t>
            </a:r>
            <a:br>
              <a:rPr lang="en-IN" dirty="0" smtClean="0"/>
            </a:br>
            <a:r>
              <a:rPr lang="en-IN" dirty="0" smtClean="0"/>
              <a:t>d) critical condition</a:t>
            </a:r>
            <a:br>
              <a:rPr lang="en-IN" dirty="0" smtClean="0"/>
            </a:br>
            <a:endParaRPr lang="en-IN" dirty="0" smtClean="0"/>
          </a:p>
          <a:p>
            <a:r>
              <a:rPr lang="en-IN" dirty="0" smtClean="0"/>
              <a:t>9. If a process is executing in its critical section, then no other processes can be executing in their critical section. What is this condition called?</a:t>
            </a:r>
          </a:p>
          <a:p>
            <a:r>
              <a:rPr lang="fr-FR" dirty="0" smtClean="0">
                <a:solidFill>
                  <a:srgbClr val="FF0000"/>
                </a:solidFill>
              </a:rPr>
              <a:t>a) </a:t>
            </a:r>
            <a:r>
              <a:rPr lang="fr-FR" dirty="0" err="1" smtClean="0">
                <a:solidFill>
                  <a:srgbClr val="FF0000"/>
                </a:solidFill>
              </a:rPr>
              <a:t>mutual</a:t>
            </a:r>
            <a:r>
              <a:rPr lang="fr-FR" dirty="0" smtClean="0">
                <a:solidFill>
                  <a:srgbClr val="FF0000"/>
                </a:solidFill>
              </a:rPr>
              <a:t> exclusion</a:t>
            </a:r>
            <a:r>
              <a:rPr lang="fr-FR" dirty="0" smtClean="0"/>
              <a:t/>
            </a:r>
            <a:br>
              <a:rPr lang="fr-FR" dirty="0" smtClean="0"/>
            </a:br>
            <a:r>
              <a:rPr lang="fr-FR" dirty="0" smtClean="0"/>
              <a:t>b) </a:t>
            </a:r>
            <a:r>
              <a:rPr lang="fr-FR" dirty="0" err="1" smtClean="0"/>
              <a:t>critical</a:t>
            </a:r>
            <a:r>
              <a:rPr lang="fr-FR" dirty="0" smtClean="0"/>
              <a:t> exclusion</a:t>
            </a:r>
            <a:br>
              <a:rPr lang="fr-FR" dirty="0" smtClean="0"/>
            </a:br>
            <a:r>
              <a:rPr lang="fr-FR" dirty="0" smtClean="0"/>
              <a:t>c) </a:t>
            </a:r>
            <a:r>
              <a:rPr lang="fr-FR" dirty="0" err="1" smtClean="0"/>
              <a:t>synchronous</a:t>
            </a:r>
            <a:r>
              <a:rPr lang="fr-FR" dirty="0" smtClean="0"/>
              <a:t> exclusion</a:t>
            </a:r>
            <a:br>
              <a:rPr lang="fr-FR" dirty="0" smtClean="0"/>
            </a:br>
            <a:r>
              <a:rPr lang="fr-FR" dirty="0" smtClean="0"/>
              <a:t>d) </a:t>
            </a:r>
            <a:r>
              <a:rPr lang="fr-FR" dirty="0" err="1" smtClean="0"/>
              <a:t>asynchronous</a:t>
            </a:r>
            <a:r>
              <a:rPr lang="fr-FR" dirty="0" smtClean="0"/>
              <a:t> exclusion</a:t>
            </a:r>
          </a:p>
          <a:p>
            <a:r>
              <a:rPr lang="en-IN" dirty="0" smtClean="0"/>
              <a:t>10. Which one of the following is a synchronization tool?</a:t>
            </a:r>
            <a:br>
              <a:rPr lang="en-IN" dirty="0" smtClean="0"/>
            </a:br>
            <a:r>
              <a:rPr lang="en-IN" dirty="0" smtClean="0"/>
              <a:t>a) thread</a:t>
            </a:r>
            <a:br>
              <a:rPr lang="en-IN" dirty="0" smtClean="0"/>
            </a:br>
            <a:r>
              <a:rPr lang="en-IN" dirty="0" smtClean="0"/>
              <a:t>b) pipe</a:t>
            </a:r>
            <a:br>
              <a:rPr lang="en-IN" dirty="0" smtClean="0"/>
            </a:br>
            <a:r>
              <a:rPr lang="en-IN" dirty="0" smtClean="0">
                <a:solidFill>
                  <a:srgbClr val="FF0000"/>
                </a:solidFill>
              </a:rPr>
              <a:t>c) semaphore</a:t>
            </a:r>
            <a:r>
              <a:rPr lang="en-IN" dirty="0" smtClean="0"/>
              <a:t/>
            </a:r>
            <a:br>
              <a:rPr lang="en-IN" dirty="0" smtClean="0"/>
            </a:br>
            <a:r>
              <a:rPr lang="en-IN" dirty="0" smtClean="0"/>
              <a:t>d) socket</a:t>
            </a:r>
            <a:br>
              <a:rPr lang="en-IN" dirty="0" smtClean="0"/>
            </a:br>
            <a:endParaRPr lang="en-IN" dirty="0" smtClean="0"/>
          </a:p>
          <a:p>
            <a:r>
              <a:rPr lang="en-IN" dirty="0" smtClean="0"/>
              <a:t>11. A semaphore is a shared integer variable __________</a:t>
            </a:r>
            <a:br>
              <a:rPr lang="en-IN" dirty="0" smtClean="0"/>
            </a:br>
            <a:r>
              <a:rPr lang="en-IN" dirty="0" smtClean="0">
                <a:solidFill>
                  <a:srgbClr val="FF0000"/>
                </a:solidFill>
              </a:rPr>
              <a:t>a) that can not drop below zero</a:t>
            </a:r>
            <a:r>
              <a:rPr lang="en-IN" dirty="0" smtClean="0"/>
              <a:t/>
            </a:r>
            <a:br>
              <a:rPr lang="en-IN" dirty="0" smtClean="0"/>
            </a:br>
            <a:r>
              <a:rPr lang="en-IN" dirty="0" smtClean="0"/>
              <a:t>b) that can not be more than zero</a:t>
            </a:r>
            <a:br>
              <a:rPr lang="en-IN" dirty="0" smtClean="0"/>
            </a:br>
            <a:r>
              <a:rPr lang="en-IN" dirty="0" smtClean="0"/>
              <a:t>c) that can not drop below one</a:t>
            </a:r>
            <a:br>
              <a:rPr lang="en-IN" dirty="0" smtClean="0"/>
            </a:br>
            <a:r>
              <a:rPr lang="en-IN" dirty="0" smtClean="0"/>
              <a:t>d) that can not be more than one</a:t>
            </a:r>
            <a:br>
              <a:rPr lang="en-IN" dirty="0" smtClean="0"/>
            </a:br>
            <a:endParaRPr lang="en-IN" dirty="0" smtClean="0"/>
          </a:p>
          <a:p>
            <a:endParaRPr lang="en-IN" dirty="0"/>
          </a:p>
        </p:txBody>
      </p:sp>
      <p:pic>
        <p:nvPicPr>
          <p:cNvPr id="4" name="Picture 3" descr="C:\Users\user\Documents\download (4).jpg"/>
          <p:cNvPicPr>
            <a:picLocks noChangeAspect="1" noChangeArrowheads="1"/>
          </p:cNvPicPr>
          <p:nvPr/>
        </p:nvPicPr>
        <p:blipFill>
          <a:blip r:embed="rId2"/>
          <a:srcRect/>
          <a:stretch>
            <a:fillRect/>
          </a:stretch>
        </p:blipFill>
        <p:spPr bwMode="auto">
          <a:xfrm>
            <a:off x="7405273" y="5572139"/>
            <a:ext cx="1738727" cy="1285861"/>
          </a:xfrm>
          <a:prstGeom prst="rect">
            <a:avLst/>
          </a:prstGeom>
          <a:ln>
            <a:noFill/>
          </a:ln>
          <a:effectLst>
            <a:softEdge rad="112500"/>
          </a:effectLst>
        </p:spPr>
      </p:pic>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0"/>
            <a:ext cx="7772400" cy="6355560"/>
          </a:xfrm>
        </p:spPr>
        <p:txBody>
          <a:bodyPr>
            <a:normAutofit fontScale="47500" lnSpcReduction="20000"/>
          </a:bodyPr>
          <a:lstStyle/>
          <a:p>
            <a:r>
              <a:rPr lang="en-IN" dirty="0" smtClean="0"/>
              <a:t>11. Mutual exclusion can be provided by the __________</a:t>
            </a:r>
            <a:br>
              <a:rPr lang="en-IN" dirty="0" smtClean="0"/>
            </a:br>
            <a:r>
              <a:rPr lang="en-IN" dirty="0" smtClean="0"/>
              <a:t>a) </a:t>
            </a:r>
            <a:r>
              <a:rPr lang="en-IN" dirty="0" err="1" smtClean="0"/>
              <a:t>mutex</a:t>
            </a:r>
            <a:r>
              <a:rPr lang="en-IN" dirty="0" smtClean="0"/>
              <a:t> locks</a:t>
            </a:r>
            <a:br>
              <a:rPr lang="en-IN" dirty="0" smtClean="0"/>
            </a:br>
            <a:r>
              <a:rPr lang="en-IN" dirty="0" smtClean="0"/>
              <a:t>b) binary semaphores</a:t>
            </a:r>
            <a:br>
              <a:rPr lang="en-IN" dirty="0" smtClean="0"/>
            </a:br>
            <a:r>
              <a:rPr lang="en-IN" dirty="0" smtClean="0">
                <a:solidFill>
                  <a:srgbClr val="FF0000"/>
                </a:solidFill>
              </a:rPr>
              <a:t>c) both </a:t>
            </a:r>
            <a:r>
              <a:rPr lang="en-IN" dirty="0" err="1" smtClean="0">
                <a:solidFill>
                  <a:srgbClr val="FF0000"/>
                </a:solidFill>
              </a:rPr>
              <a:t>mutex</a:t>
            </a:r>
            <a:r>
              <a:rPr lang="en-IN" dirty="0" smtClean="0">
                <a:solidFill>
                  <a:srgbClr val="FF0000"/>
                </a:solidFill>
              </a:rPr>
              <a:t> locks and binary semaphores</a:t>
            </a:r>
            <a:r>
              <a:rPr lang="en-IN" dirty="0" smtClean="0"/>
              <a:t/>
            </a:r>
            <a:br>
              <a:rPr lang="en-IN" dirty="0" smtClean="0"/>
            </a:br>
            <a:r>
              <a:rPr lang="en-IN" dirty="0" smtClean="0"/>
              <a:t>d) none of the mentioned</a:t>
            </a:r>
            <a:br>
              <a:rPr lang="en-IN" dirty="0" smtClean="0"/>
            </a:br>
            <a:endParaRPr lang="en-IN" dirty="0" smtClean="0"/>
          </a:p>
          <a:p>
            <a:r>
              <a:rPr lang="en-IN" dirty="0" smtClean="0"/>
              <a:t>12. When high priority task is indirectly </a:t>
            </a:r>
            <a:r>
              <a:rPr lang="en-IN" dirty="0" err="1" smtClean="0"/>
              <a:t>preempted</a:t>
            </a:r>
            <a:r>
              <a:rPr lang="en-IN" dirty="0" smtClean="0"/>
              <a:t> by medium priority task effectively inverting the relative priority of the two tasks, the scenario is called __________</a:t>
            </a:r>
            <a:br>
              <a:rPr lang="en-IN" dirty="0" smtClean="0"/>
            </a:br>
            <a:r>
              <a:rPr lang="en-IN" dirty="0" smtClean="0">
                <a:solidFill>
                  <a:srgbClr val="FF0000"/>
                </a:solidFill>
              </a:rPr>
              <a:t>a) priority inversion</a:t>
            </a:r>
            <a:r>
              <a:rPr lang="en-IN" dirty="0" smtClean="0"/>
              <a:t/>
            </a:r>
            <a:br>
              <a:rPr lang="en-IN" dirty="0" smtClean="0"/>
            </a:br>
            <a:r>
              <a:rPr lang="en-IN" dirty="0" smtClean="0"/>
              <a:t>b) priority removal</a:t>
            </a:r>
            <a:br>
              <a:rPr lang="en-IN" dirty="0" smtClean="0"/>
            </a:br>
            <a:r>
              <a:rPr lang="en-IN" dirty="0" smtClean="0"/>
              <a:t>c) priority exchange</a:t>
            </a:r>
            <a:br>
              <a:rPr lang="en-IN" dirty="0" smtClean="0"/>
            </a:br>
            <a:r>
              <a:rPr lang="en-IN" dirty="0" smtClean="0"/>
              <a:t>d) priority modification</a:t>
            </a:r>
            <a:br>
              <a:rPr lang="en-IN" dirty="0" smtClean="0"/>
            </a:br>
            <a:endParaRPr lang="en-IN" dirty="0" smtClean="0"/>
          </a:p>
          <a:p>
            <a:r>
              <a:rPr lang="en-IN" dirty="0" smtClean="0"/>
              <a:t>13. Process synchronization can be done on __________</a:t>
            </a:r>
            <a:br>
              <a:rPr lang="en-IN" dirty="0" smtClean="0"/>
            </a:br>
            <a:r>
              <a:rPr lang="en-IN" dirty="0" smtClean="0"/>
              <a:t>a) hardware level</a:t>
            </a:r>
            <a:br>
              <a:rPr lang="en-IN" dirty="0" smtClean="0"/>
            </a:br>
            <a:r>
              <a:rPr lang="en-IN" dirty="0" smtClean="0"/>
              <a:t>b) software level</a:t>
            </a:r>
            <a:br>
              <a:rPr lang="en-IN" dirty="0" smtClean="0"/>
            </a:br>
            <a:r>
              <a:rPr lang="en-IN" dirty="0" smtClean="0">
                <a:solidFill>
                  <a:srgbClr val="FF0000"/>
                </a:solidFill>
              </a:rPr>
              <a:t>c) both hardware and software level</a:t>
            </a:r>
            <a:r>
              <a:rPr lang="en-IN" dirty="0" smtClean="0"/>
              <a:t/>
            </a:r>
            <a:br>
              <a:rPr lang="en-IN" dirty="0" smtClean="0"/>
            </a:br>
            <a:r>
              <a:rPr lang="en-IN" dirty="0" smtClean="0"/>
              <a:t>d) none of the mentioned</a:t>
            </a:r>
            <a:br>
              <a:rPr lang="en-IN" dirty="0" smtClean="0"/>
            </a:br>
            <a:endParaRPr lang="en-IN" dirty="0" smtClean="0"/>
          </a:p>
          <a:p>
            <a:r>
              <a:rPr lang="en-IN" dirty="0" smtClean="0"/>
              <a:t>14. A monitor is a module that encapsulates __________</a:t>
            </a:r>
            <a:br>
              <a:rPr lang="en-IN" dirty="0" smtClean="0"/>
            </a:br>
            <a:r>
              <a:rPr lang="en-IN" dirty="0" smtClean="0"/>
              <a:t>a) shared data structures</a:t>
            </a:r>
            <a:br>
              <a:rPr lang="en-IN" dirty="0" smtClean="0"/>
            </a:br>
            <a:r>
              <a:rPr lang="en-IN" dirty="0" smtClean="0"/>
              <a:t>b) procedures that operate on shared data structure</a:t>
            </a:r>
            <a:br>
              <a:rPr lang="en-IN" dirty="0" smtClean="0"/>
            </a:br>
            <a:r>
              <a:rPr lang="en-IN" dirty="0" smtClean="0"/>
              <a:t>c) synchronization between concurrent procedure invocation</a:t>
            </a:r>
            <a:br>
              <a:rPr lang="en-IN" dirty="0" smtClean="0"/>
            </a:br>
            <a:r>
              <a:rPr lang="en-IN" dirty="0" smtClean="0">
                <a:solidFill>
                  <a:srgbClr val="FF0000"/>
                </a:solidFill>
              </a:rPr>
              <a:t>d) all of the mentioned</a:t>
            </a:r>
          </a:p>
          <a:p>
            <a:r>
              <a:rPr lang="en-IN" dirty="0" smtClean="0"/>
              <a:t>15. To enable a process to wait within the monitor __________</a:t>
            </a:r>
            <a:br>
              <a:rPr lang="en-IN" dirty="0" smtClean="0"/>
            </a:br>
            <a:r>
              <a:rPr lang="en-IN" dirty="0" smtClean="0">
                <a:solidFill>
                  <a:srgbClr val="FF0000"/>
                </a:solidFill>
              </a:rPr>
              <a:t>a) a condition variable must be declared as condition</a:t>
            </a:r>
            <a:r>
              <a:rPr lang="en-IN" dirty="0" smtClean="0"/>
              <a:t/>
            </a:r>
            <a:br>
              <a:rPr lang="en-IN" dirty="0" smtClean="0"/>
            </a:br>
            <a:r>
              <a:rPr lang="en-IN" dirty="0" smtClean="0"/>
              <a:t>b) condition variables must be used as </a:t>
            </a:r>
            <a:r>
              <a:rPr lang="en-IN" dirty="0" err="1" smtClean="0"/>
              <a:t>boolean</a:t>
            </a:r>
            <a:r>
              <a:rPr lang="en-IN" dirty="0" smtClean="0"/>
              <a:t> objects</a:t>
            </a:r>
            <a:br>
              <a:rPr lang="en-IN" dirty="0" smtClean="0"/>
            </a:br>
            <a:r>
              <a:rPr lang="en-IN" dirty="0" smtClean="0"/>
              <a:t>c) semaphore must be used</a:t>
            </a:r>
            <a:br>
              <a:rPr lang="en-IN" dirty="0" smtClean="0"/>
            </a:br>
            <a:r>
              <a:rPr lang="en-IN" dirty="0" smtClean="0"/>
              <a:t>d) all of the mentioned</a:t>
            </a:r>
            <a:endParaRPr lang="en-IN" dirty="0"/>
          </a:p>
        </p:txBody>
      </p:sp>
      <p:pic>
        <p:nvPicPr>
          <p:cNvPr id="4" name="Picture 3" descr="C:\Users\user\Documents\download (4).jpg"/>
          <p:cNvPicPr>
            <a:picLocks noChangeAspect="1" noChangeArrowheads="1"/>
          </p:cNvPicPr>
          <p:nvPr/>
        </p:nvPicPr>
        <p:blipFill>
          <a:blip r:embed="rId2"/>
          <a:srcRect/>
          <a:stretch>
            <a:fillRect/>
          </a:stretch>
        </p:blipFill>
        <p:spPr bwMode="auto">
          <a:xfrm>
            <a:off x="7405273" y="5572139"/>
            <a:ext cx="1738727" cy="1285861"/>
          </a:xfrm>
          <a:prstGeom prst="rect">
            <a:avLst/>
          </a:prstGeom>
          <a:ln>
            <a:noFill/>
          </a:ln>
          <a:effectLst>
            <a:softEdge rad="112500"/>
          </a:effectLst>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42852"/>
            <a:ext cx="7772400" cy="6212708"/>
          </a:xfrm>
        </p:spPr>
        <p:txBody>
          <a:bodyPr>
            <a:normAutofit fontScale="47500" lnSpcReduction="20000"/>
          </a:bodyPr>
          <a:lstStyle/>
          <a:p>
            <a:r>
              <a:rPr lang="en-IN" dirty="0" smtClean="0"/>
              <a:t>16. What is not true about a distributed system?</a:t>
            </a:r>
            <a:br>
              <a:rPr lang="en-IN" dirty="0" smtClean="0"/>
            </a:br>
            <a:r>
              <a:rPr lang="en-IN" dirty="0" smtClean="0"/>
              <a:t>a) It is a collection of processor</a:t>
            </a:r>
            <a:br>
              <a:rPr lang="en-IN" dirty="0" smtClean="0"/>
            </a:br>
            <a:r>
              <a:rPr lang="en-IN" dirty="0" smtClean="0">
                <a:solidFill>
                  <a:srgbClr val="FF0000"/>
                </a:solidFill>
              </a:rPr>
              <a:t>b) All processors are synchronized</a:t>
            </a:r>
            <a:r>
              <a:rPr lang="en-IN" dirty="0" smtClean="0"/>
              <a:t/>
            </a:r>
            <a:br>
              <a:rPr lang="en-IN" dirty="0" smtClean="0"/>
            </a:br>
            <a:r>
              <a:rPr lang="en-IN" dirty="0" smtClean="0"/>
              <a:t>c) They do not share memory</a:t>
            </a:r>
            <a:br>
              <a:rPr lang="en-IN" dirty="0" smtClean="0"/>
            </a:br>
            <a:r>
              <a:rPr lang="en-IN" dirty="0" smtClean="0"/>
              <a:t>d) None of the mentioned</a:t>
            </a:r>
            <a:br>
              <a:rPr lang="en-IN" dirty="0" smtClean="0"/>
            </a:br>
            <a:r>
              <a:rPr lang="en-IN" dirty="0" smtClean="0"/>
              <a:t>View Answer</a:t>
            </a:r>
          </a:p>
          <a:p>
            <a:r>
              <a:rPr lang="en-IN" dirty="0" smtClean="0"/>
              <a:t>17. What are the characteristics of processor in distributed system?</a:t>
            </a:r>
            <a:br>
              <a:rPr lang="en-IN" dirty="0" smtClean="0"/>
            </a:br>
            <a:r>
              <a:rPr lang="en-IN" dirty="0" smtClean="0">
                <a:solidFill>
                  <a:srgbClr val="FF0000"/>
                </a:solidFill>
              </a:rPr>
              <a:t>a) They vary in size and function</a:t>
            </a:r>
            <a:r>
              <a:rPr lang="en-IN" dirty="0" smtClean="0"/>
              <a:t/>
            </a:r>
            <a:br>
              <a:rPr lang="en-IN" dirty="0" smtClean="0"/>
            </a:br>
            <a:r>
              <a:rPr lang="en-IN" dirty="0" smtClean="0"/>
              <a:t>b) They are same in size and function</a:t>
            </a:r>
            <a:br>
              <a:rPr lang="en-IN" dirty="0" smtClean="0"/>
            </a:br>
            <a:r>
              <a:rPr lang="en-IN" dirty="0" smtClean="0"/>
              <a:t>c) They are manufactured with single purpose</a:t>
            </a:r>
            <a:br>
              <a:rPr lang="en-IN" dirty="0" smtClean="0"/>
            </a:br>
            <a:r>
              <a:rPr lang="en-IN" dirty="0" smtClean="0"/>
              <a:t>d) They are real-time devices</a:t>
            </a:r>
          </a:p>
          <a:p>
            <a:r>
              <a:rPr lang="en-IN" dirty="0" smtClean="0"/>
              <a:t>18. What are the characteristics of a distributed file system?</a:t>
            </a:r>
            <a:br>
              <a:rPr lang="en-IN" dirty="0" smtClean="0"/>
            </a:br>
            <a:r>
              <a:rPr lang="en-IN" dirty="0" smtClean="0">
                <a:solidFill>
                  <a:srgbClr val="FF0000"/>
                </a:solidFill>
              </a:rPr>
              <a:t>a) Its users, servers and storage devices are dispersed</a:t>
            </a:r>
            <a:r>
              <a:rPr lang="en-IN" dirty="0" smtClean="0"/>
              <a:t/>
            </a:r>
            <a:br>
              <a:rPr lang="en-IN" dirty="0" smtClean="0"/>
            </a:br>
            <a:r>
              <a:rPr lang="en-IN" dirty="0" smtClean="0"/>
              <a:t>b) Service activity is not carried out across the network</a:t>
            </a:r>
            <a:br>
              <a:rPr lang="en-IN" dirty="0" smtClean="0"/>
            </a:br>
            <a:r>
              <a:rPr lang="en-IN" dirty="0" smtClean="0"/>
              <a:t>c) They have single centralized data repository</a:t>
            </a:r>
            <a:br>
              <a:rPr lang="en-IN" dirty="0" smtClean="0"/>
            </a:br>
            <a:r>
              <a:rPr lang="en-IN" dirty="0" smtClean="0"/>
              <a:t>d) There are multiple dependent storage devices</a:t>
            </a:r>
            <a:br>
              <a:rPr lang="en-IN" dirty="0" smtClean="0"/>
            </a:br>
            <a:endParaRPr lang="en-IN" dirty="0" smtClean="0"/>
          </a:p>
          <a:p>
            <a:r>
              <a:rPr lang="en-IN" dirty="0" smtClean="0"/>
              <a:t>19 What is not a major reason for building distributed systems?</a:t>
            </a:r>
            <a:br>
              <a:rPr lang="en-IN" dirty="0" smtClean="0"/>
            </a:br>
            <a:r>
              <a:rPr lang="en-IN" dirty="0" smtClean="0"/>
              <a:t>a) Resource sharing</a:t>
            </a:r>
            <a:br>
              <a:rPr lang="en-IN" dirty="0" smtClean="0"/>
            </a:br>
            <a:r>
              <a:rPr lang="en-IN" dirty="0" smtClean="0"/>
              <a:t>b) Computation speedup</a:t>
            </a:r>
            <a:br>
              <a:rPr lang="en-IN" dirty="0" smtClean="0"/>
            </a:br>
            <a:r>
              <a:rPr lang="en-IN" dirty="0" smtClean="0"/>
              <a:t>c) Reliability</a:t>
            </a:r>
            <a:br>
              <a:rPr lang="en-IN" dirty="0" smtClean="0"/>
            </a:br>
            <a:r>
              <a:rPr lang="en-IN" dirty="0" smtClean="0">
                <a:solidFill>
                  <a:srgbClr val="FF0000"/>
                </a:solidFill>
              </a:rPr>
              <a:t>d) Simplicity</a:t>
            </a:r>
            <a:r>
              <a:rPr lang="en-IN" dirty="0" smtClean="0"/>
              <a:t/>
            </a:r>
            <a:br>
              <a:rPr lang="en-IN" dirty="0" smtClean="0"/>
            </a:br>
            <a:endParaRPr lang="en-IN" dirty="0" smtClean="0"/>
          </a:p>
          <a:p>
            <a:r>
              <a:rPr lang="en-IN" smtClean="0"/>
              <a:t>20. </a:t>
            </a:r>
            <a:r>
              <a:rPr lang="en-IN" dirty="0" smtClean="0"/>
              <a:t>What are the types of distributed operating system?</a:t>
            </a:r>
            <a:br>
              <a:rPr lang="en-IN" dirty="0" smtClean="0"/>
            </a:br>
            <a:r>
              <a:rPr lang="en-IN" dirty="0" smtClean="0">
                <a:solidFill>
                  <a:srgbClr val="FF0000"/>
                </a:solidFill>
              </a:rPr>
              <a:t>a) Network Operating system</a:t>
            </a:r>
            <a:r>
              <a:rPr lang="en-IN" dirty="0" smtClean="0"/>
              <a:t/>
            </a:r>
            <a:br>
              <a:rPr lang="en-IN" dirty="0" smtClean="0"/>
            </a:br>
            <a:r>
              <a:rPr lang="en-IN" dirty="0" smtClean="0"/>
              <a:t>b) Zone based Operating system</a:t>
            </a:r>
            <a:br>
              <a:rPr lang="en-IN" dirty="0" smtClean="0"/>
            </a:br>
            <a:r>
              <a:rPr lang="en-IN" dirty="0" smtClean="0"/>
              <a:t>c) Level based Operating system</a:t>
            </a:r>
            <a:br>
              <a:rPr lang="en-IN" dirty="0" smtClean="0"/>
            </a:br>
            <a:r>
              <a:rPr lang="en-IN" dirty="0" smtClean="0"/>
              <a:t>d) All of the mentioned</a:t>
            </a:r>
            <a:br>
              <a:rPr lang="en-IN" dirty="0" smtClean="0"/>
            </a:br>
            <a:endParaRPr lang="en-IN" dirty="0" smtClean="0"/>
          </a:p>
          <a:p>
            <a:endParaRPr lang="en-IN" dirty="0"/>
          </a:p>
        </p:txBody>
      </p:sp>
      <p:pic>
        <p:nvPicPr>
          <p:cNvPr id="4" name="Picture 3" descr="C:\Users\user\Documents\download (4).jpg"/>
          <p:cNvPicPr>
            <a:picLocks noChangeAspect="1" noChangeArrowheads="1"/>
          </p:cNvPicPr>
          <p:nvPr/>
        </p:nvPicPr>
        <p:blipFill>
          <a:blip r:embed="rId2"/>
          <a:srcRect/>
          <a:stretch>
            <a:fillRect/>
          </a:stretch>
        </p:blipFill>
        <p:spPr bwMode="auto">
          <a:xfrm>
            <a:off x="7405273" y="5572139"/>
            <a:ext cx="1738727" cy="1285861"/>
          </a:xfrm>
          <a:prstGeom prst="rect">
            <a:avLst/>
          </a:prstGeom>
          <a:ln>
            <a:noFill/>
          </a:ln>
          <a:effectLst>
            <a:softEdge rad="112500"/>
          </a:effectLst>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smtClean="0"/>
              <a:t>UNIT-3</a:t>
            </a:r>
            <a:endParaRPr lang="en-IN" u="sng" dirty="0"/>
          </a:p>
        </p:txBody>
      </p:sp>
      <p:pic>
        <p:nvPicPr>
          <p:cNvPr id="1026" name="Picture 2" descr="C:\Users\lenovo\Desktop\Real-time-Operating-System.png"/>
          <p:cNvPicPr>
            <a:picLocks noChangeAspect="1" noChangeArrowheads="1"/>
          </p:cNvPicPr>
          <p:nvPr/>
        </p:nvPicPr>
        <p:blipFill>
          <a:blip r:embed="rId2"/>
          <a:srcRect/>
          <a:stretch>
            <a:fillRect/>
          </a:stretch>
        </p:blipFill>
        <p:spPr bwMode="auto">
          <a:xfrm>
            <a:off x="1071538" y="1785927"/>
            <a:ext cx="7643866" cy="4500594"/>
          </a:xfrm>
          <a:prstGeom prst="rect">
            <a:avLst/>
          </a:prstGeom>
          <a:noFill/>
        </p:spPr>
      </p:pic>
      <p:sp>
        <p:nvSpPr>
          <p:cNvPr id="5" name="Content Placeholder 4"/>
          <p:cNvSpPr>
            <a:spLocks noGrp="1"/>
          </p:cNvSpPr>
          <p:nvPr>
            <p:ph idx="1"/>
          </p:nvPr>
        </p:nvSpPr>
        <p:spPr/>
        <p:txBody>
          <a:bodyPr/>
          <a:lstStyle/>
          <a:p>
            <a:endParaRPr lang="en-IN"/>
          </a:p>
        </p:txBody>
      </p:sp>
      <p:pic>
        <p:nvPicPr>
          <p:cNvPr id="6" name="Picture 5" descr="C:\Users\user\Documents\download (4).jpg"/>
          <p:cNvPicPr>
            <a:picLocks noChangeAspect="1" noChangeArrowheads="1"/>
          </p:cNvPicPr>
          <p:nvPr/>
        </p:nvPicPr>
        <p:blipFill>
          <a:blip r:embed="rId3"/>
          <a:srcRect/>
          <a:stretch>
            <a:fillRect/>
          </a:stretch>
        </p:blipFill>
        <p:spPr bwMode="auto">
          <a:xfrm>
            <a:off x="7405273" y="5572139"/>
            <a:ext cx="1738727" cy="1285861"/>
          </a:xfrm>
          <a:prstGeom prst="rect">
            <a:avLst/>
          </a:prstGeom>
          <a:ln>
            <a:noFill/>
          </a:ln>
          <a:effectLst>
            <a:softEdge rad="112500"/>
          </a:effectLst>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smtClean="0"/>
              <a:t>TABLE OF CONTENTS</a:t>
            </a:r>
            <a:endParaRPr lang="en-IN" u="sng" dirty="0"/>
          </a:p>
        </p:txBody>
      </p:sp>
      <p:sp>
        <p:nvSpPr>
          <p:cNvPr id="3" name="Content Placeholder 2"/>
          <p:cNvSpPr>
            <a:spLocks noGrp="1"/>
          </p:cNvSpPr>
          <p:nvPr>
            <p:ph idx="1"/>
          </p:nvPr>
        </p:nvSpPr>
        <p:spPr/>
        <p:txBody>
          <a:bodyPr/>
          <a:lstStyle/>
          <a:p>
            <a:r>
              <a:rPr lang="en-IN" sz="2400" dirty="0" smtClean="0"/>
              <a:t>Commercial Real-time operating systems: Time services, Features of a Real-time operating system</a:t>
            </a:r>
          </a:p>
          <a:p>
            <a:endParaRPr lang="en-IN" sz="2400" dirty="0" smtClean="0"/>
          </a:p>
          <a:p>
            <a:r>
              <a:rPr lang="en-IN" sz="2400" dirty="0" smtClean="0"/>
              <a:t>Unix as a Real-time operating system, Unix-based Real-time operating systems</a:t>
            </a:r>
          </a:p>
          <a:p>
            <a:r>
              <a:rPr lang="en-IN" sz="2400" dirty="0" smtClean="0"/>
              <a:t>Windows as a Real-time operating system, POSIX-RT, A survey of contemporary Real-time operating systems.</a:t>
            </a:r>
          </a:p>
          <a:p>
            <a:endParaRPr lang="en-IN" sz="2400" dirty="0" smtClean="0"/>
          </a:p>
          <a:p>
            <a:r>
              <a:rPr lang="en-IN" sz="2400" dirty="0" smtClean="0"/>
              <a:t>Benchmarking real-time systems.</a:t>
            </a:r>
            <a:endParaRPr lang="en-IN" dirty="0"/>
          </a:p>
        </p:txBody>
      </p:sp>
      <p:pic>
        <p:nvPicPr>
          <p:cNvPr id="5" name="Picture 4" descr="C:\Users\user\Documents\download (4).jpg"/>
          <p:cNvPicPr>
            <a:picLocks noChangeAspect="1" noChangeArrowheads="1"/>
          </p:cNvPicPr>
          <p:nvPr/>
        </p:nvPicPr>
        <p:blipFill>
          <a:blip r:embed="rId2"/>
          <a:srcRect/>
          <a:stretch>
            <a:fillRect/>
          </a:stretch>
        </p:blipFill>
        <p:spPr bwMode="auto">
          <a:xfrm>
            <a:off x="7405273" y="5572139"/>
            <a:ext cx="1738727" cy="1285861"/>
          </a:xfrm>
          <a:prstGeom prst="rect">
            <a:avLst/>
          </a:prstGeom>
          <a:ln>
            <a:noFill/>
          </a:ln>
          <a:effectLst>
            <a:softEdge rad="112500"/>
          </a:effectLst>
        </p:spPr>
      </p:pic>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285728"/>
            <a:ext cx="7772400" cy="6069832"/>
          </a:xfrm>
        </p:spPr>
        <p:txBody>
          <a:bodyPr>
            <a:normAutofit lnSpcReduction="10000"/>
          </a:bodyPr>
          <a:lstStyle/>
          <a:p>
            <a:pPr algn="ctr" fontAlgn="base">
              <a:buNone/>
            </a:pPr>
            <a:r>
              <a:rPr lang="en-US" u="sng" dirty="0" smtClean="0"/>
              <a:t>COMMERCIAL RTOS</a:t>
            </a:r>
            <a:endParaRPr lang="en-IN" u="sng" dirty="0" smtClean="0"/>
          </a:p>
          <a:p>
            <a:pPr fontAlgn="base"/>
            <a:r>
              <a:rPr lang="en-IN" sz="1800" dirty="0" smtClean="0"/>
              <a:t>Most commercial </a:t>
            </a:r>
            <a:r>
              <a:rPr lang="en-IN" sz="1800" b="1" dirty="0" smtClean="0"/>
              <a:t>real-time operating system</a:t>
            </a:r>
            <a:r>
              <a:rPr lang="en-IN" sz="1800" dirty="0" smtClean="0"/>
              <a:t>(RTOS) rely on a set of tools to facilitate their development of real-time applications. </a:t>
            </a:r>
          </a:p>
          <a:p>
            <a:pPr fontAlgn="base"/>
            <a:r>
              <a:rPr lang="en-IN" sz="1800" dirty="0" smtClean="0"/>
              <a:t>Apart from the regular programming tools like compilers, debuggers, and editors, other advanced tools that are specifically designed for the development of real-time applications are typically used. These tools include performance profilers</a:t>
            </a:r>
          </a:p>
          <a:p>
            <a:pPr fontAlgn="base"/>
            <a:r>
              <a:rPr lang="en-IN" sz="1800" b="1" dirty="0" smtClean="0"/>
              <a:t>Popular commercial real-time operating systems include:</a:t>
            </a:r>
            <a:endParaRPr lang="en-IN" sz="1800" dirty="0" smtClean="0"/>
          </a:p>
          <a:p>
            <a:pPr fontAlgn="base"/>
            <a:r>
              <a:rPr lang="en-IN" sz="1800" b="1" dirty="0" smtClean="0"/>
              <a:t>PSOS</a:t>
            </a:r>
            <a:endParaRPr lang="en-IN" sz="1800" dirty="0" smtClean="0"/>
          </a:p>
          <a:p>
            <a:pPr fontAlgn="base"/>
            <a:r>
              <a:rPr lang="en-IN" sz="1800" dirty="0" smtClean="0"/>
              <a:t>PSOS is widely used in embedded applications and is a host target type of </a:t>
            </a:r>
            <a:r>
              <a:rPr lang="en-IN" sz="1800" b="1" dirty="0" smtClean="0"/>
              <a:t>RTOS</a:t>
            </a:r>
            <a:r>
              <a:rPr lang="en-IN" sz="1800" dirty="0" smtClean="0"/>
              <a:t>. It is used in numerous commercial embedded products like cell phone system base stations. PSOS supports 32 priority levels that are assigned to tasks. It supports priority ceiling protocols and inheritance for sharing critical resources among its real-time tasks. Since it is designed for use in small- to medium-sized embedded applications, PSOS does not support virtual memory , but supports segmented memory management instead.  It defines a memory region as a physically contiguous memory block that is created by the operating system as a response to the application’s call. A programmer can easily allocate a task to the memory region.</a:t>
            </a:r>
          </a:p>
        </p:txBody>
      </p:sp>
      <p:pic>
        <p:nvPicPr>
          <p:cNvPr id="5" name="Picture 4" descr="C:\Users\user\Documents\download (4).jpg"/>
          <p:cNvPicPr>
            <a:picLocks noChangeAspect="1" noChangeArrowheads="1"/>
          </p:cNvPicPr>
          <p:nvPr/>
        </p:nvPicPr>
        <p:blipFill>
          <a:blip r:embed="rId2"/>
          <a:srcRect/>
          <a:stretch>
            <a:fillRect/>
          </a:stretch>
        </p:blipFill>
        <p:spPr bwMode="auto">
          <a:xfrm>
            <a:off x="7405273" y="5572139"/>
            <a:ext cx="1738727" cy="1285861"/>
          </a:xfrm>
          <a:prstGeom prst="rect">
            <a:avLst/>
          </a:prstGeom>
          <a:ln>
            <a:noFill/>
          </a:ln>
          <a:effectLst>
            <a:softEdge rad="112500"/>
          </a:effectLst>
        </p:spPr>
      </p:pic>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914400" y="1000108"/>
            <a:ext cx="7772400" cy="5355452"/>
          </a:xfrm>
        </p:spPr>
        <p:txBody>
          <a:bodyPr>
            <a:noAutofit/>
          </a:bodyPr>
          <a:lstStyle/>
          <a:p>
            <a:pPr fontAlgn="base"/>
            <a:r>
              <a:rPr lang="en-IN" sz="1400" b="1" dirty="0" smtClean="0">
                <a:solidFill>
                  <a:srgbClr val="FF0000"/>
                </a:solidFill>
              </a:rPr>
              <a:t>VRTX</a:t>
            </a:r>
            <a:endParaRPr lang="en-IN" sz="1400" dirty="0" smtClean="0">
              <a:solidFill>
                <a:srgbClr val="FF0000"/>
              </a:solidFill>
            </a:endParaRPr>
          </a:p>
          <a:p>
            <a:pPr fontAlgn="base"/>
            <a:r>
              <a:rPr lang="en-IN" sz="1400" dirty="0" smtClean="0"/>
              <a:t>VRTX is an OS that is compliant with POSIX-RT and is certified by the US Federal Aviation Agency for use in life- and mission-critical applications like avionics. It is offered as two multitasking </a:t>
            </a:r>
            <a:r>
              <a:rPr lang="en-IN" sz="1400" dirty="0" err="1" smtClean="0"/>
              <a:t>kernels,VRTXmc</a:t>
            </a:r>
            <a:r>
              <a:rPr lang="en-IN" sz="1400" dirty="0" smtClean="0"/>
              <a:t> and </a:t>
            </a:r>
            <a:r>
              <a:rPr lang="en-IN" sz="1400" dirty="0" err="1" smtClean="0"/>
              <a:t>VRTXsa</a:t>
            </a:r>
            <a:r>
              <a:rPr lang="en-IN" sz="1400" dirty="0" smtClean="0"/>
              <a:t>. </a:t>
            </a:r>
            <a:r>
              <a:rPr lang="en-IN" sz="1400" dirty="0" err="1" smtClean="0"/>
              <a:t>VRTXsa</a:t>
            </a:r>
            <a:r>
              <a:rPr lang="en-IN" sz="1400" dirty="0" smtClean="0"/>
              <a:t> supports virtual memory and is used for medium- and large-sized applications. Its library is POSIX compliant and it supports priority inheritance. </a:t>
            </a:r>
            <a:r>
              <a:rPr lang="en-IN" sz="1400" dirty="0" err="1" smtClean="0"/>
              <a:t>VRTXmc</a:t>
            </a:r>
            <a:r>
              <a:rPr lang="en-IN" sz="1400" dirty="0" smtClean="0"/>
              <a:t> is optimized for ROM and RAM sizes and power consumption. It features a small footprint and it requires 1 KB of RAM and 4 to 8 KB of ROM. It does not support virtual memory because it is designed for embedded applications like cell phones and computer-based toys among other small hand devices.</a:t>
            </a:r>
          </a:p>
          <a:p>
            <a:pPr fontAlgn="base"/>
            <a:r>
              <a:rPr lang="en-IN" sz="1400" b="1" dirty="0" smtClean="0">
                <a:solidFill>
                  <a:srgbClr val="FF0000"/>
                </a:solidFill>
              </a:rPr>
              <a:t>RT Linux</a:t>
            </a:r>
            <a:endParaRPr lang="en-IN" sz="1400" dirty="0" smtClean="0">
              <a:solidFill>
                <a:srgbClr val="FF0000"/>
              </a:solidFill>
            </a:endParaRPr>
          </a:p>
          <a:p>
            <a:pPr fontAlgn="base"/>
            <a:r>
              <a:rPr lang="en-IN" sz="1400" dirty="0" smtClean="0"/>
              <a:t>Linux is a feature-rich, efficient, robust and free general-purpose operating system. Real-time Linux operates on a Linux system; the real-time kernel is placed between the Linux system and the hardware. All interrupts generated by the hardware are intercepted by the real-time Linux kernel. However, hardware interrupts are not associated with the </a:t>
            </a:r>
            <a:r>
              <a:rPr lang="en-IN" sz="1400" b="1" dirty="0" smtClean="0"/>
              <a:t>real-time system </a:t>
            </a:r>
            <a:r>
              <a:rPr lang="en-IN" sz="1400" dirty="0" smtClean="0"/>
              <a:t>activities but are held and passed to the Linux kernel as software interrupts when the standard Linux kernel is running and the real-time Linux is idle. Hence, Linux operates as a low-priority real-time Linux background task.</a:t>
            </a:r>
          </a:p>
          <a:p>
            <a:pPr fontAlgn="base"/>
            <a:r>
              <a:rPr lang="en-IN" sz="1400" b="1" dirty="0" smtClean="0">
                <a:solidFill>
                  <a:srgbClr val="FF0000"/>
                </a:solidFill>
              </a:rPr>
              <a:t>Lynx</a:t>
            </a:r>
            <a:endParaRPr lang="en-IN" sz="1400" dirty="0" smtClean="0">
              <a:solidFill>
                <a:srgbClr val="FF0000"/>
              </a:solidFill>
            </a:endParaRPr>
          </a:p>
          <a:p>
            <a:r>
              <a:rPr lang="en-IN" sz="1400" dirty="0" smtClean="0"/>
              <a:t>Lynx is a microkernel-based RTOS that is fully Linux-</a:t>
            </a:r>
            <a:r>
              <a:rPr lang="en-IN" sz="1400" dirty="0" err="1" smtClean="0"/>
              <a:t>compatible;a</a:t>
            </a:r>
            <a:r>
              <a:rPr lang="en-IN" sz="1400" dirty="0" smtClean="0"/>
              <a:t> Linux program’s binary image can be effectively run on Lynx. The Lynx microkernel is about 128 KB and offers essential synchronization, task scheduling and interrupt dispatch services. Its other services are offered as kernel plug-ins (KPIs). Once KPIs are added to </a:t>
            </a:r>
            <a:r>
              <a:rPr lang="en-IN" sz="1400" dirty="0" err="1" smtClean="0"/>
              <a:t>microkernels</a:t>
            </a:r>
            <a:r>
              <a:rPr lang="en-IN" sz="1400" dirty="0" smtClean="0"/>
              <a:t>, a system can be easily configured to support file systems, sockets, and I/O. if fully configured, the system can function as a multipurpose Unix machine where both hard and soft real-time tasks can be executed. Lynx supports memory protection.</a:t>
            </a:r>
            <a:endParaRPr lang="en-IN" sz="1400" dirty="0"/>
          </a:p>
        </p:txBody>
      </p:sp>
      <p:pic>
        <p:nvPicPr>
          <p:cNvPr id="8" name="Picture 7" descr="C:\Users\user\Documents\download (4).jpg"/>
          <p:cNvPicPr>
            <a:picLocks noChangeAspect="1" noChangeArrowheads="1"/>
          </p:cNvPicPr>
          <p:nvPr/>
        </p:nvPicPr>
        <p:blipFill>
          <a:blip r:embed="rId2"/>
          <a:srcRect/>
          <a:stretch>
            <a:fillRect/>
          </a:stretch>
        </p:blipFill>
        <p:spPr bwMode="auto">
          <a:xfrm>
            <a:off x="8501090" y="5357826"/>
            <a:ext cx="1738727" cy="1285861"/>
          </a:xfrm>
          <a:prstGeom prst="rect">
            <a:avLst/>
          </a:prstGeom>
          <a:ln>
            <a:noFill/>
          </a:ln>
          <a:effectLst>
            <a:softEdge rad="112500"/>
          </a:effectLst>
        </p:spPr>
      </p:pic>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smtClean="0"/>
              <a:t>FEATURES OF RTOS</a:t>
            </a:r>
            <a:endParaRPr lang="en-IN" b="1" u="sng" dirty="0"/>
          </a:p>
        </p:txBody>
      </p:sp>
      <p:pic>
        <p:nvPicPr>
          <p:cNvPr id="2050" name="Picture 2" descr="C:\Users\lenovo\Desktop\download (2).jpg"/>
          <p:cNvPicPr>
            <a:picLocks noGrp="1" noChangeAspect="1" noChangeArrowheads="1"/>
          </p:cNvPicPr>
          <p:nvPr>
            <p:ph idx="1"/>
          </p:nvPr>
        </p:nvPicPr>
        <p:blipFill>
          <a:blip r:embed="rId2"/>
          <a:srcRect/>
          <a:stretch>
            <a:fillRect/>
          </a:stretch>
        </p:blipFill>
        <p:spPr bwMode="auto">
          <a:xfrm>
            <a:off x="5643570" y="1571612"/>
            <a:ext cx="3357585" cy="1847850"/>
          </a:xfrm>
          <a:prstGeom prst="rect">
            <a:avLst/>
          </a:prstGeom>
          <a:noFill/>
        </p:spPr>
      </p:pic>
      <p:pic>
        <p:nvPicPr>
          <p:cNvPr id="2051" name="Picture 3" descr="C:\Users\lenovo\Desktop\introduction-to-operating-systems-rtos-65-728.jpg"/>
          <p:cNvPicPr>
            <a:picLocks noChangeAspect="1" noChangeArrowheads="1"/>
          </p:cNvPicPr>
          <p:nvPr/>
        </p:nvPicPr>
        <p:blipFill>
          <a:blip r:embed="rId3"/>
          <a:srcRect/>
          <a:stretch>
            <a:fillRect/>
          </a:stretch>
        </p:blipFill>
        <p:spPr bwMode="auto">
          <a:xfrm>
            <a:off x="571472" y="1428736"/>
            <a:ext cx="5000660" cy="5200650"/>
          </a:xfrm>
          <a:prstGeom prst="rect">
            <a:avLst/>
          </a:prstGeom>
          <a:noFill/>
        </p:spPr>
      </p:pic>
      <p:pic>
        <p:nvPicPr>
          <p:cNvPr id="2052" name="Picture 4" descr="C:\Users\lenovo\Desktop\download (3).jpg"/>
          <p:cNvPicPr>
            <a:picLocks noChangeAspect="1" noChangeArrowheads="1"/>
          </p:cNvPicPr>
          <p:nvPr/>
        </p:nvPicPr>
        <p:blipFill>
          <a:blip r:embed="rId4"/>
          <a:srcRect/>
          <a:stretch>
            <a:fillRect/>
          </a:stretch>
        </p:blipFill>
        <p:spPr bwMode="auto">
          <a:xfrm>
            <a:off x="5715008" y="3571876"/>
            <a:ext cx="3286148" cy="1847850"/>
          </a:xfrm>
          <a:prstGeom prst="rect">
            <a:avLst/>
          </a:prstGeom>
          <a:noFill/>
        </p:spPr>
      </p:pic>
      <p:pic>
        <p:nvPicPr>
          <p:cNvPr id="7" name="Picture 6" descr="C:\Users\user\Documents\download (4).jpg"/>
          <p:cNvPicPr>
            <a:picLocks noChangeAspect="1" noChangeArrowheads="1"/>
          </p:cNvPicPr>
          <p:nvPr/>
        </p:nvPicPr>
        <p:blipFill>
          <a:blip r:embed="rId5"/>
          <a:srcRect/>
          <a:stretch>
            <a:fillRect/>
          </a:stretch>
        </p:blipFill>
        <p:spPr bwMode="auto">
          <a:xfrm>
            <a:off x="7405273" y="5572139"/>
            <a:ext cx="1738727" cy="1285861"/>
          </a:xfrm>
          <a:prstGeom prst="rect">
            <a:avLst/>
          </a:prstGeom>
          <a:ln>
            <a:noFill/>
          </a:ln>
          <a:effectLst>
            <a:softEdge rad="112500"/>
          </a:effectLst>
        </p:spPr>
      </p:pic>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345168"/>
          </a:xfrm>
        </p:spPr>
        <p:txBody>
          <a:bodyPr/>
          <a:lstStyle/>
          <a:p>
            <a:pPr algn="ctr"/>
            <a:r>
              <a:rPr lang="en-US" sz="2000" u="sng" dirty="0" smtClean="0"/>
              <a:t>FEATURES OF RTOS</a:t>
            </a:r>
            <a:endParaRPr lang="en-IN" sz="2000" u="sng" dirty="0"/>
          </a:p>
        </p:txBody>
      </p:sp>
      <p:sp>
        <p:nvSpPr>
          <p:cNvPr id="3" name="Content Placeholder 2"/>
          <p:cNvSpPr>
            <a:spLocks noGrp="1"/>
          </p:cNvSpPr>
          <p:nvPr>
            <p:ph idx="1"/>
          </p:nvPr>
        </p:nvSpPr>
        <p:spPr>
          <a:xfrm>
            <a:off x="914400" y="857232"/>
            <a:ext cx="7772400" cy="6000768"/>
          </a:xfrm>
        </p:spPr>
        <p:txBody>
          <a:bodyPr>
            <a:noAutofit/>
          </a:bodyPr>
          <a:lstStyle/>
          <a:p>
            <a:r>
              <a:rPr lang="en-IN" sz="1800" dirty="0" smtClean="0"/>
              <a:t>Here are important features of RTOS:</a:t>
            </a:r>
          </a:p>
          <a:p>
            <a:r>
              <a:rPr lang="en-IN" sz="1800" dirty="0" smtClean="0"/>
              <a:t>Occupy very less memory</a:t>
            </a:r>
          </a:p>
          <a:p>
            <a:r>
              <a:rPr lang="en-IN" sz="1800" dirty="0" smtClean="0"/>
              <a:t>Consume fewer resources</a:t>
            </a:r>
          </a:p>
          <a:p>
            <a:r>
              <a:rPr lang="en-IN" sz="1800" dirty="0" smtClean="0"/>
              <a:t>Response times are highly predictable</a:t>
            </a:r>
          </a:p>
          <a:p>
            <a:r>
              <a:rPr lang="en-IN" sz="1800" dirty="0" smtClean="0"/>
              <a:t>Unpredictable environment</a:t>
            </a:r>
          </a:p>
          <a:p>
            <a:r>
              <a:rPr lang="en-IN" sz="1800" dirty="0" smtClean="0"/>
              <a:t>The Kernel saves the state of the interrupted task ad then determines which task it should run next.</a:t>
            </a:r>
          </a:p>
          <a:p>
            <a:r>
              <a:rPr lang="en-IN" sz="1800" dirty="0" smtClean="0"/>
              <a:t>The Kernel restores the state of the task and passes control of the CPU for that task.</a:t>
            </a:r>
          </a:p>
          <a:p>
            <a:endParaRPr lang="en-IN" sz="1800" dirty="0" smtClean="0"/>
          </a:p>
          <a:p>
            <a:endParaRPr lang="en-IN" sz="1800" dirty="0"/>
          </a:p>
        </p:txBody>
      </p:sp>
      <p:pic>
        <p:nvPicPr>
          <p:cNvPr id="5" name="Picture 4" descr="C:\Users\user\Documents\download (4).jpg"/>
          <p:cNvPicPr>
            <a:picLocks noChangeAspect="1" noChangeArrowheads="1"/>
          </p:cNvPicPr>
          <p:nvPr/>
        </p:nvPicPr>
        <p:blipFill>
          <a:blip r:embed="rId2"/>
          <a:srcRect/>
          <a:stretch>
            <a:fillRect/>
          </a:stretch>
        </p:blipFill>
        <p:spPr bwMode="auto">
          <a:xfrm>
            <a:off x="7405273" y="5572139"/>
            <a:ext cx="1738727" cy="1285861"/>
          </a:xfrm>
          <a:prstGeom prst="rect">
            <a:avLst/>
          </a:prstGeom>
          <a:ln>
            <a:noFill/>
          </a:ln>
          <a:effectLst>
            <a:softEdge rad="112500"/>
          </a:effec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630920"/>
          </a:xfrm>
        </p:spPr>
        <p:txBody>
          <a:bodyPr/>
          <a:lstStyle/>
          <a:p>
            <a:pPr algn="ctr"/>
            <a:r>
              <a:rPr lang="en-US" sz="2800" dirty="0" smtClean="0"/>
              <a:t>WHAT IS RTS?</a:t>
            </a:r>
            <a:endParaRPr lang="en-IN" sz="2800" dirty="0"/>
          </a:p>
        </p:txBody>
      </p:sp>
      <p:sp>
        <p:nvSpPr>
          <p:cNvPr id="3" name="Content Placeholder 2"/>
          <p:cNvSpPr>
            <a:spLocks noGrp="1"/>
          </p:cNvSpPr>
          <p:nvPr>
            <p:ph idx="1"/>
          </p:nvPr>
        </p:nvSpPr>
        <p:spPr>
          <a:xfrm>
            <a:off x="914400" y="1142984"/>
            <a:ext cx="7772400" cy="5212576"/>
          </a:xfrm>
        </p:spPr>
        <p:txBody>
          <a:bodyPr>
            <a:normAutofit fontScale="25000" lnSpcReduction="20000"/>
          </a:bodyPr>
          <a:lstStyle/>
          <a:p>
            <a:pPr algn="ctr">
              <a:buNone/>
            </a:pPr>
            <a:r>
              <a:rPr lang="en-US" sz="8000" b="1" u="sng" dirty="0" smtClean="0"/>
              <a:t>INTRODUCTION</a:t>
            </a:r>
          </a:p>
          <a:p>
            <a:pPr>
              <a:buNone/>
            </a:pPr>
            <a:endParaRPr lang="en-IN" sz="2000" dirty="0" smtClean="0"/>
          </a:p>
          <a:p>
            <a:pPr>
              <a:buNone/>
            </a:pPr>
            <a:r>
              <a:rPr lang="en-IN" sz="7200" dirty="0" smtClean="0"/>
              <a:t>Real time system means that the system is subjected to real time, i.e., response should be guaranteed within a specified timing constraint or system should meet the specified deadline. For example: flight control system, real time monitors etc.</a:t>
            </a:r>
          </a:p>
          <a:p>
            <a:pPr fontAlgn="base">
              <a:buNone/>
            </a:pPr>
            <a:endParaRPr lang="en-IN" sz="7200" dirty="0" smtClean="0"/>
          </a:p>
          <a:p>
            <a:pPr fontAlgn="base">
              <a:buNone/>
            </a:pPr>
            <a:r>
              <a:rPr lang="en-IN" sz="7200" dirty="0" smtClean="0"/>
              <a:t>Terms related to Real time system:</a:t>
            </a:r>
          </a:p>
          <a:p>
            <a:pPr fontAlgn="base"/>
            <a:r>
              <a:rPr lang="en-IN" sz="7200" b="1" dirty="0" smtClean="0"/>
              <a:t>Job –</a:t>
            </a:r>
            <a:r>
              <a:rPr lang="en-IN" sz="7200" dirty="0" smtClean="0"/>
              <a:t> A job is a small piece of work that can be assigned to a processor and may or may not require resources.</a:t>
            </a:r>
          </a:p>
          <a:p>
            <a:pPr fontAlgn="base"/>
            <a:r>
              <a:rPr lang="en-IN" sz="7200" b="1" dirty="0" smtClean="0"/>
              <a:t>Task –</a:t>
            </a:r>
            <a:r>
              <a:rPr lang="en-IN" sz="7200" dirty="0" smtClean="0"/>
              <a:t> A set of related jobs that jointly provide some system functionality.</a:t>
            </a:r>
          </a:p>
          <a:p>
            <a:pPr fontAlgn="base"/>
            <a:r>
              <a:rPr lang="en-IN" sz="7200" b="1" dirty="0" smtClean="0"/>
              <a:t>Release time of a job –</a:t>
            </a:r>
            <a:r>
              <a:rPr lang="en-IN" sz="7200" dirty="0" smtClean="0"/>
              <a:t> It is the time at which job becomes ready for execution.</a:t>
            </a:r>
          </a:p>
          <a:p>
            <a:pPr fontAlgn="base"/>
            <a:r>
              <a:rPr lang="en-IN" sz="7200" b="1" dirty="0" smtClean="0"/>
              <a:t>Execution time of a job –</a:t>
            </a:r>
            <a:r>
              <a:rPr lang="en-IN" sz="7200" dirty="0" smtClean="0"/>
              <a:t> It is the time taken by job to finish its execution.</a:t>
            </a:r>
          </a:p>
          <a:p>
            <a:pPr fontAlgn="base"/>
            <a:r>
              <a:rPr lang="en-IN" sz="7200" b="1" dirty="0" smtClean="0"/>
              <a:t>Deadline of a job –</a:t>
            </a:r>
            <a:r>
              <a:rPr lang="en-IN" sz="7200" dirty="0" smtClean="0"/>
              <a:t> It is the time by which a job should finish its execution. Deadline is of two types: absolute deadline and relative deadline.</a:t>
            </a:r>
          </a:p>
          <a:p>
            <a:pPr fontAlgn="base"/>
            <a:r>
              <a:rPr lang="en-IN" sz="7200" b="1" dirty="0" smtClean="0"/>
              <a:t>Response time of a job –</a:t>
            </a:r>
            <a:r>
              <a:rPr lang="en-IN" sz="7200" dirty="0" smtClean="0"/>
              <a:t> It is the length of time from release </a:t>
            </a:r>
          </a:p>
          <a:p>
            <a:pPr fontAlgn="base">
              <a:buNone/>
            </a:pPr>
            <a:r>
              <a:rPr lang="en-IN" sz="7200" dirty="0" smtClean="0"/>
              <a:t>        time of a job to the instant when it finishes.</a:t>
            </a:r>
          </a:p>
        </p:txBody>
      </p:sp>
      <p:pic>
        <p:nvPicPr>
          <p:cNvPr id="5" name="Picture 3" descr="C:\Users\user\Documents\download (4).jpg"/>
          <p:cNvPicPr>
            <a:picLocks noChangeAspect="1" noChangeArrowheads="1"/>
          </p:cNvPicPr>
          <p:nvPr/>
        </p:nvPicPr>
        <p:blipFill>
          <a:blip r:embed="rId2"/>
          <a:srcRect/>
          <a:stretch>
            <a:fillRect/>
          </a:stretch>
        </p:blipFill>
        <p:spPr bwMode="auto">
          <a:xfrm>
            <a:off x="7405273" y="5159651"/>
            <a:ext cx="1738727" cy="1698349"/>
          </a:xfrm>
          <a:prstGeom prst="rect">
            <a:avLst/>
          </a:prstGeom>
          <a:ln>
            <a:noFill/>
          </a:ln>
          <a:effectLst>
            <a:softEdge rad="112500"/>
          </a:effectLst>
        </p:spPr>
      </p:pic>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345168"/>
          </a:xfrm>
        </p:spPr>
        <p:txBody>
          <a:bodyPr/>
          <a:lstStyle/>
          <a:p>
            <a:pPr algn="ctr"/>
            <a:r>
              <a:rPr lang="en-IN" sz="1800" u="sng" dirty="0" smtClean="0"/>
              <a:t>UNIX AS A RTOS</a:t>
            </a:r>
            <a:endParaRPr lang="en-IN" sz="1800" u="sng" dirty="0"/>
          </a:p>
        </p:txBody>
      </p:sp>
      <p:sp>
        <p:nvSpPr>
          <p:cNvPr id="3" name="Content Placeholder 2"/>
          <p:cNvSpPr>
            <a:spLocks noGrp="1"/>
          </p:cNvSpPr>
          <p:nvPr>
            <p:ph idx="1"/>
          </p:nvPr>
        </p:nvSpPr>
        <p:spPr>
          <a:xfrm>
            <a:off x="914400" y="857232"/>
            <a:ext cx="7772400" cy="5498328"/>
          </a:xfrm>
        </p:spPr>
        <p:txBody>
          <a:bodyPr>
            <a:noAutofit/>
          </a:bodyPr>
          <a:lstStyle/>
          <a:p>
            <a:endParaRPr lang="en-IN" sz="1600" dirty="0" smtClean="0"/>
          </a:p>
          <a:p>
            <a:r>
              <a:rPr lang="en-IN" sz="1600" dirty="0" smtClean="0"/>
              <a:t>A real-time operating system (RTOS) is an operating system capable of guaranteeing timing requirements of the processes under its control. While a time-sharing OS like UNIX strives to provide good average performance, for a RTOS, correct timing is the key feature. </a:t>
            </a:r>
          </a:p>
          <a:p>
            <a:r>
              <a:rPr lang="en-IN" sz="1600" dirty="0" smtClean="0"/>
              <a:t>Throughput  is of secondary concern. In order to deliver the tight worst-case timing performance needed by hard real-time, the RTOS needs to be simple, small, predictable, and optimized to minimize the worst-case performance. </a:t>
            </a:r>
          </a:p>
          <a:p>
            <a:r>
              <a:rPr lang="en-IN" sz="1600" dirty="0" smtClean="0"/>
              <a:t>Linux operating system which started as a student project by Linus Travaldo gained momentum in in late 80s is now a complete operating system meeting requirements of nearly all type of users. Further large group of developers are adding features to the core kernel as well as KLM (kernel loadable modules). However indefinite response time, treatment of interrupts, scheduling policy and timer granularity are some of the features of Linux which makes it unsuitable in embedded world where a definite response time is a must. Several techniques and patches are available to customize and modify bare Linux kernel to be acceptable as a hard real time operating system.</a:t>
            </a:r>
            <a:endParaRPr lang="en-IN" sz="1600" dirty="0"/>
          </a:p>
        </p:txBody>
      </p:sp>
      <p:pic>
        <p:nvPicPr>
          <p:cNvPr id="5" name="Picture 4" descr="C:\Users\user\Documents\download (4).jpg"/>
          <p:cNvPicPr>
            <a:picLocks noChangeAspect="1" noChangeArrowheads="1"/>
          </p:cNvPicPr>
          <p:nvPr/>
        </p:nvPicPr>
        <p:blipFill>
          <a:blip r:embed="rId2"/>
          <a:srcRect/>
          <a:stretch>
            <a:fillRect/>
          </a:stretch>
        </p:blipFill>
        <p:spPr bwMode="auto">
          <a:xfrm>
            <a:off x="7405273" y="5572139"/>
            <a:ext cx="1738727" cy="1285861"/>
          </a:xfrm>
          <a:prstGeom prst="rect">
            <a:avLst/>
          </a:prstGeom>
          <a:ln>
            <a:noFill/>
          </a:ln>
          <a:effectLst>
            <a:softEdge rad="112500"/>
          </a:effectLst>
        </p:spPr>
      </p:pic>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914400" y="0"/>
            <a:ext cx="7772400" cy="6355560"/>
          </a:xfrm>
        </p:spPr>
        <p:txBody>
          <a:bodyPr>
            <a:normAutofit fontScale="25000" lnSpcReduction="20000"/>
          </a:bodyPr>
          <a:lstStyle/>
          <a:p>
            <a:pPr algn="ctr"/>
            <a:r>
              <a:rPr lang="en-US" sz="6200" u="sng" dirty="0" smtClean="0"/>
              <a:t>Unix versions</a:t>
            </a:r>
            <a:endParaRPr lang="en-IN" sz="6200" u="sng" dirty="0" smtClean="0"/>
          </a:p>
          <a:p>
            <a:r>
              <a:rPr lang="en-IN" sz="6400" dirty="0" smtClean="0"/>
              <a:t>There are many different versions of UNIX, although they share common similarities. The most popular varieties of UNIX are Sun Solaris, GNU/Linux, and </a:t>
            </a:r>
            <a:r>
              <a:rPr lang="en-IN" sz="6400" dirty="0" err="1" smtClean="0"/>
              <a:t>MacOS</a:t>
            </a:r>
            <a:r>
              <a:rPr lang="en-IN" sz="6400" dirty="0" smtClean="0"/>
              <a:t> X.</a:t>
            </a:r>
          </a:p>
          <a:p>
            <a:r>
              <a:rPr lang="en-IN" sz="6400" dirty="0" smtClean="0"/>
              <a:t>Here in the School, we use Solaris on our servers and workstations, and Fedora Core Linux on the servers and desktop PCs.</a:t>
            </a:r>
          </a:p>
          <a:p>
            <a:r>
              <a:rPr lang="en-IN" sz="6400" dirty="0" smtClean="0"/>
              <a:t>The UNIX operating system</a:t>
            </a:r>
          </a:p>
          <a:p>
            <a:r>
              <a:rPr lang="en-IN" sz="6400" dirty="0" smtClean="0"/>
              <a:t>The UNIX operating system is made up of three parts; the kernel, the shell and the programs.</a:t>
            </a:r>
          </a:p>
          <a:p>
            <a:r>
              <a:rPr lang="en-IN" sz="6400" b="1" u="sng" dirty="0" smtClean="0"/>
              <a:t>The kernel</a:t>
            </a:r>
          </a:p>
          <a:p>
            <a:r>
              <a:rPr lang="en-IN" sz="6400" dirty="0" smtClean="0"/>
              <a:t>The kernel of UNIX is the hub of the operating system: it allocates time and memory to programs and handles the </a:t>
            </a:r>
            <a:r>
              <a:rPr lang="en-IN" sz="6400" dirty="0" err="1" smtClean="0"/>
              <a:t>filestore</a:t>
            </a:r>
            <a:r>
              <a:rPr lang="en-IN" sz="6400" dirty="0" smtClean="0"/>
              <a:t> and communications in response to system calls.</a:t>
            </a:r>
          </a:p>
          <a:p>
            <a:r>
              <a:rPr lang="en-IN" sz="6400" dirty="0" smtClean="0"/>
              <a:t>As an illustration of the way that the shell and the kernel work together, suppose a user types </a:t>
            </a:r>
            <a:r>
              <a:rPr lang="en-IN" sz="6400" b="1" dirty="0" err="1" smtClean="0"/>
              <a:t>rm</a:t>
            </a:r>
            <a:r>
              <a:rPr lang="en-IN" sz="6400" b="1" dirty="0" smtClean="0"/>
              <a:t> </a:t>
            </a:r>
            <a:r>
              <a:rPr lang="en-IN" sz="6400" b="1" dirty="0" err="1" smtClean="0"/>
              <a:t>myfile</a:t>
            </a:r>
            <a:r>
              <a:rPr lang="en-IN" sz="6400" dirty="0" smtClean="0"/>
              <a:t> (which has the effect of removing the file </a:t>
            </a:r>
            <a:r>
              <a:rPr lang="en-IN" sz="6400" b="1" dirty="0" err="1" smtClean="0"/>
              <a:t>myfile</a:t>
            </a:r>
            <a:r>
              <a:rPr lang="en-IN" sz="6400" dirty="0" smtClean="0"/>
              <a:t>). The shell searches the </a:t>
            </a:r>
            <a:r>
              <a:rPr lang="en-IN" sz="6400" dirty="0" err="1" smtClean="0"/>
              <a:t>filestore</a:t>
            </a:r>
            <a:r>
              <a:rPr lang="en-IN" sz="6400" dirty="0" smtClean="0"/>
              <a:t> for the file containing the program </a:t>
            </a:r>
            <a:r>
              <a:rPr lang="en-IN" sz="6400" b="1" dirty="0" err="1" smtClean="0"/>
              <a:t>rm</a:t>
            </a:r>
            <a:r>
              <a:rPr lang="en-IN" sz="6400" dirty="0" smtClean="0"/>
              <a:t>, and then requests the kernel, through system calls, to execute the program </a:t>
            </a:r>
            <a:r>
              <a:rPr lang="en-IN" sz="6400" b="1" dirty="0" err="1" smtClean="0"/>
              <a:t>rm</a:t>
            </a:r>
            <a:r>
              <a:rPr lang="en-IN" sz="6400" dirty="0" smtClean="0"/>
              <a:t> on </a:t>
            </a:r>
            <a:r>
              <a:rPr lang="en-IN" sz="6400" b="1" dirty="0" err="1" smtClean="0"/>
              <a:t>myfile</a:t>
            </a:r>
            <a:r>
              <a:rPr lang="en-IN" sz="6400" dirty="0" smtClean="0"/>
              <a:t>. When the process </a:t>
            </a:r>
            <a:r>
              <a:rPr lang="en-IN" sz="6400" b="1" dirty="0" err="1" smtClean="0"/>
              <a:t>rm</a:t>
            </a:r>
            <a:r>
              <a:rPr lang="en-IN" sz="6400" b="1" dirty="0" smtClean="0"/>
              <a:t> </a:t>
            </a:r>
            <a:r>
              <a:rPr lang="en-IN" sz="6400" b="1" dirty="0" err="1" smtClean="0"/>
              <a:t>myfile</a:t>
            </a:r>
            <a:r>
              <a:rPr lang="en-IN" sz="6400" dirty="0" smtClean="0"/>
              <a:t> has finished running, the shell then returns the UNIX prompt % to the user, indicating that it is waiting for further commands.</a:t>
            </a:r>
          </a:p>
          <a:p>
            <a:r>
              <a:rPr lang="en-IN" sz="6400" b="1" u="sng" dirty="0" smtClean="0"/>
              <a:t>The shell</a:t>
            </a:r>
          </a:p>
          <a:p>
            <a:r>
              <a:rPr lang="en-IN" sz="6400" dirty="0" smtClean="0"/>
              <a:t>The shell acts as an interface between the user and the kernel. When a user logs in, the login program checks the username and password, and then starts another program called the shell. The shell is a command line interpreter (CLI). It interprets the commands the user types in and arranges for them to be carried out. The commands are themselves programs: when they terminate, the shell gives the user another prompt (% on our systems).</a:t>
            </a:r>
          </a:p>
          <a:p>
            <a:r>
              <a:rPr lang="en-IN" sz="6400" dirty="0" smtClean="0"/>
              <a:t>The adept user can customise his/her own shell, and users can use different shells on the same machine. Staff and students in the school have the </a:t>
            </a:r>
            <a:r>
              <a:rPr lang="en-IN" sz="6400" b="1" dirty="0" err="1" smtClean="0"/>
              <a:t>tcsh</a:t>
            </a:r>
            <a:r>
              <a:rPr lang="en-IN" sz="6400" b="1" dirty="0" smtClean="0"/>
              <a:t> shell</a:t>
            </a:r>
            <a:r>
              <a:rPr lang="en-IN" sz="6400" dirty="0" smtClean="0"/>
              <a:t> by default.</a:t>
            </a:r>
          </a:p>
          <a:p>
            <a:r>
              <a:rPr lang="en-IN" sz="6400" dirty="0" smtClean="0"/>
              <a:t>The </a:t>
            </a:r>
            <a:r>
              <a:rPr lang="en-IN" sz="6400" dirty="0" err="1" smtClean="0"/>
              <a:t>tcsh</a:t>
            </a:r>
            <a:r>
              <a:rPr lang="en-IN" sz="6400" dirty="0" smtClean="0"/>
              <a:t> shell has certain features to help the user inputting commands.</a:t>
            </a:r>
          </a:p>
          <a:p>
            <a:r>
              <a:rPr lang="en-IN" sz="6400" dirty="0" smtClean="0"/>
              <a:t>Filename Completion - By typing part of the name of a command, filename or directory and pressing the [</a:t>
            </a:r>
            <a:r>
              <a:rPr lang="en-IN" sz="6400" b="1" dirty="0" smtClean="0"/>
              <a:t>Tab</a:t>
            </a:r>
            <a:r>
              <a:rPr lang="en-IN" sz="6400" dirty="0" smtClean="0"/>
              <a:t>] key, the </a:t>
            </a:r>
            <a:r>
              <a:rPr lang="en-IN" sz="6400" dirty="0" err="1" smtClean="0"/>
              <a:t>tcsh</a:t>
            </a:r>
            <a:r>
              <a:rPr lang="en-IN" sz="6400" dirty="0" smtClean="0"/>
              <a:t> shell will complete the rest of the name automatically. If the shell finds more than one name beginning with those letters you have typed, it will beep, prompting you to type a few more letters before pressing the tab key again.</a:t>
            </a:r>
          </a:p>
          <a:p>
            <a:endParaRPr lang="en-IN" dirty="0" smtClean="0"/>
          </a:p>
          <a:p>
            <a:endParaRPr lang="en-IN" dirty="0"/>
          </a:p>
        </p:txBody>
      </p:sp>
      <p:pic>
        <p:nvPicPr>
          <p:cNvPr id="6" name="Picture 5" descr="C:\Users\user\Documents\download (4).jpg"/>
          <p:cNvPicPr>
            <a:picLocks noChangeAspect="1" noChangeArrowheads="1"/>
          </p:cNvPicPr>
          <p:nvPr/>
        </p:nvPicPr>
        <p:blipFill>
          <a:blip r:embed="rId2"/>
          <a:srcRect/>
          <a:stretch>
            <a:fillRect/>
          </a:stretch>
        </p:blipFill>
        <p:spPr bwMode="auto">
          <a:xfrm>
            <a:off x="8501090" y="5572139"/>
            <a:ext cx="1738727" cy="1285861"/>
          </a:xfrm>
          <a:prstGeom prst="rect">
            <a:avLst/>
          </a:prstGeom>
          <a:ln>
            <a:noFill/>
          </a:ln>
          <a:effectLst>
            <a:softEdge rad="112500"/>
          </a:effectLst>
        </p:spPr>
      </p:pic>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42852"/>
            <a:ext cx="7772400" cy="6212708"/>
          </a:xfrm>
        </p:spPr>
        <p:txBody>
          <a:bodyPr>
            <a:normAutofit fontScale="77500" lnSpcReduction="20000"/>
          </a:bodyPr>
          <a:lstStyle/>
          <a:p>
            <a:pPr algn="ctr">
              <a:buNone/>
            </a:pPr>
            <a:r>
              <a:rPr lang="en-IN" sz="3200" u="sng" dirty="0" smtClean="0"/>
              <a:t>History</a:t>
            </a:r>
            <a:r>
              <a:rPr lang="en-IN" dirty="0" smtClean="0"/>
              <a:t> –</a:t>
            </a:r>
          </a:p>
          <a:p>
            <a:r>
              <a:rPr lang="en-IN" sz="2600" dirty="0" smtClean="0"/>
              <a:t> The shell keeps a list of the commands you have typed in. If you need to repeat a command, use the cursor keys to scroll up and down the list or type history for a list of previous commands.</a:t>
            </a:r>
          </a:p>
          <a:p>
            <a:r>
              <a:rPr lang="en-IN" sz="2600" dirty="0" smtClean="0"/>
              <a:t>Files and processes</a:t>
            </a:r>
          </a:p>
          <a:p>
            <a:r>
              <a:rPr lang="en-IN" sz="2600" dirty="0" smtClean="0"/>
              <a:t>Everything in UNIX is either a file or a process.</a:t>
            </a:r>
          </a:p>
          <a:p>
            <a:r>
              <a:rPr lang="en-IN" sz="2600" dirty="0" smtClean="0"/>
              <a:t>A process is an executing program identified by a unique PID (process identifier).</a:t>
            </a:r>
          </a:p>
          <a:p>
            <a:r>
              <a:rPr lang="en-IN" sz="2600" dirty="0" smtClean="0"/>
              <a:t>A file is a collection of data. They are created by users using text editors, running compilers etc.</a:t>
            </a:r>
          </a:p>
          <a:p>
            <a:r>
              <a:rPr lang="en-IN" sz="2600" dirty="0" smtClean="0"/>
              <a:t>Examples of files:</a:t>
            </a:r>
          </a:p>
          <a:p>
            <a:r>
              <a:rPr lang="en-IN" sz="2600" dirty="0" smtClean="0"/>
              <a:t>a document (report, essay etc.)</a:t>
            </a:r>
          </a:p>
          <a:p>
            <a:r>
              <a:rPr lang="en-IN" sz="2600" dirty="0" smtClean="0"/>
              <a:t>the text of a program written in some high-level programming language</a:t>
            </a:r>
          </a:p>
          <a:p>
            <a:r>
              <a:rPr lang="en-IN" sz="2600" dirty="0" smtClean="0"/>
              <a:t>instructions comprehensible directly to the machine and incomprehensible to a casual user, for example, a collection of binary digits (an executable or binary file);</a:t>
            </a:r>
          </a:p>
          <a:p>
            <a:r>
              <a:rPr lang="en-IN" sz="2600" dirty="0" smtClean="0"/>
              <a:t>a directory, containing information about its contents, which may </a:t>
            </a:r>
          </a:p>
          <a:p>
            <a:r>
              <a:rPr lang="en-IN" sz="2600" dirty="0" smtClean="0"/>
              <a:t>be a mixture of other directories (subdirectories) and ordinary files.</a:t>
            </a:r>
          </a:p>
          <a:p>
            <a:endParaRPr lang="en-IN" dirty="0"/>
          </a:p>
        </p:txBody>
      </p:sp>
      <p:pic>
        <p:nvPicPr>
          <p:cNvPr id="6" name="Picture 5" descr="C:\Users\user\Documents\download (4).jpg"/>
          <p:cNvPicPr>
            <a:picLocks noChangeAspect="1" noChangeArrowheads="1"/>
          </p:cNvPicPr>
          <p:nvPr/>
        </p:nvPicPr>
        <p:blipFill>
          <a:blip r:embed="rId2"/>
          <a:srcRect/>
          <a:stretch>
            <a:fillRect/>
          </a:stretch>
        </p:blipFill>
        <p:spPr bwMode="auto">
          <a:xfrm>
            <a:off x="7405273" y="5929330"/>
            <a:ext cx="1738727" cy="1285861"/>
          </a:xfrm>
          <a:prstGeom prst="rect">
            <a:avLst/>
          </a:prstGeom>
          <a:ln>
            <a:noFill/>
          </a:ln>
          <a:effectLst>
            <a:softEdge rad="112500"/>
          </a:effectLst>
        </p:spPr>
      </p:pic>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2000" u="sng" dirty="0" smtClean="0"/>
              <a:t>WINDOWS OPERATING SYSTEM</a:t>
            </a:r>
            <a:endParaRPr lang="en-IN" sz="2000" u="sng" dirty="0"/>
          </a:p>
        </p:txBody>
      </p:sp>
      <p:sp>
        <p:nvSpPr>
          <p:cNvPr id="3" name="Content Placeholder 2"/>
          <p:cNvSpPr>
            <a:spLocks noGrp="1"/>
          </p:cNvSpPr>
          <p:nvPr>
            <p:ph idx="1"/>
          </p:nvPr>
        </p:nvSpPr>
        <p:spPr/>
        <p:txBody>
          <a:bodyPr>
            <a:normAutofit fontScale="77500" lnSpcReduction="20000"/>
          </a:bodyPr>
          <a:lstStyle/>
          <a:p>
            <a:r>
              <a:rPr lang="en-IN" dirty="0" smtClean="0"/>
              <a:t>What is Windows?</a:t>
            </a:r>
          </a:p>
          <a:p>
            <a:r>
              <a:rPr lang="en-IN" dirty="0" smtClean="0"/>
              <a:t>Windows is a </a:t>
            </a:r>
            <a:r>
              <a:rPr lang="en-IN" b="1" dirty="0" smtClean="0"/>
              <a:t>graphical operating system</a:t>
            </a:r>
            <a:r>
              <a:rPr lang="en-IN" dirty="0" smtClean="0"/>
              <a:t> developed by Microsoft. It allows users to view and store files, run the software, play games, watch videos, and provides a way to connect to the internet. It was released for both home computing and professional works.</a:t>
            </a:r>
          </a:p>
          <a:p>
            <a:endParaRPr lang="en-IN" b="1" dirty="0" smtClean="0"/>
          </a:p>
          <a:p>
            <a:r>
              <a:rPr lang="en-IN" b="1" dirty="0" smtClean="0"/>
              <a:t>Microsoft Windows</a:t>
            </a:r>
            <a:r>
              <a:rPr lang="en-IN" dirty="0" smtClean="0"/>
              <a:t>, also called </a:t>
            </a:r>
            <a:r>
              <a:rPr lang="en-IN" b="1" dirty="0" smtClean="0"/>
              <a:t>Windows</a:t>
            </a:r>
            <a:r>
              <a:rPr lang="en-IN" dirty="0" smtClean="0"/>
              <a:t> and </a:t>
            </a:r>
            <a:r>
              <a:rPr lang="en-IN" b="1" dirty="0" smtClean="0"/>
              <a:t>Windows OS</a:t>
            </a:r>
            <a:r>
              <a:rPr lang="en-IN" dirty="0" smtClean="0"/>
              <a:t>, computer  (OS) developed by Microsoft Corporation to run PCs. Featuring the first graphical user interface(GUI) for  IBM compatible PCs, the Windows OS soon dominated the PC market.</a:t>
            </a:r>
            <a:endParaRPr lang="en-IN" dirty="0"/>
          </a:p>
        </p:txBody>
      </p:sp>
      <p:pic>
        <p:nvPicPr>
          <p:cNvPr id="1026" name="Picture 2" descr="C:\Users\lenovo\Desktop\windows.png"/>
          <p:cNvPicPr>
            <a:picLocks noChangeAspect="1" noChangeArrowheads="1"/>
          </p:cNvPicPr>
          <p:nvPr/>
        </p:nvPicPr>
        <p:blipFill>
          <a:blip r:embed="rId2"/>
          <a:srcRect/>
          <a:stretch>
            <a:fillRect/>
          </a:stretch>
        </p:blipFill>
        <p:spPr bwMode="auto">
          <a:xfrm>
            <a:off x="6572264" y="214290"/>
            <a:ext cx="1905000" cy="1905000"/>
          </a:xfrm>
          <a:prstGeom prst="rect">
            <a:avLst/>
          </a:prstGeom>
          <a:noFill/>
        </p:spPr>
      </p:pic>
      <p:pic>
        <p:nvPicPr>
          <p:cNvPr id="6" name="Picture 5" descr="C:\Users\user\Documents\download (4).jpg"/>
          <p:cNvPicPr>
            <a:picLocks noChangeAspect="1" noChangeArrowheads="1"/>
          </p:cNvPicPr>
          <p:nvPr/>
        </p:nvPicPr>
        <p:blipFill>
          <a:blip r:embed="rId3"/>
          <a:srcRect/>
          <a:stretch>
            <a:fillRect/>
          </a:stretch>
        </p:blipFill>
        <p:spPr bwMode="auto">
          <a:xfrm>
            <a:off x="7405273" y="5572139"/>
            <a:ext cx="1738727" cy="1285861"/>
          </a:xfrm>
          <a:prstGeom prst="rect">
            <a:avLst/>
          </a:prstGeom>
          <a:ln>
            <a:noFill/>
          </a:ln>
          <a:effectLst>
            <a:softEdge rad="112500"/>
          </a:effectLst>
        </p:spPr>
      </p:pic>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u="sng" dirty="0" smtClean="0"/>
              <a:t>FEATURES OF WINDOWS RTOS</a:t>
            </a:r>
            <a:endParaRPr lang="en-IN" u="sng" dirty="0"/>
          </a:p>
        </p:txBody>
      </p:sp>
      <p:sp>
        <p:nvSpPr>
          <p:cNvPr id="3" name="Content Placeholder 2"/>
          <p:cNvSpPr>
            <a:spLocks noGrp="1"/>
          </p:cNvSpPr>
          <p:nvPr>
            <p:ph idx="1"/>
          </p:nvPr>
        </p:nvSpPr>
        <p:spPr/>
        <p:txBody>
          <a:bodyPr>
            <a:normAutofit fontScale="92500" lnSpcReduction="10000"/>
          </a:bodyPr>
          <a:lstStyle/>
          <a:p>
            <a:r>
              <a:rPr lang="en-IN" dirty="0" smtClean="0"/>
              <a:t>Microsoft Windows includes a lot of  features to help users. Some of its excellent features are as follows: </a:t>
            </a:r>
          </a:p>
          <a:p>
            <a:r>
              <a:rPr lang="en-IN" b="1" dirty="0" smtClean="0"/>
              <a:t>1.Control Panel:</a:t>
            </a:r>
            <a:r>
              <a:rPr lang="en-IN" dirty="0" smtClean="0"/>
              <a:t> Windows provides a Control Panel feature that includes many tools to configure and manage the resources on their computer. For example, users can change settings for audio, video, printers, mouse, keyboard, network connections, date and time, power saving options, user accounts, installed applications, etc.</a:t>
            </a:r>
            <a:endParaRPr lang="en-IN" dirty="0"/>
          </a:p>
        </p:txBody>
      </p:sp>
      <p:pic>
        <p:nvPicPr>
          <p:cNvPr id="5" name="Picture 4" descr="C:\Users\user\Documents\download (4).jpg"/>
          <p:cNvPicPr>
            <a:picLocks noChangeAspect="1" noChangeArrowheads="1"/>
          </p:cNvPicPr>
          <p:nvPr/>
        </p:nvPicPr>
        <p:blipFill>
          <a:blip r:embed="rId2"/>
          <a:srcRect/>
          <a:stretch>
            <a:fillRect/>
          </a:stretch>
        </p:blipFill>
        <p:spPr bwMode="auto">
          <a:xfrm>
            <a:off x="7405273" y="5572139"/>
            <a:ext cx="1738727" cy="1285861"/>
          </a:xfrm>
          <a:prstGeom prst="rect">
            <a:avLst/>
          </a:prstGeom>
          <a:ln>
            <a:noFill/>
          </a:ln>
          <a:effectLst>
            <a:softEdge rad="112500"/>
          </a:effectLst>
        </p:spPr>
      </p:pic>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500042"/>
            <a:ext cx="7772400" cy="5855518"/>
          </a:xfrm>
        </p:spPr>
        <p:txBody>
          <a:bodyPr>
            <a:normAutofit fontScale="70000" lnSpcReduction="20000"/>
          </a:bodyPr>
          <a:lstStyle/>
          <a:p>
            <a:pPr>
              <a:buNone/>
            </a:pPr>
            <a:r>
              <a:rPr lang="en-US" b="1" dirty="0" smtClean="0"/>
              <a:t>CONT..</a:t>
            </a:r>
            <a:endParaRPr lang="en-IN" b="1" dirty="0" smtClean="0"/>
          </a:p>
          <a:p>
            <a:pPr>
              <a:buNone/>
            </a:pPr>
            <a:r>
              <a:rPr lang="en-IN" b="1" dirty="0" smtClean="0"/>
              <a:t>2.Control Panel:</a:t>
            </a:r>
            <a:r>
              <a:rPr lang="en-IN" dirty="0" smtClean="0"/>
              <a:t> Windows provides a Control Panel feature that includes many tools to configure and manage the resources on their computer. For example, users can change settings for audio, video, printers, mouse, keyboard, network connections, date and time, power saving options, user accounts, installed applications, etc.</a:t>
            </a:r>
          </a:p>
          <a:p>
            <a:pPr>
              <a:buNone/>
            </a:pPr>
            <a:r>
              <a:rPr lang="en-IN" b="1" dirty="0" smtClean="0"/>
              <a:t>3.File Explorer:</a:t>
            </a:r>
            <a:r>
              <a:rPr lang="en-IN" dirty="0" smtClean="0"/>
              <a:t> It is also known as Windows Explorer, which displays your files and folders on the computer. It allows users to browse the data on the hard drive, SSD and other inserted removable disks like pen drives and CDs, and you can manage the content according to the requirements such as delete, rename, search, and transfer the data.</a:t>
            </a:r>
          </a:p>
          <a:p>
            <a:pPr>
              <a:buNone/>
            </a:pPr>
            <a:r>
              <a:rPr lang="en-IN" b="1" dirty="0" smtClean="0"/>
              <a:t>4.Internet browser:</a:t>
            </a:r>
            <a:r>
              <a:rPr lang="en-IN" dirty="0" smtClean="0"/>
              <a:t> As the internet browser is very important to search for anything, view pages, online shopping, play games, watch videos, etc. Windows come with a pre-installed internet browser. in Windows 10, the Edge internet browser is the default browser. Furthermore, Internet Explorer was the default browser in Microsoft Windows from the Windows edition 95 to 8.1 version.</a:t>
            </a:r>
            <a:endParaRPr lang="en-IN" dirty="0"/>
          </a:p>
        </p:txBody>
      </p:sp>
      <p:pic>
        <p:nvPicPr>
          <p:cNvPr id="6" name="Picture 5" descr="C:\Users\user\Documents\download (4).jpg"/>
          <p:cNvPicPr>
            <a:picLocks noChangeAspect="1" noChangeArrowheads="1"/>
          </p:cNvPicPr>
          <p:nvPr/>
        </p:nvPicPr>
        <p:blipFill>
          <a:blip r:embed="rId2"/>
          <a:srcRect/>
          <a:stretch>
            <a:fillRect/>
          </a:stretch>
        </p:blipFill>
        <p:spPr bwMode="auto">
          <a:xfrm>
            <a:off x="7405273" y="5572139"/>
            <a:ext cx="1738727" cy="1285861"/>
          </a:xfrm>
          <a:prstGeom prst="rect">
            <a:avLst/>
          </a:prstGeom>
          <a:ln>
            <a:noFill/>
          </a:ln>
          <a:effectLst>
            <a:softEdge rad="112500"/>
          </a:effectLst>
        </p:spPr>
      </p:pic>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914400" y="285728"/>
            <a:ext cx="7772400" cy="6069832"/>
          </a:xfrm>
        </p:spPr>
        <p:txBody>
          <a:bodyPr>
            <a:normAutofit fontScale="85000" lnSpcReduction="10000"/>
          </a:bodyPr>
          <a:lstStyle/>
          <a:p>
            <a:pPr algn="ctr">
              <a:buNone/>
            </a:pPr>
            <a:r>
              <a:rPr lang="en-IN" u="sng" dirty="0" smtClean="0"/>
              <a:t>POSIX-RT</a:t>
            </a:r>
          </a:p>
          <a:p>
            <a:r>
              <a:rPr lang="en-IN" dirty="0" smtClean="0"/>
              <a:t>POSIX is the acronym for Portable Operating System Interface. It is a proposed operating system interface standard based on the popular UNIX2 operating system; its main goal is to support application portability at the source-code level. It is being standardized by the Computer Society of IEEE as the IEEE standard P1003, and also by ISO/IEC, as the international standard ISO/IEC-9945.</a:t>
            </a:r>
          </a:p>
          <a:p>
            <a:r>
              <a:rPr lang="en-IN" dirty="0" smtClean="0"/>
              <a:t>POSIX is an evolving group of standards, each of which covers different aspects of the operating systems. Some of these standards have already been approved, while others are currently being developed. They can be grouped in three categories: </a:t>
            </a:r>
          </a:p>
          <a:p>
            <a:r>
              <a:rPr lang="en-IN" dirty="0" smtClean="0"/>
              <a:t>1) system services.-They define system interfaces related to different aspects of the operating system</a:t>
            </a:r>
            <a:endParaRPr lang="en-IN" dirty="0"/>
          </a:p>
        </p:txBody>
      </p:sp>
      <p:pic>
        <p:nvPicPr>
          <p:cNvPr id="6" name="Picture 5" descr="C:\Users\user\Documents\download (4).jpg"/>
          <p:cNvPicPr>
            <a:picLocks noChangeAspect="1" noChangeArrowheads="1"/>
          </p:cNvPicPr>
          <p:nvPr/>
        </p:nvPicPr>
        <p:blipFill>
          <a:blip r:embed="rId2"/>
          <a:srcRect/>
          <a:stretch>
            <a:fillRect/>
          </a:stretch>
        </p:blipFill>
        <p:spPr bwMode="auto">
          <a:xfrm>
            <a:off x="8501090" y="5572139"/>
            <a:ext cx="1738727" cy="1285861"/>
          </a:xfrm>
          <a:prstGeom prst="rect">
            <a:avLst/>
          </a:prstGeom>
          <a:ln>
            <a:noFill/>
          </a:ln>
          <a:effectLst>
            <a:softEdge rad="112500"/>
          </a:effectLst>
        </p:spPr>
      </p:pic>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42852"/>
            <a:ext cx="7772400" cy="6212708"/>
          </a:xfrm>
        </p:spPr>
        <p:txBody>
          <a:bodyPr>
            <a:normAutofit fontScale="77500" lnSpcReduction="20000"/>
          </a:bodyPr>
          <a:lstStyle/>
          <a:p>
            <a:pPr algn="ctr">
              <a:buNone/>
            </a:pPr>
            <a:r>
              <a:rPr lang="en-IN" u="sng" dirty="0" smtClean="0"/>
              <a:t> Benchmarking real-time systems.</a:t>
            </a:r>
          </a:p>
          <a:p>
            <a:r>
              <a:rPr lang="en-IN" dirty="0" smtClean="0"/>
              <a:t>Benchmark programs measure the relative speed of computers, algorithms or different language implementations. Usually they are used when performance comparisons are to be carried out. For instance, benchmarking can be used to compare a software implementation with a hardware implementation, since the approach: using special-purpose hardware for increasing the performance and predictability of a system is widely used today. Another way of using benchmarks is when a novel system with performance requirements has been developed. In such case, the benchmark program works as a software verification tool. </a:t>
            </a:r>
          </a:p>
          <a:p>
            <a:r>
              <a:rPr lang="en-IN" u="sng" dirty="0" smtClean="0"/>
              <a:t>Monitoring -</a:t>
            </a:r>
            <a:r>
              <a:rPr lang="en-IN" dirty="0" smtClean="0"/>
              <a:t>In order to benchmark a system, the system has to be monitored, i.e. gathering run-time information for performance measurements. Any attempt to gain more information about a system may intrusive the system temporal and/or functional.</a:t>
            </a:r>
            <a:endParaRPr lang="en-IN" dirty="0"/>
          </a:p>
        </p:txBody>
      </p:sp>
      <p:pic>
        <p:nvPicPr>
          <p:cNvPr id="5" name="Picture 4" descr="C:\Users\user\Documents\download (4).jpg"/>
          <p:cNvPicPr>
            <a:picLocks noChangeAspect="1" noChangeArrowheads="1"/>
          </p:cNvPicPr>
          <p:nvPr/>
        </p:nvPicPr>
        <p:blipFill>
          <a:blip r:embed="rId2"/>
          <a:srcRect/>
          <a:stretch>
            <a:fillRect/>
          </a:stretch>
        </p:blipFill>
        <p:spPr bwMode="auto">
          <a:xfrm>
            <a:off x="7405273" y="5572139"/>
            <a:ext cx="1738727" cy="1285861"/>
          </a:xfrm>
          <a:prstGeom prst="rect">
            <a:avLst/>
          </a:prstGeom>
          <a:ln>
            <a:noFill/>
          </a:ln>
          <a:effectLst>
            <a:softEdge rad="112500"/>
          </a:effectLst>
        </p:spPr>
      </p:pic>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214290"/>
            <a:ext cx="7772400" cy="6141270"/>
          </a:xfrm>
        </p:spPr>
        <p:txBody>
          <a:bodyPr>
            <a:normAutofit fontScale="70000" lnSpcReduction="20000"/>
          </a:bodyPr>
          <a:lstStyle/>
          <a:p>
            <a:r>
              <a:rPr lang="en-IN" dirty="0" smtClean="0"/>
              <a:t>The problem of collecting relevant information from distributed real-time systems can be classified in three categories: </a:t>
            </a:r>
          </a:p>
          <a:p>
            <a:r>
              <a:rPr lang="en-IN" dirty="0" smtClean="0"/>
              <a:t>hardware monitoring</a:t>
            </a:r>
          </a:p>
          <a:p>
            <a:r>
              <a:rPr lang="en-IN" dirty="0" smtClean="0"/>
              <a:t>software monitoring </a:t>
            </a:r>
          </a:p>
          <a:p>
            <a:r>
              <a:rPr lang="en-IN" dirty="0" smtClean="0"/>
              <a:t>hybrid monitoring.</a:t>
            </a:r>
          </a:p>
          <a:p>
            <a:r>
              <a:rPr lang="en-IN" u="sng" dirty="0" smtClean="0"/>
              <a:t>The hardware monitoring </a:t>
            </a:r>
            <a:r>
              <a:rPr lang="en-IN" dirty="0" smtClean="0"/>
              <a:t>is based on connecting probes to the hardware system in order to observe its behaviour without disturbing it. The probes can for instance be logic analyzers or emulators. </a:t>
            </a:r>
          </a:p>
          <a:p>
            <a:r>
              <a:rPr lang="en-IN" u="sng" dirty="0" smtClean="0"/>
              <a:t>The software approach </a:t>
            </a:r>
            <a:r>
              <a:rPr lang="en-IN" dirty="0" smtClean="0"/>
              <a:t>consists of adding a set of extra instructions to the software, in order to collect all useful information during runtime. can be fairly target independent, with focus on the hardware architecture. It also provides a high level of abstraction of the collected information.</a:t>
            </a:r>
          </a:p>
          <a:p>
            <a:r>
              <a:rPr lang="en-IN" u="sng" dirty="0" smtClean="0"/>
              <a:t>The hybrid approach </a:t>
            </a:r>
            <a:r>
              <a:rPr lang="en-IN" dirty="0" smtClean="0"/>
              <a:t>is a combination of software monitoring and hardware monitoring. It is based on a few instructions in the software code that selects adequate information. The information is collected with a specific hardware, and then transmitted to a host system</a:t>
            </a:r>
            <a:endParaRPr lang="en-IN" dirty="0"/>
          </a:p>
        </p:txBody>
      </p:sp>
      <p:pic>
        <p:nvPicPr>
          <p:cNvPr id="7" name="Picture 6" descr="C:\Users\user\Documents\download (4).jpg"/>
          <p:cNvPicPr>
            <a:picLocks noChangeAspect="1" noChangeArrowheads="1"/>
          </p:cNvPicPr>
          <p:nvPr/>
        </p:nvPicPr>
        <p:blipFill>
          <a:blip r:embed="rId2"/>
          <a:srcRect/>
          <a:stretch>
            <a:fillRect/>
          </a:stretch>
        </p:blipFill>
        <p:spPr bwMode="auto">
          <a:xfrm>
            <a:off x="7405273" y="5572139"/>
            <a:ext cx="1738727" cy="1285861"/>
          </a:xfrm>
          <a:prstGeom prst="rect">
            <a:avLst/>
          </a:prstGeom>
          <a:ln>
            <a:noFill/>
          </a:ln>
          <a:effectLst>
            <a:softEdge rad="112500"/>
          </a:effectLst>
        </p:spPr>
      </p:pic>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0"/>
            <a:ext cx="7772400" cy="6355560"/>
          </a:xfrm>
        </p:spPr>
        <p:txBody>
          <a:bodyPr>
            <a:normAutofit fontScale="47500" lnSpcReduction="20000"/>
          </a:bodyPr>
          <a:lstStyle/>
          <a:p>
            <a:pPr algn="ctr"/>
            <a:r>
              <a:rPr lang="en-US" u="sng" dirty="0" smtClean="0"/>
              <a:t>MULTIPLE CHOICE QUESTIONS WITH ANSWER</a:t>
            </a:r>
            <a:endParaRPr lang="en-IN" u="sng" dirty="0" smtClean="0"/>
          </a:p>
          <a:p>
            <a:endParaRPr lang="en-IN" dirty="0" smtClean="0"/>
          </a:p>
          <a:p>
            <a:endParaRPr lang="en-IN" dirty="0" smtClean="0"/>
          </a:p>
          <a:p>
            <a:r>
              <a:rPr lang="en-IN" dirty="0" smtClean="0"/>
              <a:t>1. In a real time system the computer results ____________</a:t>
            </a:r>
            <a:br>
              <a:rPr lang="en-IN" dirty="0" smtClean="0"/>
            </a:br>
            <a:r>
              <a:rPr lang="en-IN" dirty="0" smtClean="0">
                <a:solidFill>
                  <a:srgbClr val="FF0000"/>
                </a:solidFill>
              </a:rPr>
              <a:t>a) must be produced within a specific deadline period</a:t>
            </a:r>
            <a:r>
              <a:rPr lang="en-IN" dirty="0" smtClean="0"/>
              <a:t/>
            </a:r>
            <a:br>
              <a:rPr lang="en-IN" dirty="0" smtClean="0"/>
            </a:br>
            <a:r>
              <a:rPr lang="en-IN" dirty="0" smtClean="0"/>
              <a:t>b) may be produced at any time</a:t>
            </a:r>
            <a:br>
              <a:rPr lang="en-IN" dirty="0" smtClean="0"/>
            </a:br>
            <a:r>
              <a:rPr lang="en-IN" dirty="0" smtClean="0"/>
              <a:t>c) may be correct</a:t>
            </a:r>
            <a:br>
              <a:rPr lang="en-IN" dirty="0" smtClean="0"/>
            </a:br>
            <a:r>
              <a:rPr lang="en-IN" dirty="0" smtClean="0"/>
              <a:t>d) all of the mentioned</a:t>
            </a:r>
            <a:br>
              <a:rPr lang="en-IN" dirty="0" smtClean="0"/>
            </a:br>
            <a:endParaRPr lang="en-IN" dirty="0" smtClean="0"/>
          </a:p>
          <a:p>
            <a:r>
              <a:rPr lang="en-IN" dirty="0" smtClean="0"/>
              <a:t>2. In a safety critical system, incorrect operation ____________</a:t>
            </a:r>
            <a:br>
              <a:rPr lang="en-IN" dirty="0" smtClean="0"/>
            </a:br>
            <a:r>
              <a:rPr lang="en-IN" dirty="0" smtClean="0"/>
              <a:t>a) does not affect much</a:t>
            </a:r>
            <a:br>
              <a:rPr lang="en-IN" dirty="0" smtClean="0"/>
            </a:br>
            <a:r>
              <a:rPr lang="en-IN" dirty="0" smtClean="0"/>
              <a:t>b) causes minor problems</a:t>
            </a:r>
            <a:br>
              <a:rPr lang="en-IN" dirty="0" smtClean="0"/>
            </a:br>
            <a:r>
              <a:rPr lang="en-IN" dirty="0" smtClean="0">
                <a:solidFill>
                  <a:srgbClr val="FF0000"/>
                </a:solidFill>
              </a:rPr>
              <a:t>c) causes major and serious problems</a:t>
            </a:r>
            <a:r>
              <a:rPr lang="en-IN" dirty="0" smtClean="0"/>
              <a:t/>
            </a:r>
            <a:br>
              <a:rPr lang="en-IN" dirty="0" smtClean="0"/>
            </a:br>
            <a:r>
              <a:rPr lang="en-IN" dirty="0" smtClean="0"/>
              <a:t>d) none of the mentioned</a:t>
            </a:r>
          </a:p>
          <a:p>
            <a:r>
              <a:rPr lang="en-IN" dirty="0" smtClean="0"/>
              <a:t>3. Antilock brake systems, flight management systems, pacemakers are examples of ____________</a:t>
            </a:r>
            <a:br>
              <a:rPr lang="en-IN" dirty="0" smtClean="0"/>
            </a:br>
            <a:r>
              <a:rPr lang="en-IN" dirty="0" smtClean="0"/>
              <a:t>a) safety critical system</a:t>
            </a:r>
            <a:br>
              <a:rPr lang="en-IN" dirty="0" smtClean="0"/>
            </a:br>
            <a:r>
              <a:rPr lang="en-IN" dirty="0" smtClean="0"/>
              <a:t>b) hard real time system</a:t>
            </a:r>
            <a:br>
              <a:rPr lang="en-IN" dirty="0" smtClean="0"/>
            </a:br>
            <a:r>
              <a:rPr lang="en-IN" dirty="0" smtClean="0"/>
              <a:t>c) soft real time system</a:t>
            </a:r>
            <a:br>
              <a:rPr lang="en-IN" dirty="0" smtClean="0"/>
            </a:br>
            <a:r>
              <a:rPr lang="en-IN" dirty="0" smtClean="0">
                <a:solidFill>
                  <a:srgbClr val="FF0000"/>
                </a:solidFill>
              </a:rPr>
              <a:t>d) safety critical system and hard real time system</a:t>
            </a:r>
          </a:p>
          <a:p>
            <a:r>
              <a:rPr lang="en-IN" dirty="0" smtClean="0"/>
              <a:t>4. In a ______ real time system, it is guaranteed that critical real time tasks will be completed within their deadlines.</a:t>
            </a:r>
            <a:br>
              <a:rPr lang="en-IN" dirty="0" smtClean="0"/>
            </a:br>
            <a:r>
              <a:rPr lang="en-IN" dirty="0" smtClean="0"/>
              <a:t>a) soft</a:t>
            </a:r>
            <a:br>
              <a:rPr lang="en-IN" dirty="0" smtClean="0"/>
            </a:br>
            <a:r>
              <a:rPr lang="en-IN" dirty="0" smtClean="0">
                <a:solidFill>
                  <a:srgbClr val="FF0000"/>
                </a:solidFill>
              </a:rPr>
              <a:t>b) hard</a:t>
            </a:r>
            <a:r>
              <a:rPr lang="en-IN" dirty="0" smtClean="0"/>
              <a:t/>
            </a:r>
            <a:br>
              <a:rPr lang="en-IN" dirty="0" smtClean="0"/>
            </a:br>
            <a:r>
              <a:rPr lang="en-IN" dirty="0" smtClean="0"/>
              <a:t>c) critical</a:t>
            </a:r>
            <a:br>
              <a:rPr lang="en-IN" dirty="0" smtClean="0"/>
            </a:br>
            <a:r>
              <a:rPr lang="en-IN" dirty="0" smtClean="0"/>
              <a:t>d) none of the mentioned</a:t>
            </a:r>
            <a:br>
              <a:rPr lang="en-IN" dirty="0" smtClean="0"/>
            </a:br>
            <a:endParaRPr lang="en-IN" dirty="0" smtClean="0"/>
          </a:p>
          <a:p>
            <a:r>
              <a:rPr lang="en-IN" dirty="0" smtClean="0"/>
              <a:t>5. Some of the properties of real time systems include ____________</a:t>
            </a:r>
            <a:br>
              <a:rPr lang="en-IN" dirty="0" smtClean="0"/>
            </a:br>
            <a:r>
              <a:rPr lang="en-IN" dirty="0" smtClean="0"/>
              <a:t>a) single purpose</a:t>
            </a:r>
            <a:br>
              <a:rPr lang="en-IN" dirty="0" smtClean="0"/>
            </a:br>
            <a:r>
              <a:rPr lang="en-IN" dirty="0" smtClean="0"/>
              <a:t>b) inexpensively mass produced</a:t>
            </a:r>
            <a:br>
              <a:rPr lang="en-IN" dirty="0" smtClean="0"/>
            </a:br>
            <a:r>
              <a:rPr lang="en-IN" dirty="0" smtClean="0"/>
              <a:t>c) small size</a:t>
            </a:r>
            <a:br>
              <a:rPr lang="en-IN" dirty="0" smtClean="0"/>
            </a:br>
            <a:r>
              <a:rPr lang="en-IN" dirty="0" smtClean="0">
                <a:solidFill>
                  <a:srgbClr val="FF0000"/>
                </a:solidFill>
              </a:rPr>
              <a:t>d) all of the mentioned</a:t>
            </a:r>
          </a:p>
          <a:p>
            <a:endParaRPr lang="en-IN" dirty="0" smtClean="0"/>
          </a:p>
          <a:p>
            <a:pPr>
              <a:buNone/>
            </a:pPr>
            <a:endParaRPr lang="en-IN" u="sng" dirty="0" smtClean="0"/>
          </a:p>
        </p:txBody>
      </p:sp>
      <p:pic>
        <p:nvPicPr>
          <p:cNvPr id="5" name="Picture 4" descr="C:\Users\user\Documents\download (4).jpg"/>
          <p:cNvPicPr>
            <a:picLocks noChangeAspect="1" noChangeArrowheads="1"/>
          </p:cNvPicPr>
          <p:nvPr/>
        </p:nvPicPr>
        <p:blipFill>
          <a:blip r:embed="rId2"/>
          <a:srcRect/>
          <a:stretch>
            <a:fillRect/>
          </a:stretch>
        </p:blipFill>
        <p:spPr bwMode="auto">
          <a:xfrm>
            <a:off x="7405273" y="5572139"/>
            <a:ext cx="1738727" cy="1285861"/>
          </a:xfrm>
          <a:prstGeom prst="rect">
            <a:avLst/>
          </a:prstGeom>
          <a:ln>
            <a:noFill/>
          </a:ln>
          <a:effectLst>
            <a:softEdge rad="112500"/>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C:\Users\lenovo\Desktop\download.jpg"/>
          <p:cNvPicPr>
            <a:picLocks noChangeAspect="1" noChangeArrowheads="1"/>
          </p:cNvPicPr>
          <p:nvPr/>
        </p:nvPicPr>
        <p:blipFill>
          <a:blip r:embed="rId2"/>
          <a:srcRect/>
          <a:stretch>
            <a:fillRect/>
          </a:stretch>
        </p:blipFill>
        <p:spPr bwMode="auto">
          <a:xfrm>
            <a:off x="428596" y="0"/>
            <a:ext cx="8715403" cy="6858000"/>
          </a:xfrm>
          <a:prstGeom prst="rect">
            <a:avLst/>
          </a:prstGeom>
          <a:noFill/>
        </p:spPr>
      </p:pic>
      <p:sp>
        <p:nvSpPr>
          <p:cNvPr id="6" name="Content Placeholder 6"/>
          <p:cNvSpPr>
            <a:spLocks noGrp="1"/>
          </p:cNvSpPr>
          <p:nvPr>
            <p:ph idx="1"/>
          </p:nvPr>
        </p:nvSpPr>
        <p:spPr/>
        <p:txBody>
          <a:bodyPr/>
          <a:lstStyle/>
          <a:p>
            <a:r>
              <a:rPr lang="en-US" dirty="0" smtClean="0"/>
              <a:t>RTS APPLICATIONS</a:t>
            </a:r>
            <a:endParaRPr lang="en-IN" dirty="0"/>
          </a:p>
        </p:txBody>
      </p:sp>
      <p:pic>
        <p:nvPicPr>
          <p:cNvPr id="5" name="Picture 3" descr="C:\Users\user\Documents\download (4).jpg"/>
          <p:cNvPicPr>
            <a:picLocks noChangeAspect="1" noChangeArrowheads="1"/>
          </p:cNvPicPr>
          <p:nvPr/>
        </p:nvPicPr>
        <p:blipFill>
          <a:blip r:embed="rId3"/>
          <a:srcRect/>
          <a:stretch>
            <a:fillRect/>
          </a:stretch>
        </p:blipFill>
        <p:spPr bwMode="auto">
          <a:xfrm>
            <a:off x="7405273" y="5159651"/>
            <a:ext cx="1738727" cy="1698349"/>
          </a:xfrm>
          <a:prstGeom prst="rect">
            <a:avLst/>
          </a:prstGeom>
          <a:ln>
            <a:noFill/>
          </a:ln>
          <a:effectLst>
            <a:softEdge rad="112500"/>
          </a:effectLst>
        </p:spPr>
      </p:pic>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142852"/>
            <a:ext cx="7772400" cy="6212708"/>
          </a:xfrm>
        </p:spPr>
        <p:txBody>
          <a:bodyPr>
            <a:noAutofit/>
          </a:bodyPr>
          <a:lstStyle/>
          <a:p>
            <a:r>
              <a:rPr lang="en-IN" sz="1600" dirty="0" smtClean="0"/>
              <a:t>6. The amount of memory in a real time system is generally ____________</a:t>
            </a:r>
            <a:br>
              <a:rPr lang="en-IN" sz="1600" dirty="0" smtClean="0"/>
            </a:br>
            <a:r>
              <a:rPr lang="en-IN" sz="1600" dirty="0" smtClean="0">
                <a:solidFill>
                  <a:srgbClr val="FF0000"/>
                </a:solidFill>
              </a:rPr>
              <a:t>a) less compared to PCs</a:t>
            </a:r>
            <a:r>
              <a:rPr lang="en-IN" sz="1600" dirty="0" smtClean="0"/>
              <a:t/>
            </a:r>
            <a:br>
              <a:rPr lang="en-IN" sz="1600" dirty="0" smtClean="0"/>
            </a:br>
            <a:r>
              <a:rPr lang="en-IN" sz="1600" dirty="0" smtClean="0"/>
              <a:t>b) high compared to PCs</a:t>
            </a:r>
            <a:br>
              <a:rPr lang="en-IN" sz="1600" dirty="0" smtClean="0"/>
            </a:br>
            <a:r>
              <a:rPr lang="en-IN" sz="1600" dirty="0" smtClean="0"/>
              <a:t>c) same as in PCs</a:t>
            </a:r>
            <a:br>
              <a:rPr lang="en-IN" sz="1600" dirty="0" smtClean="0"/>
            </a:br>
            <a:r>
              <a:rPr lang="en-IN" sz="1600" dirty="0" smtClean="0"/>
              <a:t>d) they do not have any memory</a:t>
            </a:r>
            <a:br>
              <a:rPr lang="en-IN" sz="1600" dirty="0" smtClean="0"/>
            </a:br>
            <a:endParaRPr lang="en-IN" sz="1600" dirty="0" smtClean="0"/>
          </a:p>
          <a:p>
            <a:r>
              <a:rPr lang="en-IN" sz="1600" dirty="0" smtClean="0"/>
              <a:t>7. What is the priority of a real time task?</a:t>
            </a:r>
            <a:br>
              <a:rPr lang="en-IN" sz="1600" dirty="0" smtClean="0"/>
            </a:br>
            <a:r>
              <a:rPr lang="en-IN" sz="1600" dirty="0" smtClean="0"/>
              <a:t>a) must degrade over time</a:t>
            </a:r>
            <a:br>
              <a:rPr lang="en-IN" sz="1600" dirty="0" smtClean="0"/>
            </a:br>
            <a:r>
              <a:rPr lang="en-IN" sz="1600" dirty="0" smtClean="0"/>
              <a:t>b) </a:t>
            </a:r>
            <a:r>
              <a:rPr lang="en-IN" sz="1600" dirty="0" smtClean="0">
                <a:solidFill>
                  <a:srgbClr val="FF0000"/>
                </a:solidFill>
              </a:rPr>
              <a:t>must not degrade over time</a:t>
            </a:r>
            <a:r>
              <a:rPr lang="en-IN" sz="1600" dirty="0" smtClean="0"/>
              <a:t/>
            </a:r>
            <a:br>
              <a:rPr lang="en-IN" sz="1600" dirty="0" smtClean="0"/>
            </a:br>
            <a:r>
              <a:rPr lang="en-IN" sz="1600" dirty="0" smtClean="0"/>
              <a:t>c) may degrade over time</a:t>
            </a:r>
            <a:br>
              <a:rPr lang="en-IN" sz="1600" dirty="0" smtClean="0"/>
            </a:br>
            <a:r>
              <a:rPr lang="en-IN" sz="1600" dirty="0" smtClean="0"/>
              <a:t>d) none of the mentioned</a:t>
            </a:r>
            <a:br>
              <a:rPr lang="en-IN" sz="1600" dirty="0" smtClean="0"/>
            </a:br>
            <a:endParaRPr lang="en-IN" sz="1600" dirty="0" smtClean="0"/>
          </a:p>
          <a:p>
            <a:r>
              <a:rPr lang="en-IN" sz="1600" dirty="0" smtClean="0"/>
              <a:t>8. Memory management units ____________</a:t>
            </a:r>
            <a:br>
              <a:rPr lang="en-IN" sz="1600" dirty="0" smtClean="0"/>
            </a:br>
            <a:r>
              <a:rPr lang="en-IN" sz="1600" dirty="0" smtClean="0"/>
              <a:t>a) increase the cost of the system</a:t>
            </a:r>
            <a:br>
              <a:rPr lang="en-IN" sz="1600" dirty="0" smtClean="0"/>
            </a:br>
            <a:r>
              <a:rPr lang="en-IN" sz="1600" dirty="0" smtClean="0"/>
              <a:t>b) increase the power consumption of the system</a:t>
            </a:r>
            <a:br>
              <a:rPr lang="en-IN" sz="1600" dirty="0" smtClean="0"/>
            </a:br>
            <a:r>
              <a:rPr lang="en-IN" sz="1600" dirty="0" smtClean="0"/>
              <a:t>c) increase the time required to complete an operation</a:t>
            </a:r>
            <a:br>
              <a:rPr lang="en-IN" sz="1600" dirty="0" smtClean="0"/>
            </a:br>
            <a:r>
              <a:rPr lang="en-IN" sz="1600" dirty="0" smtClean="0">
                <a:solidFill>
                  <a:srgbClr val="FF0000"/>
                </a:solidFill>
              </a:rPr>
              <a:t>d) all of the mentioned</a:t>
            </a:r>
          </a:p>
          <a:p>
            <a:pPr>
              <a:buNone/>
            </a:pPr>
            <a:r>
              <a:rPr lang="en-IN" sz="1600" dirty="0" smtClean="0"/>
              <a:t>9. The technique in which the CPU generates physical addresses directly is known as ____________</a:t>
            </a:r>
            <a:br>
              <a:rPr lang="en-IN" sz="1600" dirty="0" smtClean="0"/>
            </a:br>
            <a:r>
              <a:rPr lang="en-IN" sz="1600" dirty="0" smtClean="0"/>
              <a:t>a) relocation register method</a:t>
            </a:r>
            <a:br>
              <a:rPr lang="en-IN" sz="1600" dirty="0" smtClean="0"/>
            </a:br>
            <a:r>
              <a:rPr lang="en-IN" sz="1600" dirty="0" smtClean="0">
                <a:solidFill>
                  <a:srgbClr val="FF0000"/>
                </a:solidFill>
              </a:rPr>
              <a:t>b) real addressing</a:t>
            </a:r>
            <a:r>
              <a:rPr lang="en-IN" sz="1600" dirty="0" smtClean="0"/>
              <a:t/>
            </a:r>
            <a:br>
              <a:rPr lang="en-IN" sz="1600" dirty="0" smtClean="0"/>
            </a:br>
            <a:r>
              <a:rPr lang="en-IN" sz="1600" dirty="0" smtClean="0"/>
              <a:t>c) virtual addressing</a:t>
            </a:r>
            <a:br>
              <a:rPr lang="en-IN" sz="1600" dirty="0" smtClean="0"/>
            </a:br>
            <a:r>
              <a:rPr lang="en-IN" sz="1600" dirty="0" smtClean="0"/>
              <a:t>d) none of the mentioned</a:t>
            </a:r>
            <a:endParaRPr lang="en-IN" sz="1600" dirty="0"/>
          </a:p>
        </p:txBody>
      </p:sp>
      <p:pic>
        <p:nvPicPr>
          <p:cNvPr id="6" name="Picture 5" descr="C:\Users\user\Documents\download (4).jpg"/>
          <p:cNvPicPr>
            <a:picLocks noChangeAspect="1" noChangeArrowheads="1"/>
          </p:cNvPicPr>
          <p:nvPr/>
        </p:nvPicPr>
        <p:blipFill>
          <a:blip r:embed="rId2"/>
          <a:srcRect/>
          <a:stretch>
            <a:fillRect/>
          </a:stretch>
        </p:blipFill>
        <p:spPr bwMode="auto">
          <a:xfrm>
            <a:off x="7405273" y="5572139"/>
            <a:ext cx="1738727" cy="1285861"/>
          </a:xfrm>
          <a:prstGeom prst="rect">
            <a:avLst/>
          </a:prstGeom>
          <a:ln>
            <a:noFill/>
          </a:ln>
          <a:effectLst>
            <a:softEdge rad="112500"/>
          </a:effectLst>
        </p:spPr>
      </p:pic>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914400" y="214290"/>
            <a:ext cx="7772400" cy="6141270"/>
          </a:xfrm>
        </p:spPr>
        <p:txBody>
          <a:bodyPr>
            <a:normAutofit fontScale="47500" lnSpcReduction="20000"/>
          </a:bodyPr>
          <a:lstStyle/>
          <a:p>
            <a:endParaRPr lang="en-IN" dirty="0" smtClean="0"/>
          </a:p>
          <a:p>
            <a:endParaRPr lang="en-IN" dirty="0" smtClean="0"/>
          </a:p>
          <a:p>
            <a:pPr>
              <a:buNone/>
            </a:pPr>
            <a:endParaRPr lang="en-IN" dirty="0" smtClean="0"/>
          </a:p>
          <a:p>
            <a:pPr>
              <a:buNone/>
            </a:pPr>
            <a:r>
              <a:rPr lang="en-IN" dirty="0" smtClean="0"/>
              <a:t>10.Linux uses a time-sharing algorithm ___________</a:t>
            </a:r>
            <a:br>
              <a:rPr lang="en-IN" dirty="0" smtClean="0"/>
            </a:br>
            <a:r>
              <a:rPr lang="en-IN" dirty="0" smtClean="0">
                <a:solidFill>
                  <a:srgbClr val="FF0000"/>
                </a:solidFill>
              </a:rPr>
              <a:t>a) to pair </a:t>
            </a:r>
            <a:r>
              <a:rPr lang="en-IN" dirty="0" err="1" smtClean="0">
                <a:solidFill>
                  <a:srgbClr val="FF0000"/>
                </a:solidFill>
              </a:rPr>
              <a:t>preemptive</a:t>
            </a:r>
            <a:r>
              <a:rPr lang="en-IN" dirty="0" smtClean="0">
                <a:solidFill>
                  <a:srgbClr val="FF0000"/>
                </a:solidFill>
              </a:rPr>
              <a:t> scheduling between multiple processes</a:t>
            </a:r>
            <a:r>
              <a:rPr lang="en-IN" dirty="0" smtClean="0"/>
              <a:t/>
            </a:r>
            <a:br>
              <a:rPr lang="en-IN" dirty="0" smtClean="0"/>
            </a:br>
            <a:r>
              <a:rPr lang="en-IN" dirty="0" smtClean="0"/>
              <a:t>b) for tasks where absolute priorities are more important than fairness</a:t>
            </a:r>
            <a:br>
              <a:rPr lang="en-IN" dirty="0" smtClean="0"/>
            </a:br>
            <a:r>
              <a:rPr lang="en-IN" dirty="0" smtClean="0"/>
              <a:t>c) all of the mentioned</a:t>
            </a:r>
            <a:br>
              <a:rPr lang="en-IN" dirty="0" smtClean="0"/>
            </a:br>
            <a:r>
              <a:rPr lang="en-IN" dirty="0" smtClean="0"/>
              <a:t>d) none of the mentioned</a:t>
            </a:r>
            <a:br>
              <a:rPr lang="en-IN" dirty="0" smtClean="0"/>
            </a:br>
            <a:endParaRPr lang="en-IN" dirty="0" smtClean="0"/>
          </a:p>
          <a:p>
            <a:pPr>
              <a:buNone/>
            </a:pPr>
            <a:r>
              <a:rPr lang="en-IN" dirty="0" smtClean="0"/>
              <a:t>11. The first </a:t>
            </a:r>
            <a:r>
              <a:rPr lang="en-IN" dirty="0" err="1" smtClean="0"/>
              <a:t>linux</a:t>
            </a:r>
            <a:r>
              <a:rPr lang="en-IN" dirty="0" smtClean="0"/>
              <a:t> kernel which supports the SMP hardware?</a:t>
            </a:r>
            <a:br>
              <a:rPr lang="en-IN" dirty="0" smtClean="0"/>
            </a:br>
            <a:r>
              <a:rPr lang="en-IN" dirty="0" smtClean="0"/>
              <a:t>a) </a:t>
            </a:r>
            <a:r>
              <a:rPr lang="en-IN" dirty="0" err="1" smtClean="0"/>
              <a:t>linux</a:t>
            </a:r>
            <a:r>
              <a:rPr lang="en-IN" dirty="0" smtClean="0"/>
              <a:t> 0.1</a:t>
            </a:r>
            <a:br>
              <a:rPr lang="en-IN" dirty="0" smtClean="0"/>
            </a:br>
            <a:r>
              <a:rPr lang="en-IN" dirty="0" smtClean="0"/>
              <a:t>b) </a:t>
            </a:r>
            <a:r>
              <a:rPr lang="en-IN" dirty="0" err="1" smtClean="0"/>
              <a:t>linux</a:t>
            </a:r>
            <a:r>
              <a:rPr lang="en-IN" dirty="0" smtClean="0"/>
              <a:t> 1.0</a:t>
            </a:r>
            <a:br>
              <a:rPr lang="en-IN" dirty="0" smtClean="0"/>
            </a:br>
            <a:r>
              <a:rPr lang="en-IN" dirty="0" smtClean="0"/>
              <a:t>c) </a:t>
            </a:r>
            <a:r>
              <a:rPr lang="en-IN" dirty="0" err="1" smtClean="0"/>
              <a:t>linux</a:t>
            </a:r>
            <a:r>
              <a:rPr lang="en-IN" dirty="0" smtClean="0"/>
              <a:t> 1.2</a:t>
            </a:r>
            <a:br>
              <a:rPr lang="en-IN" dirty="0" smtClean="0"/>
            </a:br>
            <a:r>
              <a:rPr lang="en-IN" dirty="0" smtClean="0">
                <a:solidFill>
                  <a:srgbClr val="FF0000"/>
                </a:solidFill>
              </a:rPr>
              <a:t>d) </a:t>
            </a:r>
            <a:r>
              <a:rPr lang="en-IN" dirty="0" err="1" smtClean="0">
                <a:solidFill>
                  <a:srgbClr val="FF0000"/>
                </a:solidFill>
              </a:rPr>
              <a:t>linux</a:t>
            </a:r>
            <a:r>
              <a:rPr lang="en-IN" dirty="0" smtClean="0">
                <a:solidFill>
                  <a:srgbClr val="FF0000"/>
                </a:solidFill>
              </a:rPr>
              <a:t> 2.0</a:t>
            </a:r>
          </a:p>
          <a:p>
            <a:pPr>
              <a:buNone/>
            </a:pPr>
            <a:r>
              <a:rPr lang="en-IN" dirty="0" smtClean="0"/>
              <a:t>12.Which one of the following </a:t>
            </a:r>
            <a:r>
              <a:rPr lang="en-IN" dirty="0" err="1" smtClean="0"/>
              <a:t>linux</a:t>
            </a:r>
            <a:r>
              <a:rPr lang="en-IN" dirty="0" smtClean="0"/>
              <a:t>  file system does not support journaling feature?</a:t>
            </a:r>
            <a:br>
              <a:rPr lang="en-IN" dirty="0" smtClean="0"/>
            </a:br>
            <a:r>
              <a:rPr lang="en-IN" dirty="0" smtClean="0">
                <a:solidFill>
                  <a:srgbClr val="FF0000"/>
                </a:solidFill>
              </a:rPr>
              <a:t>a) ext2</a:t>
            </a:r>
            <a:r>
              <a:rPr lang="en-IN" dirty="0" smtClean="0"/>
              <a:t/>
            </a:r>
            <a:br>
              <a:rPr lang="en-IN" dirty="0" smtClean="0"/>
            </a:br>
            <a:r>
              <a:rPr lang="en-IN" dirty="0" smtClean="0"/>
              <a:t>b) ext3</a:t>
            </a:r>
            <a:br>
              <a:rPr lang="en-IN" dirty="0" smtClean="0"/>
            </a:br>
            <a:r>
              <a:rPr lang="en-IN" dirty="0" smtClean="0"/>
              <a:t>c) ext4</a:t>
            </a:r>
            <a:br>
              <a:rPr lang="en-IN" dirty="0" smtClean="0"/>
            </a:br>
            <a:r>
              <a:rPr lang="en-IN" dirty="0" smtClean="0"/>
              <a:t>d) none of the mentioned</a:t>
            </a:r>
          </a:p>
          <a:p>
            <a:pPr>
              <a:buNone/>
            </a:pPr>
            <a:r>
              <a:rPr lang="en-IN" dirty="0" smtClean="0"/>
              <a:t>13. Which binary format is supported by </a:t>
            </a:r>
            <a:r>
              <a:rPr lang="en-IN" dirty="0" err="1" smtClean="0"/>
              <a:t>linux</a:t>
            </a:r>
            <a:r>
              <a:rPr lang="en-IN" dirty="0" smtClean="0"/>
              <a:t>?</a:t>
            </a:r>
            <a:br>
              <a:rPr lang="en-IN" dirty="0" smtClean="0"/>
            </a:br>
            <a:r>
              <a:rPr lang="en-IN" dirty="0" smtClean="0"/>
              <a:t>a) </a:t>
            </a:r>
            <a:r>
              <a:rPr lang="en-IN" dirty="0" err="1" smtClean="0"/>
              <a:t>a.out</a:t>
            </a:r>
            <a:r>
              <a:rPr lang="en-IN" dirty="0" smtClean="0"/>
              <a:t/>
            </a:r>
            <a:br>
              <a:rPr lang="en-IN" dirty="0" smtClean="0"/>
            </a:br>
            <a:r>
              <a:rPr lang="en-IN" dirty="0" smtClean="0"/>
              <a:t>b) elf</a:t>
            </a:r>
            <a:br>
              <a:rPr lang="en-IN" dirty="0" smtClean="0"/>
            </a:br>
            <a:r>
              <a:rPr lang="en-IN" dirty="0" smtClean="0">
                <a:solidFill>
                  <a:srgbClr val="FF0000"/>
                </a:solidFill>
              </a:rPr>
              <a:t>c) both </a:t>
            </a:r>
            <a:r>
              <a:rPr lang="en-IN" dirty="0" err="1" smtClean="0">
                <a:solidFill>
                  <a:srgbClr val="FF0000"/>
                </a:solidFill>
              </a:rPr>
              <a:t>a.out</a:t>
            </a:r>
            <a:r>
              <a:rPr lang="en-IN" dirty="0" smtClean="0">
                <a:solidFill>
                  <a:srgbClr val="FF0000"/>
                </a:solidFill>
              </a:rPr>
              <a:t> and ELF</a:t>
            </a:r>
            <a:r>
              <a:rPr lang="en-IN" dirty="0" smtClean="0"/>
              <a:t/>
            </a:r>
            <a:br>
              <a:rPr lang="en-IN" dirty="0" smtClean="0"/>
            </a:br>
            <a:r>
              <a:rPr lang="en-IN" dirty="0" smtClean="0"/>
              <a:t>d) none of the mentioned</a:t>
            </a:r>
            <a:br>
              <a:rPr lang="en-IN" dirty="0" smtClean="0"/>
            </a:br>
            <a:endParaRPr lang="en-IN" dirty="0" smtClean="0"/>
          </a:p>
          <a:p>
            <a:pPr>
              <a:buNone/>
            </a:pPr>
            <a:r>
              <a:rPr lang="en-IN" dirty="0" smtClean="0"/>
              <a:t>14.Which one of the following </a:t>
            </a:r>
            <a:r>
              <a:rPr lang="en-IN" dirty="0" err="1" smtClean="0"/>
              <a:t>bootloader</a:t>
            </a:r>
            <a:r>
              <a:rPr lang="en-IN" dirty="0" smtClean="0"/>
              <a:t> is not used by </a:t>
            </a:r>
            <a:r>
              <a:rPr lang="en-IN" dirty="0" err="1" smtClean="0"/>
              <a:t>linux</a:t>
            </a:r>
            <a:r>
              <a:rPr lang="en-IN" dirty="0" smtClean="0"/>
              <a:t>?</a:t>
            </a:r>
            <a:br>
              <a:rPr lang="en-IN" dirty="0" smtClean="0"/>
            </a:br>
            <a:r>
              <a:rPr lang="en-IN" dirty="0" smtClean="0"/>
              <a:t>a) GRUB</a:t>
            </a:r>
            <a:br>
              <a:rPr lang="en-IN" dirty="0" smtClean="0"/>
            </a:br>
            <a:r>
              <a:rPr lang="en-IN" dirty="0" smtClean="0"/>
              <a:t>b) LILO</a:t>
            </a:r>
            <a:br>
              <a:rPr lang="en-IN" dirty="0" smtClean="0"/>
            </a:br>
            <a:r>
              <a:rPr lang="en-IN" dirty="0" smtClean="0">
                <a:solidFill>
                  <a:srgbClr val="FF0000"/>
                </a:solidFill>
              </a:rPr>
              <a:t>c) NTLDR</a:t>
            </a:r>
            <a:r>
              <a:rPr lang="en-IN" dirty="0" smtClean="0"/>
              <a:t/>
            </a:r>
            <a:br>
              <a:rPr lang="en-IN" dirty="0" smtClean="0"/>
            </a:br>
            <a:r>
              <a:rPr lang="en-IN" dirty="0" smtClean="0"/>
              <a:t>d) None of the mentioned</a:t>
            </a:r>
            <a:br>
              <a:rPr lang="en-IN" dirty="0" smtClean="0"/>
            </a:br>
            <a:endParaRPr lang="en-IN" dirty="0" smtClean="0"/>
          </a:p>
        </p:txBody>
      </p:sp>
      <p:pic>
        <p:nvPicPr>
          <p:cNvPr id="7" name="Picture 6" descr="C:\Users\user\Documents\download (4).jpg"/>
          <p:cNvPicPr>
            <a:picLocks noChangeAspect="1" noChangeArrowheads="1"/>
          </p:cNvPicPr>
          <p:nvPr/>
        </p:nvPicPr>
        <p:blipFill>
          <a:blip r:embed="rId2"/>
          <a:srcRect/>
          <a:stretch>
            <a:fillRect/>
          </a:stretch>
        </p:blipFill>
        <p:spPr bwMode="auto">
          <a:xfrm>
            <a:off x="7405273" y="5572139"/>
            <a:ext cx="1738727" cy="1285861"/>
          </a:xfrm>
          <a:prstGeom prst="rect">
            <a:avLst/>
          </a:prstGeom>
          <a:ln>
            <a:noFill/>
          </a:ln>
          <a:effectLst>
            <a:softEdge rad="112500"/>
          </a:effectLst>
        </p:spPr>
      </p:pic>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47500" lnSpcReduction="20000"/>
          </a:bodyPr>
          <a:lstStyle/>
          <a:p>
            <a:r>
              <a:rPr lang="en-IN" dirty="0" smtClean="0"/>
              <a:t>15. The first process launched by the </a:t>
            </a:r>
            <a:r>
              <a:rPr lang="en-IN" dirty="0" err="1" smtClean="0"/>
              <a:t>linux</a:t>
            </a:r>
            <a:r>
              <a:rPr lang="en-IN" dirty="0" smtClean="0"/>
              <a:t> kernel is ___________</a:t>
            </a:r>
            <a:br>
              <a:rPr lang="en-IN" dirty="0" smtClean="0"/>
            </a:br>
            <a:r>
              <a:rPr lang="en-IN" dirty="0" smtClean="0">
                <a:solidFill>
                  <a:srgbClr val="FF0000"/>
                </a:solidFill>
              </a:rPr>
              <a:t>a) init process</a:t>
            </a:r>
            <a:r>
              <a:rPr lang="en-IN" dirty="0" smtClean="0"/>
              <a:t/>
            </a:r>
            <a:br>
              <a:rPr lang="en-IN" dirty="0" smtClean="0"/>
            </a:br>
            <a:r>
              <a:rPr lang="en-IN" dirty="0" smtClean="0"/>
              <a:t>b) zombie process</a:t>
            </a:r>
            <a:br>
              <a:rPr lang="en-IN" dirty="0" smtClean="0"/>
            </a:br>
            <a:r>
              <a:rPr lang="en-IN" dirty="0" smtClean="0"/>
              <a:t>c) batch process</a:t>
            </a:r>
            <a:br>
              <a:rPr lang="en-IN" dirty="0" smtClean="0"/>
            </a:br>
            <a:r>
              <a:rPr lang="en-IN" dirty="0" smtClean="0"/>
              <a:t>d) boot process</a:t>
            </a:r>
            <a:br>
              <a:rPr lang="en-IN" dirty="0" smtClean="0"/>
            </a:br>
            <a:endParaRPr lang="en-IN" dirty="0" smtClean="0"/>
          </a:p>
          <a:p>
            <a:r>
              <a:rPr lang="en-IN" dirty="0" smtClean="0"/>
              <a:t>16.Which desktop environment is not used in any </a:t>
            </a:r>
            <a:r>
              <a:rPr lang="en-IN" dirty="0" err="1" smtClean="0"/>
              <a:t>linux</a:t>
            </a:r>
            <a:r>
              <a:rPr lang="en-IN" dirty="0" smtClean="0"/>
              <a:t> distribution?</a:t>
            </a:r>
            <a:br>
              <a:rPr lang="en-IN" dirty="0" smtClean="0"/>
            </a:br>
            <a:r>
              <a:rPr lang="en-IN" dirty="0" smtClean="0"/>
              <a:t>a) gnome</a:t>
            </a:r>
            <a:br>
              <a:rPr lang="en-IN" dirty="0" smtClean="0"/>
            </a:br>
            <a:r>
              <a:rPr lang="en-IN" dirty="0" smtClean="0"/>
              <a:t>b) </a:t>
            </a:r>
            <a:r>
              <a:rPr lang="en-IN" dirty="0" err="1" smtClean="0"/>
              <a:t>kde</a:t>
            </a:r>
            <a:r>
              <a:rPr lang="en-IN" dirty="0" smtClean="0"/>
              <a:t/>
            </a:r>
            <a:br>
              <a:rPr lang="en-IN" dirty="0" smtClean="0"/>
            </a:br>
            <a:r>
              <a:rPr lang="en-IN" dirty="0" smtClean="0"/>
              <a:t>c) unity</a:t>
            </a:r>
            <a:br>
              <a:rPr lang="en-IN" dirty="0" smtClean="0"/>
            </a:br>
            <a:r>
              <a:rPr lang="en-IN" dirty="0" smtClean="0">
                <a:solidFill>
                  <a:srgbClr val="FF0000"/>
                </a:solidFill>
              </a:rPr>
              <a:t>d) none of the mentioned</a:t>
            </a:r>
            <a:r>
              <a:rPr lang="en-IN" dirty="0" smtClean="0"/>
              <a:t/>
            </a:r>
            <a:br>
              <a:rPr lang="en-IN" dirty="0" smtClean="0"/>
            </a:br>
            <a:endParaRPr lang="en-IN" dirty="0" smtClean="0"/>
          </a:p>
          <a:p>
            <a:r>
              <a:rPr lang="en-IN" dirty="0" smtClean="0"/>
              <a:t>17.Standard set of functions through which interacts with kernel is defined by ___________</a:t>
            </a:r>
            <a:br>
              <a:rPr lang="en-IN" dirty="0" smtClean="0"/>
            </a:br>
            <a:r>
              <a:rPr lang="en-IN" dirty="0" smtClean="0">
                <a:solidFill>
                  <a:srgbClr val="FF0000"/>
                </a:solidFill>
              </a:rPr>
              <a:t>a) system libraries</a:t>
            </a:r>
            <a:r>
              <a:rPr lang="en-IN" dirty="0" smtClean="0"/>
              <a:t/>
            </a:r>
            <a:br>
              <a:rPr lang="en-IN" dirty="0" smtClean="0"/>
            </a:br>
            <a:r>
              <a:rPr lang="en-IN" dirty="0" smtClean="0"/>
              <a:t>b) kernel code</a:t>
            </a:r>
            <a:br>
              <a:rPr lang="en-IN" dirty="0" smtClean="0"/>
            </a:br>
            <a:r>
              <a:rPr lang="en-IN" dirty="0" smtClean="0"/>
              <a:t>c) compilers</a:t>
            </a:r>
            <a:br>
              <a:rPr lang="en-IN" dirty="0" smtClean="0"/>
            </a:br>
            <a:r>
              <a:rPr lang="en-IN" dirty="0" smtClean="0"/>
              <a:t>d) utility programs</a:t>
            </a:r>
            <a:br>
              <a:rPr lang="en-IN" dirty="0" smtClean="0"/>
            </a:br>
            <a:endParaRPr lang="en-IN" dirty="0" smtClean="0"/>
          </a:p>
          <a:p>
            <a:r>
              <a:rPr lang="en-IN" dirty="0" smtClean="0"/>
              <a:t>18.What is Linux?</a:t>
            </a:r>
            <a:br>
              <a:rPr lang="en-IN" dirty="0" smtClean="0"/>
            </a:br>
            <a:r>
              <a:rPr lang="en-IN" dirty="0" smtClean="0"/>
              <a:t>a) single user, single tasking</a:t>
            </a:r>
            <a:br>
              <a:rPr lang="en-IN" dirty="0" smtClean="0"/>
            </a:br>
            <a:r>
              <a:rPr lang="en-IN" dirty="0" smtClean="0"/>
              <a:t>b) single user, multitasking</a:t>
            </a:r>
            <a:br>
              <a:rPr lang="en-IN" dirty="0" smtClean="0"/>
            </a:br>
            <a:r>
              <a:rPr lang="en-IN" dirty="0" smtClean="0"/>
              <a:t>c) multi user, single tasking</a:t>
            </a:r>
            <a:br>
              <a:rPr lang="en-IN" dirty="0" smtClean="0"/>
            </a:br>
            <a:r>
              <a:rPr lang="en-IN" dirty="0" smtClean="0">
                <a:solidFill>
                  <a:srgbClr val="FF0000"/>
                </a:solidFill>
              </a:rPr>
              <a:t>d) multi user, multitasking</a:t>
            </a:r>
            <a:r>
              <a:rPr lang="en-IN" dirty="0" smtClean="0"/>
              <a:t/>
            </a:r>
            <a:br>
              <a:rPr lang="en-IN" dirty="0" smtClean="0"/>
            </a:br>
            <a:endParaRPr lang="en-IN" dirty="0" smtClean="0"/>
          </a:p>
          <a:p>
            <a:endParaRPr lang="en-IN" dirty="0" smtClean="0"/>
          </a:p>
          <a:p>
            <a:endParaRPr lang="en-IN" dirty="0" smtClean="0"/>
          </a:p>
          <a:p>
            <a:pPr marL="582930" indent="-514350">
              <a:buNone/>
            </a:pPr>
            <a:endParaRPr lang="en-IN" dirty="0" smtClean="0"/>
          </a:p>
        </p:txBody>
      </p:sp>
      <p:pic>
        <p:nvPicPr>
          <p:cNvPr id="6" name="Picture 5" descr="C:\Users\user\Documents\download (4).jpg"/>
          <p:cNvPicPr>
            <a:picLocks noChangeAspect="1" noChangeArrowheads="1"/>
          </p:cNvPicPr>
          <p:nvPr/>
        </p:nvPicPr>
        <p:blipFill>
          <a:blip r:embed="rId2"/>
          <a:srcRect/>
          <a:stretch>
            <a:fillRect/>
          </a:stretch>
        </p:blipFill>
        <p:spPr bwMode="auto">
          <a:xfrm>
            <a:off x="7405273" y="5572139"/>
            <a:ext cx="1738727" cy="1285861"/>
          </a:xfrm>
          <a:prstGeom prst="rect">
            <a:avLst/>
          </a:prstGeom>
          <a:ln>
            <a:noFill/>
          </a:ln>
          <a:effectLst>
            <a:softEdge rad="112500"/>
          </a:effectLst>
        </p:spPr>
      </p:pic>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214290"/>
            <a:ext cx="7772400" cy="6141270"/>
          </a:xfrm>
        </p:spPr>
        <p:txBody>
          <a:bodyPr>
            <a:normAutofit/>
          </a:bodyPr>
          <a:lstStyle/>
          <a:p>
            <a:pPr>
              <a:buNone/>
            </a:pPr>
            <a:r>
              <a:rPr lang="en-IN" sz="1800" dirty="0" smtClean="0"/>
              <a:t>19. Which one of the following is not a </a:t>
            </a:r>
            <a:r>
              <a:rPr lang="en-IN" sz="1800" dirty="0" err="1" smtClean="0"/>
              <a:t>linux</a:t>
            </a:r>
            <a:r>
              <a:rPr lang="en-IN" sz="1800" dirty="0" smtClean="0"/>
              <a:t> distribution?</a:t>
            </a:r>
            <a:br>
              <a:rPr lang="en-IN" sz="1800" dirty="0" smtClean="0"/>
            </a:br>
            <a:r>
              <a:rPr lang="en-IN" sz="1800" dirty="0" smtClean="0"/>
              <a:t>a) </a:t>
            </a:r>
            <a:r>
              <a:rPr lang="en-IN" sz="1800" dirty="0" err="1" smtClean="0"/>
              <a:t>debian</a:t>
            </a:r>
            <a:r>
              <a:rPr lang="en-IN" sz="1800" dirty="0" smtClean="0"/>
              <a:t/>
            </a:r>
            <a:br>
              <a:rPr lang="en-IN" sz="1800" dirty="0" smtClean="0"/>
            </a:br>
            <a:r>
              <a:rPr lang="en-IN" sz="1800" dirty="0" smtClean="0"/>
              <a:t>b) </a:t>
            </a:r>
            <a:r>
              <a:rPr lang="en-IN" sz="1800" dirty="0" err="1" smtClean="0"/>
              <a:t>gentoo</a:t>
            </a:r>
            <a:r>
              <a:rPr lang="en-IN" sz="1800" dirty="0" smtClean="0"/>
              <a:t/>
            </a:r>
            <a:br>
              <a:rPr lang="en-IN" sz="1800" dirty="0" smtClean="0"/>
            </a:br>
            <a:r>
              <a:rPr lang="en-IN" sz="1800" dirty="0" smtClean="0"/>
              <a:t>c) open SUSE</a:t>
            </a:r>
            <a:br>
              <a:rPr lang="en-IN" sz="1800" dirty="0" smtClean="0"/>
            </a:br>
            <a:r>
              <a:rPr lang="en-IN" sz="1800" dirty="0" smtClean="0">
                <a:solidFill>
                  <a:srgbClr val="FF0000"/>
                </a:solidFill>
              </a:rPr>
              <a:t>d) </a:t>
            </a:r>
            <a:r>
              <a:rPr lang="en-IN" sz="1800" dirty="0" err="1" smtClean="0">
                <a:solidFill>
                  <a:srgbClr val="FF0000"/>
                </a:solidFill>
              </a:rPr>
              <a:t>multics</a:t>
            </a:r>
            <a:endParaRPr lang="en-IN" sz="1800" dirty="0" smtClean="0">
              <a:solidFill>
                <a:srgbClr val="FF0000"/>
              </a:solidFill>
            </a:endParaRPr>
          </a:p>
          <a:p>
            <a:pPr>
              <a:buNone/>
            </a:pPr>
            <a:r>
              <a:rPr lang="en-US" sz="1800" dirty="0" smtClean="0"/>
              <a:t>20.</a:t>
            </a:r>
            <a:r>
              <a:rPr lang="en-IN" sz="1800" dirty="0" smtClean="0"/>
              <a:t> . A parent process calling _____ system call will be suspended until children processes terminate.</a:t>
            </a:r>
            <a:br>
              <a:rPr lang="en-IN" sz="1800" dirty="0" smtClean="0"/>
            </a:br>
            <a:r>
              <a:rPr lang="en-IN" sz="1800" dirty="0" smtClean="0">
                <a:solidFill>
                  <a:srgbClr val="FF0000"/>
                </a:solidFill>
              </a:rPr>
              <a:t>a) wait</a:t>
            </a:r>
            <a:r>
              <a:rPr lang="en-IN" sz="1800" dirty="0" smtClean="0"/>
              <a:t/>
            </a:r>
            <a:br>
              <a:rPr lang="en-IN" sz="1800" dirty="0" smtClean="0"/>
            </a:br>
            <a:r>
              <a:rPr lang="en-IN" sz="1800" dirty="0" smtClean="0"/>
              <a:t>b) fork</a:t>
            </a:r>
            <a:br>
              <a:rPr lang="en-IN" sz="1800" dirty="0" smtClean="0"/>
            </a:br>
            <a:r>
              <a:rPr lang="en-IN" sz="1800" dirty="0" smtClean="0"/>
              <a:t>c) exit</a:t>
            </a:r>
            <a:br>
              <a:rPr lang="en-IN" sz="1800" dirty="0" smtClean="0"/>
            </a:br>
            <a:r>
              <a:rPr lang="en-IN" sz="1800" dirty="0" smtClean="0"/>
              <a:t>d) exec</a:t>
            </a:r>
            <a:endParaRPr lang="en-IN" sz="1800" dirty="0"/>
          </a:p>
        </p:txBody>
      </p:sp>
      <p:pic>
        <p:nvPicPr>
          <p:cNvPr id="6" name="Picture 5" descr="C:\Users\user\Documents\download (4).jpg"/>
          <p:cNvPicPr>
            <a:picLocks noChangeAspect="1" noChangeArrowheads="1"/>
          </p:cNvPicPr>
          <p:nvPr/>
        </p:nvPicPr>
        <p:blipFill>
          <a:blip r:embed="rId2"/>
          <a:srcRect/>
          <a:stretch>
            <a:fillRect/>
          </a:stretch>
        </p:blipFill>
        <p:spPr bwMode="auto">
          <a:xfrm>
            <a:off x="7405273" y="5572139"/>
            <a:ext cx="1738727" cy="1285861"/>
          </a:xfrm>
          <a:prstGeom prst="rect">
            <a:avLst/>
          </a:prstGeom>
          <a:ln>
            <a:noFill/>
          </a:ln>
          <a:effectLst>
            <a:softEdge rad="112500"/>
          </a:effectLst>
        </p:spPr>
      </p:pic>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702358"/>
          </a:xfrm>
        </p:spPr>
        <p:txBody>
          <a:bodyPr/>
          <a:lstStyle/>
          <a:p>
            <a:pPr algn="ctr"/>
            <a:r>
              <a:rPr lang="en-US" u="sng" dirty="0" smtClean="0"/>
              <a:t>MODULE-4</a:t>
            </a:r>
            <a:endParaRPr lang="en-IN" u="sng" dirty="0"/>
          </a:p>
        </p:txBody>
      </p:sp>
      <p:pic>
        <p:nvPicPr>
          <p:cNvPr id="2050" name="Picture 2" descr="C:\Users\lenovo\Desktop\download (4).jpg"/>
          <p:cNvPicPr>
            <a:picLocks noGrp="1" noChangeAspect="1" noChangeArrowheads="1"/>
          </p:cNvPicPr>
          <p:nvPr>
            <p:ph idx="1"/>
          </p:nvPr>
        </p:nvPicPr>
        <p:blipFill>
          <a:blip r:embed="rId2"/>
          <a:srcRect/>
          <a:stretch>
            <a:fillRect/>
          </a:stretch>
        </p:blipFill>
        <p:spPr bwMode="auto">
          <a:xfrm>
            <a:off x="571472" y="1285860"/>
            <a:ext cx="8358246" cy="5000660"/>
          </a:xfrm>
          <a:prstGeom prst="rect">
            <a:avLst/>
          </a:prstGeom>
          <a:noFill/>
        </p:spPr>
      </p:pic>
      <p:pic>
        <p:nvPicPr>
          <p:cNvPr id="6" name="Picture 5" descr="C:\Users\user\Documents\download (4).jpg"/>
          <p:cNvPicPr>
            <a:picLocks noChangeAspect="1" noChangeArrowheads="1"/>
          </p:cNvPicPr>
          <p:nvPr/>
        </p:nvPicPr>
        <p:blipFill>
          <a:blip r:embed="rId3"/>
          <a:srcRect/>
          <a:stretch>
            <a:fillRect/>
          </a:stretch>
        </p:blipFill>
        <p:spPr bwMode="auto">
          <a:xfrm>
            <a:off x="7405273" y="5572140"/>
            <a:ext cx="1738727" cy="1285861"/>
          </a:xfrm>
          <a:prstGeom prst="rect">
            <a:avLst/>
          </a:prstGeom>
          <a:ln>
            <a:noFill/>
          </a:ln>
          <a:effectLst>
            <a:softEdge rad="112500"/>
          </a:effectLst>
        </p:spPr>
      </p:pic>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smtClean="0"/>
              <a:t>TABLE OF CONTENTS</a:t>
            </a:r>
            <a:endParaRPr lang="en-IN" u="sng" dirty="0"/>
          </a:p>
        </p:txBody>
      </p:sp>
      <p:sp>
        <p:nvSpPr>
          <p:cNvPr id="3" name="Content Placeholder 2"/>
          <p:cNvSpPr>
            <a:spLocks noGrp="1"/>
          </p:cNvSpPr>
          <p:nvPr>
            <p:ph idx="1"/>
          </p:nvPr>
        </p:nvSpPr>
        <p:spPr/>
        <p:txBody>
          <a:bodyPr>
            <a:normAutofit/>
          </a:bodyPr>
          <a:lstStyle/>
          <a:p>
            <a:pPr>
              <a:buNone/>
            </a:pPr>
            <a:endParaRPr lang="en-IN" dirty="0" smtClean="0"/>
          </a:p>
          <a:p>
            <a:pPr>
              <a:buNone/>
            </a:pPr>
            <a:r>
              <a:rPr lang="en-IN" sz="2200" dirty="0" smtClean="0"/>
              <a:t>*Real-time Databases: Example applications of Real-time databases. Review of basic database</a:t>
            </a:r>
          </a:p>
          <a:p>
            <a:pPr>
              <a:buNone/>
            </a:pPr>
            <a:r>
              <a:rPr lang="en-IN" sz="2200" dirty="0" smtClean="0"/>
              <a:t>concepts, Real-time databases, Characteristics of temporal data.</a:t>
            </a:r>
          </a:p>
          <a:p>
            <a:pPr>
              <a:buNone/>
            </a:pPr>
            <a:r>
              <a:rPr lang="en-IN" sz="2200" dirty="0" smtClean="0"/>
              <a:t>* Concurrency control in real-time</a:t>
            </a:r>
          </a:p>
          <a:p>
            <a:pPr>
              <a:buNone/>
            </a:pPr>
            <a:r>
              <a:rPr lang="en-IN" sz="2200" dirty="0" smtClean="0"/>
              <a:t>databases. Commercial real-time databases. </a:t>
            </a:r>
          </a:p>
          <a:p>
            <a:pPr>
              <a:buNone/>
            </a:pPr>
            <a:r>
              <a:rPr lang="en-IN" sz="2200" dirty="0" smtClean="0"/>
              <a:t>*Real-time Communication: Basic concepts, Examples of applications,</a:t>
            </a:r>
          </a:p>
          <a:p>
            <a:pPr>
              <a:buNone/>
            </a:pPr>
            <a:r>
              <a:rPr lang="en-IN" sz="2200" dirty="0" smtClean="0"/>
              <a:t>*Real-time communication in a LAN and Real-time communication over packet switched</a:t>
            </a:r>
            <a:endParaRPr lang="en-IN" sz="2200" dirty="0"/>
          </a:p>
        </p:txBody>
      </p:sp>
      <p:pic>
        <p:nvPicPr>
          <p:cNvPr id="5" name="Picture 4" descr="C:\Users\user\Documents\download (4).jpg"/>
          <p:cNvPicPr>
            <a:picLocks noChangeAspect="1" noChangeArrowheads="1"/>
          </p:cNvPicPr>
          <p:nvPr/>
        </p:nvPicPr>
        <p:blipFill>
          <a:blip r:embed="rId2"/>
          <a:srcRect/>
          <a:stretch>
            <a:fillRect/>
          </a:stretch>
        </p:blipFill>
        <p:spPr bwMode="auto">
          <a:xfrm>
            <a:off x="7405273" y="5572140"/>
            <a:ext cx="1738727" cy="1285861"/>
          </a:xfrm>
          <a:prstGeom prst="rect">
            <a:avLst/>
          </a:prstGeom>
          <a:ln>
            <a:noFill/>
          </a:ln>
          <a:effectLst>
            <a:softEdge rad="112500"/>
          </a:effectLst>
        </p:spPr>
      </p:pic>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488044"/>
          </a:xfrm>
        </p:spPr>
        <p:txBody>
          <a:bodyPr/>
          <a:lstStyle/>
          <a:p>
            <a:pPr algn="ctr"/>
            <a:r>
              <a:rPr lang="en-US" sz="2400" u="sng" dirty="0" smtClean="0"/>
              <a:t>WHAT IS REAL TIME DATABASE</a:t>
            </a:r>
            <a:endParaRPr lang="en-IN" sz="2400" u="sng" dirty="0"/>
          </a:p>
        </p:txBody>
      </p:sp>
      <p:pic>
        <p:nvPicPr>
          <p:cNvPr id="3074" name="Picture 2" descr="C:\Users\lenovo\Desktop\download (5).jpg"/>
          <p:cNvPicPr>
            <a:picLocks noGrp="1" noChangeAspect="1" noChangeArrowheads="1"/>
          </p:cNvPicPr>
          <p:nvPr>
            <p:ph idx="1"/>
          </p:nvPr>
        </p:nvPicPr>
        <p:blipFill>
          <a:blip r:embed="rId2"/>
          <a:srcRect/>
          <a:stretch>
            <a:fillRect/>
          </a:stretch>
        </p:blipFill>
        <p:spPr bwMode="auto">
          <a:xfrm>
            <a:off x="2285984" y="1285860"/>
            <a:ext cx="4857784" cy="3708415"/>
          </a:xfrm>
          <a:prstGeom prst="rect">
            <a:avLst/>
          </a:prstGeom>
          <a:noFill/>
        </p:spPr>
      </p:pic>
      <p:pic>
        <p:nvPicPr>
          <p:cNvPr id="6" name="Picture 5" descr="C:\Users\user\Documents\download (4).jpg"/>
          <p:cNvPicPr>
            <a:picLocks noChangeAspect="1" noChangeArrowheads="1"/>
          </p:cNvPicPr>
          <p:nvPr/>
        </p:nvPicPr>
        <p:blipFill>
          <a:blip r:embed="rId3"/>
          <a:srcRect/>
          <a:stretch>
            <a:fillRect/>
          </a:stretch>
        </p:blipFill>
        <p:spPr bwMode="auto">
          <a:xfrm>
            <a:off x="7405273" y="5572139"/>
            <a:ext cx="1738727" cy="1285861"/>
          </a:xfrm>
          <a:prstGeom prst="rect">
            <a:avLst/>
          </a:prstGeom>
          <a:ln>
            <a:noFill/>
          </a:ln>
          <a:effectLst>
            <a:softEdge rad="112500"/>
          </a:effectLst>
        </p:spPr>
      </p:pic>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914400" y="357166"/>
            <a:ext cx="7772400" cy="5998394"/>
          </a:xfrm>
        </p:spPr>
        <p:txBody>
          <a:bodyPr>
            <a:normAutofit fontScale="77500" lnSpcReduction="20000"/>
          </a:bodyPr>
          <a:lstStyle/>
          <a:p>
            <a:pPr algn="ctr"/>
            <a:r>
              <a:rPr lang="en-US" sz="5700" u="sng" dirty="0" smtClean="0"/>
              <a:t>What is real time database?</a:t>
            </a:r>
            <a:endParaRPr lang="en-IN" sz="5700" u="sng" dirty="0" smtClean="0"/>
          </a:p>
          <a:p>
            <a:r>
              <a:rPr lang="en-IN" sz="2600" dirty="0" smtClean="0"/>
              <a:t>A </a:t>
            </a:r>
            <a:r>
              <a:rPr lang="en-IN" sz="2600" b="1" dirty="0" smtClean="0"/>
              <a:t>real</a:t>
            </a:r>
            <a:r>
              <a:rPr lang="en-IN" sz="2600" dirty="0" smtClean="0"/>
              <a:t>-</a:t>
            </a:r>
            <a:r>
              <a:rPr lang="en-IN" sz="2600" b="1" dirty="0" smtClean="0"/>
              <a:t>time database</a:t>
            </a:r>
            <a:r>
              <a:rPr lang="en-IN" sz="2600" dirty="0" smtClean="0"/>
              <a:t> is a </a:t>
            </a:r>
            <a:r>
              <a:rPr lang="en-IN" sz="2600" b="1" dirty="0" smtClean="0"/>
              <a:t>database system</a:t>
            </a:r>
            <a:r>
              <a:rPr lang="en-IN" sz="2600" dirty="0" smtClean="0"/>
              <a:t> which uses </a:t>
            </a:r>
            <a:r>
              <a:rPr lang="en-IN" sz="2600" b="1" dirty="0" smtClean="0"/>
              <a:t>real</a:t>
            </a:r>
            <a:r>
              <a:rPr lang="en-IN" sz="2600" dirty="0" smtClean="0"/>
              <a:t>-</a:t>
            </a:r>
            <a:r>
              <a:rPr lang="en-IN" sz="2600" b="1" dirty="0" smtClean="0"/>
              <a:t>time</a:t>
            </a:r>
            <a:r>
              <a:rPr lang="en-IN" sz="2600" dirty="0" smtClean="0"/>
              <a:t> processing to handle workloads whose state is constantly changing. This differs from traditional </a:t>
            </a:r>
            <a:r>
              <a:rPr lang="en-IN" sz="2600" b="1" dirty="0" smtClean="0"/>
              <a:t>databases</a:t>
            </a:r>
            <a:r>
              <a:rPr lang="en-IN" sz="2600" dirty="0" smtClean="0"/>
              <a:t> containing persistent data, mostly unaffected by </a:t>
            </a:r>
            <a:r>
              <a:rPr lang="en-IN" sz="2600" b="1" dirty="0" smtClean="0"/>
              <a:t>time</a:t>
            </a:r>
            <a:r>
              <a:rPr lang="en-IN" sz="2600" dirty="0" smtClean="0"/>
              <a:t>.</a:t>
            </a:r>
          </a:p>
          <a:p>
            <a:r>
              <a:rPr lang="en-IN" sz="2600" dirty="0" smtClean="0"/>
              <a:t>They use timing constraints that represent a certain range of values for which the data are valid. This range is called temporal validity. </a:t>
            </a:r>
          </a:p>
          <a:p>
            <a:r>
              <a:rPr lang="en-IN" sz="2600" dirty="0" smtClean="0"/>
              <a:t>A conventional database cannot work under these circumstances because the inconsistencies between the real world objects and the data that represents them are too severe for simple modifications. </a:t>
            </a:r>
          </a:p>
          <a:p>
            <a:r>
              <a:rPr lang="en-IN" sz="2600" dirty="0" smtClean="0"/>
              <a:t>An effective system needs to be able to handle time-sensitive queries, return only temporally valid data, and support priority scheduling. To enter the data in the records, often a sensor or an input device monitors the state of the physical system and updates the database with new information to reflect the physical system more accurately.</a:t>
            </a:r>
            <a:r>
              <a:rPr lang="en-IN" sz="2600" baseline="30000" dirty="0" smtClean="0"/>
              <a:t>[</a:t>
            </a:r>
            <a:endParaRPr lang="en-IN" sz="2600" dirty="0" smtClean="0"/>
          </a:p>
          <a:p>
            <a:pPr>
              <a:buNone/>
            </a:pPr>
            <a:r>
              <a:rPr lang="en-IN" dirty="0" smtClean="0"/>
              <a:t/>
            </a:r>
            <a:br>
              <a:rPr lang="en-IN" dirty="0" smtClean="0"/>
            </a:br>
            <a:endParaRPr lang="en-IN" dirty="0"/>
          </a:p>
        </p:txBody>
      </p:sp>
      <p:pic>
        <p:nvPicPr>
          <p:cNvPr id="5" name="Picture 4" descr="C:\Users\user\Documents\download (4).jpg"/>
          <p:cNvPicPr>
            <a:picLocks noChangeAspect="1" noChangeArrowheads="1"/>
          </p:cNvPicPr>
          <p:nvPr/>
        </p:nvPicPr>
        <p:blipFill>
          <a:blip r:embed="rId2"/>
          <a:srcRect/>
          <a:stretch>
            <a:fillRect/>
          </a:stretch>
        </p:blipFill>
        <p:spPr bwMode="auto">
          <a:xfrm>
            <a:off x="7405273" y="5572139"/>
            <a:ext cx="1738727" cy="1285861"/>
          </a:xfrm>
          <a:prstGeom prst="rect">
            <a:avLst/>
          </a:prstGeom>
          <a:ln>
            <a:noFill/>
          </a:ln>
          <a:effectLst>
            <a:softEdge rad="112500"/>
          </a:effectLst>
        </p:spPr>
      </p:pic>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773796"/>
          </a:xfrm>
        </p:spPr>
        <p:txBody>
          <a:bodyPr/>
          <a:lstStyle/>
          <a:p>
            <a:pPr algn="ctr"/>
            <a:r>
              <a:rPr lang="en-IN" sz="2400" u="sng" dirty="0" smtClean="0"/>
              <a:t>Example applications of Real-time databases</a:t>
            </a:r>
            <a:endParaRPr lang="en-IN" u="sng" dirty="0"/>
          </a:p>
        </p:txBody>
      </p:sp>
      <p:sp>
        <p:nvSpPr>
          <p:cNvPr id="3" name="Content Placeholder 2"/>
          <p:cNvSpPr>
            <a:spLocks noGrp="1"/>
          </p:cNvSpPr>
          <p:nvPr>
            <p:ph idx="1"/>
          </p:nvPr>
        </p:nvSpPr>
        <p:spPr/>
        <p:txBody>
          <a:bodyPr>
            <a:normAutofit fontScale="70000" lnSpcReduction="20000"/>
          </a:bodyPr>
          <a:lstStyle/>
          <a:p>
            <a:pPr fontAlgn="base"/>
            <a:r>
              <a:rPr lang="en-IN" b="1" dirty="0" smtClean="0"/>
              <a:t>Railway Reservation System</a:t>
            </a:r>
          </a:p>
          <a:p>
            <a:pPr fontAlgn="base"/>
            <a:r>
              <a:rPr lang="en-IN" dirty="0" smtClean="0"/>
              <a:t>Database is required to keep record of ticket booking, train’s departure and arrival status. Also if trains get late then people get to know it through database update.</a:t>
            </a:r>
          </a:p>
          <a:p>
            <a:pPr fontAlgn="base"/>
            <a:r>
              <a:rPr lang="en-IN" b="1" dirty="0" smtClean="0"/>
              <a:t>Library Management System</a:t>
            </a:r>
          </a:p>
          <a:p>
            <a:pPr fontAlgn="base"/>
            <a:r>
              <a:rPr lang="en-IN" dirty="0" smtClean="0"/>
              <a:t>There are thousands of books in the library so it is very difficult to keep record of all the books in a copy or register. So DBMS used to maintain all the information relate to book issue dates, name of the book, author and availability of the book.</a:t>
            </a:r>
          </a:p>
          <a:p>
            <a:pPr fontAlgn="base"/>
            <a:r>
              <a:rPr lang="en-IN" b="1" dirty="0" smtClean="0"/>
              <a:t>Banking</a:t>
            </a:r>
          </a:p>
          <a:p>
            <a:pPr fontAlgn="base"/>
            <a:r>
              <a:rPr lang="en-IN" dirty="0" smtClean="0"/>
              <a:t>We make thousands of transactions through banks daily and we can do this without going to the bank. So how banking has become so easy that by sitting at home we can send or get money through banks. That is all possible just because of DBMS that manages all the bank transactions.</a:t>
            </a:r>
          </a:p>
          <a:p>
            <a:pPr fontAlgn="base"/>
            <a:endParaRPr lang="en-IN" b="1" dirty="0" smtClean="0"/>
          </a:p>
          <a:p>
            <a:pPr>
              <a:buNone/>
            </a:pPr>
            <a:endParaRPr lang="en-IN" dirty="0"/>
          </a:p>
        </p:txBody>
      </p:sp>
      <p:pic>
        <p:nvPicPr>
          <p:cNvPr id="5" name="Picture 4" descr="C:\Users\user\Documents\download (4).jpg"/>
          <p:cNvPicPr>
            <a:picLocks noChangeAspect="1" noChangeArrowheads="1"/>
          </p:cNvPicPr>
          <p:nvPr/>
        </p:nvPicPr>
        <p:blipFill>
          <a:blip r:embed="rId2"/>
          <a:srcRect/>
          <a:stretch>
            <a:fillRect/>
          </a:stretch>
        </p:blipFill>
        <p:spPr bwMode="auto">
          <a:xfrm>
            <a:off x="7405273" y="5715016"/>
            <a:ext cx="1738727" cy="1142984"/>
          </a:xfrm>
          <a:prstGeom prst="rect">
            <a:avLst/>
          </a:prstGeom>
          <a:ln>
            <a:noFill/>
          </a:ln>
          <a:effectLst>
            <a:softEdge rad="112500"/>
          </a:effectLst>
        </p:spPr>
      </p:pic>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214290"/>
            <a:ext cx="7772400" cy="6141270"/>
          </a:xfrm>
        </p:spPr>
        <p:txBody>
          <a:bodyPr>
            <a:normAutofit fontScale="62500" lnSpcReduction="20000"/>
          </a:bodyPr>
          <a:lstStyle/>
          <a:p>
            <a:pPr fontAlgn="base"/>
            <a:r>
              <a:rPr lang="en-IN" b="1" dirty="0" smtClean="0"/>
              <a:t>Credit card transactions</a:t>
            </a:r>
          </a:p>
          <a:p>
            <a:pPr fontAlgn="base"/>
            <a:r>
              <a:rPr lang="en-IN" dirty="0" smtClean="0"/>
              <a:t>For purchase of credit cards and all the other transactions are made possible only by DBMS. A credit card holder knows the importance of their information that all are secured through DBMS.</a:t>
            </a:r>
          </a:p>
          <a:p>
            <a:pPr fontAlgn="base"/>
            <a:r>
              <a:rPr lang="en-IN" b="1" dirty="0" smtClean="0"/>
              <a:t>Social Media Sites</a:t>
            </a:r>
          </a:p>
          <a:p>
            <a:pPr fontAlgn="base"/>
            <a:r>
              <a:rPr lang="en-IN" dirty="0" smtClean="0"/>
              <a:t>We all are on social media websites to share our views and connect with our friends. Daily millions of users signed up for these social media accounts like </a:t>
            </a:r>
            <a:r>
              <a:rPr lang="en-IN" dirty="0" err="1" smtClean="0"/>
              <a:t>facebook</a:t>
            </a:r>
            <a:r>
              <a:rPr lang="en-IN" dirty="0" smtClean="0"/>
              <a:t>, twitter, </a:t>
            </a:r>
            <a:r>
              <a:rPr lang="en-IN" dirty="0" err="1" smtClean="0"/>
              <a:t>pinterest</a:t>
            </a:r>
            <a:r>
              <a:rPr lang="en-IN" dirty="0" smtClean="0"/>
              <a:t> and Google plus. But how all the information of users are stored and how we become able to connect to other people, yes this all because DBMS.</a:t>
            </a:r>
          </a:p>
          <a:p>
            <a:pPr fontAlgn="base"/>
            <a:r>
              <a:rPr lang="en-IN" b="1" dirty="0" smtClean="0"/>
              <a:t>Telecommunications</a:t>
            </a:r>
          </a:p>
          <a:p>
            <a:pPr fontAlgn="base"/>
            <a:r>
              <a:rPr lang="en-IN" dirty="0" smtClean="0"/>
              <a:t>Any telecommunication company cannot even think about their business without DBMS. DBMS is must for these companies to store the call details and monthly post paid bills.</a:t>
            </a:r>
          </a:p>
          <a:p>
            <a:pPr fontAlgn="base"/>
            <a:r>
              <a:rPr lang="en-IN" b="1" dirty="0" smtClean="0"/>
              <a:t>Finance</a:t>
            </a:r>
          </a:p>
          <a:p>
            <a:pPr fontAlgn="base"/>
            <a:r>
              <a:rPr lang="en-IN" dirty="0" smtClean="0"/>
              <a:t>Those days have gone far when information related to money was stored in registers and files. Today the time has totally changed because there are lots f thing to do with finance like storing sales, holding information and finance statement management etc.</a:t>
            </a:r>
          </a:p>
          <a:p>
            <a:endParaRPr lang="en-IN" dirty="0"/>
          </a:p>
        </p:txBody>
      </p:sp>
      <p:pic>
        <p:nvPicPr>
          <p:cNvPr id="4" name="Picture 3" descr="C:\Users\user\Documents\download (4).jpg"/>
          <p:cNvPicPr>
            <a:picLocks noChangeAspect="1" noChangeArrowheads="1"/>
          </p:cNvPicPr>
          <p:nvPr/>
        </p:nvPicPr>
        <p:blipFill>
          <a:blip r:embed="rId2"/>
          <a:srcRect/>
          <a:stretch>
            <a:fillRect/>
          </a:stretch>
        </p:blipFill>
        <p:spPr bwMode="auto">
          <a:xfrm>
            <a:off x="7405273" y="5572139"/>
            <a:ext cx="1738727" cy="1285861"/>
          </a:xfrm>
          <a:prstGeom prst="rect">
            <a:avLst/>
          </a:prstGeom>
          <a:ln>
            <a:noFill/>
          </a:ln>
          <a:effectLst>
            <a:softEdge rad="112500"/>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416606"/>
          </a:xfrm>
        </p:spPr>
        <p:txBody>
          <a:bodyPr/>
          <a:lstStyle/>
          <a:p>
            <a:pPr algn="ctr"/>
            <a:r>
              <a:rPr lang="en-IN" sz="2400" b="1" u="sng" dirty="0" smtClean="0"/>
              <a:t>Applications of Real-time System:</a:t>
            </a:r>
            <a:endParaRPr lang="en-IN" sz="2400" u="sng" dirty="0"/>
          </a:p>
        </p:txBody>
      </p:sp>
      <p:sp>
        <p:nvSpPr>
          <p:cNvPr id="6" name="Content Placeholder 5"/>
          <p:cNvSpPr>
            <a:spLocks noGrp="1"/>
          </p:cNvSpPr>
          <p:nvPr>
            <p:ph idx="1"/>
          </p:nvPr>
        </p:nvSpPr>
        <p:spPr>
          <a:xfrm>
            <a:off x="914400" y="928670"/>
            <a:ext cx="7772400" cy="5426890"/>
          </a:xfrm>
        </p:spPr>
        <p:txBody>
          <a:bodyPr>
            <a:noAutofit/>
          </a:bodyPr>
          <a:lstStyle/>
          <a:p>
            <a:pPr fontAlgn="base"/>
            <a:r>
              <a:rPr lang="en-IN" sz="1600" b="1" dirty="0" smtClean="0"/>
              <a:t>1. Industrial application:</a:t>
            </a:r>
            <a:r>
              <a:rPr lang="en-IN" sz="1600" dirty="0" smtClean="0"/>
              <a:t/>
            </a:r>
            <a:br>
              <a:rPr lang="en-IN" sz="1600" dirty="0" smtClean="0"/>
            </a:br>
            <a:r>
              <a:rPr lang="en-IN" sz="1600" dirty="0" smtClean="0"/>
              <a:t>Real-time system has a vast and prominent role in modern industries. Systems are made real time based so that maximum and accurate output can be obtained. In order to such things real -time systems are used in maximum industrial organizations. These system somehow lead to the better performance and high productivity in less time. Some of the examples of industrial applications are: Automated Car Assembly Plant, Chemical Plant etc.</a:t>
            </a:r>
          </a:p>
          <a:p>
            <a:pPr fontAlgn="base"/>
            <a:r>
              <a:rPr lang="en-IN" sz="1600" b="1" dirty="0" smtClean="0"/>
              <a:t>2. Medical Science application:</a:t>
            </a:r>
            <a:r>
              <a:rPr lang="en-IN" sz="1600" dirty="0" smtClean="0"/>
              <a:t/>
            </a:r>
            <a:br>
              <a:rPr lang="en-IN" sz="1600" dirty="0" smtClean="0"/>
            </a:br>
            <a:r>
              <a:rPr lang="en-IN" sz="1600" dirty="0" smtClean="0"/>
              <a:t>In the field of medical science, real-time system has a huge impact on the human health and treatment. Due to the introduction of real-time system in medical science, many lives are saved and treatment of complex diseases has been turned down to easier ways. People specially related to medical, now feel more relaxed due to these systems. Some of the examples of medical science applications are: Robot, MRI Scan, Radiation therapy etc.</a:t>
            </a:r>
          </a:p>
          <a:p>
            <a:pPr fontAlgn="base"/>
            <a:r>
              <a:rPr lang="en-IN" sz="1600" b="1" dirty="0" smtClean="0"/>
              <a:t>3. Peripheral Equipment applications:</a:t>
            </a:r>
            <a:r>
              <a:rPr lang="en-IN" sz="1600" dirty="0" smtClean="0"/>
              <a:t/>
            </a:r>
            <a:br>
              <a:rPr lang="en-IN" sz="1600" dirty="0" smtClean="0"/>
            </a:br>
            <a:r>
              <a:rPr lang="en-IN" sz="1600" dirty="0" smtClean="0"/>
              <a:t>Real-time system has made the printing of large banners and such things very easier. Once these systems came into use, the technology world became more strong. Peripheral equipment are used for various purposes. These systems are embedded with micro chips and perform accurately in order to get the desired response. Some of the examples of peripheral equipment applications are: Laser printer, fax machine, digital camera etc.</a:t>
            </a:r>
          </a:p>
          <a:p>
            <a:endParaRPr lang="en-IN" sz="1600" dirty="0"/>
          </a:p>
        </p:txBody>
      </p:sp>
      <p:pic>
        <p:nvPicPr>
          <p:cNvPr id="7" name="Picture 3" descr="C:\Users\user\Documents\download (4).jpg"/>
          <p:cNvPicPr>
            <a:picLocks noChangeAspect="1" noChangeArrowheads="1"/>
          </p:cNvPicPr>
          <p:nvPr/>
        </p:nvPicPr>
        <p:blipFill>
          <a:blip r:embed="rId2"/>
          <a:srcRect/>
          <a:stretch>
            <a:fillRect/>
          </a:stretch>
        </p:blipFill>
        <p:spPr bwMode="auto">
          <a:xfrm>
            <a:off x="8643966" y="5159651"/>
            <a:ext cx="1738727" cy="1698349"/>
          </a:xfrm>
          <a:prstGeom prst="rect">
            <a:avLst/>
          </a:prstGeom>
          <a:ln>
            <a:noFill/>
          </a:ln>
          <a:effectLst>
            <a:softEdge rad="112500"/>
          </a:effectLst>
        </p:spPr>
      </p:pic>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6672"/>
          </a:xfrm>
        </p:spPr>
        <p:txBody>
          <a:bodyPr/>
          <a:lstStyle/>
          <a:p>
            <a:pPr algn="ctr"/>
            <a:r>
              <a:rPr lang="en-IN" sz="2800" u="sng" dirty="0" smtClean="0"/>
              <a:t>Review of basic database concepts</a:t>
            </a:r>
            <a:br>
              <a:rPr lang="en-IN" sz="2800" u="sng" dirty="0" smtClean="0"/>
            </a:br>
            <a:endParaRPr lang="en-IN" sz="2800" u="sng" dirty="0"/>
          </a:p>
        </p:txBody>
      </p:sp>
      <p:sp>
        <p:nvSpPr>
          <p:cNvPr id="3" name="Content Placeholder 2"/>
          <p:cNvSpPr>
            <a:spLocks noGrp="1"/>
          </p:cNvSpPr>
          <p:nvPr>
            <p:ph idx="1"/>
          </p:nvPr>
        </p:nvSpPr>
        <p:spPr>
          <a:xfrm>
            <a:off x="914400" y="1643050"/>
            <a:ext cx="7772400" cy="4712510"/>
          </a:xfrm>
        </p:spPr>
        <p:txBody>
          <a:bodyPr>
            <a:normAutofit fontScale="77500" lnSpcReduction="20000"/>
          </a:bodyPr>
          <a:lstStyle/>
          <a:p>
            <a:pPr>
              <a:buNone/>
            </a:pPr>
            <a:r>
              <a:rPr lang="en-IN" b="1" dirty="0" smtClean="0"/>
              <a:t>Database: </a:t>
            </a:r>
            <a:r>
              <a:rPr lang="en-IN" dirty="0" smtClean="0"/>
              <a:t>Database is a collection of inter-related data which helps in efficient retrieval, insertion and deletion of data from database and organizes the data in the form of tables, views, schemas, reports etc. For Example, university database organizes the data about students, faculty, and admin staff etc. which helps in efficient retrieval, insertion and deletion of data from it.</a:t>
            </a:r>
          </a:p>
          <a:p>
            <a:pPr>
              <a:buNone/>
            </a:pPr>
            <a:r>
              <a:rPr lang="en-IN" b="1" dirty="0" smtClean="0"/>
              <a:t>Database Management System: </a:t>
            </a:r>
            <a:r>
              <a:rPr lang="en-IN" dirty="0" smtClean="0"/>
              <a:t>The software which is used to manage database is called Database Management System (DBMS). For Example, </a:t>
            </a:r>
            <a:r>
              <a:rPr lang="en-IN" dirty="0" err="1" smtClean="0"/>
              <a:t>MySQL</a:t>
            </a:r>
            <a:r>
              <a:rPr lang="en-IN" dirty="0" smtClean="0"/>
              <a:t>, Oracle etc. are popular commercial DBMS used in different applications. DBMS allows users the following tasks:</a:t>
            </a:r>
            <a:br>
              <a:rPr lang="en-IN" dirty="0" smtClean="0"/>
            </a:br>
            <a:endParaRPr lang="en-IN" dirty="0"/>
          </a:p>
        </p:txBody>
      </p:sp>
      <p:pic>
        <p:nvPicPr>
          <p:cNvPr id="5" name="Picture 4" descr="C:\Users\user\Documents\download (4).jpg"/>
          <p:cNvPicPr>
            <a:picLocks noChangeAspect="1" noChangeArrowheads="1"/>
          </p:cNvPicPr>
          <p:nvPr/>
        </p:nvPicPr>
        <p:blipFill>
          <a:blip r:embed="rId2"/>
          <a:srcRect/>
          <a:stretch>
            <a:fillRect/>
          </a:stretch>
        </p:blipFill>
        <p:spPr bwMode="auto">
          <a:xfrm>
            <a:off x="7405273" y="5572139"/>
            <a:ext cx="1738727" cy="1285861"/>
          </a:xfrm>
          <a:prstGeom prst="rect">
            <a:avLst/>
          </a:prstGeom>
          <a:ln>
            <a:noFill/>
          </a:ln>
          <a:effectLst>
            <a:softEdge rad="112500"/>
          </a:effectLst>
        </p:spPr>
      </p:pic>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dirty="0" smtClean="0"/>
              <a:t>Database Tasks</a:t>
            </a:r>
            <a:br>
              <a:rPr lang="en-IN" dirty="0" smtClean="0"/>
            </a:br>
            <a:endParaRPr lang="en-IN" dirty="0"/>
          </a:p>
        </p:txBody>
      </p:sp>
      <p:sp>
        <p:nvSpPr>
          <p:cNvPr id="3" name="Content Placeholder 2"/>
          <p:cNvSpPr>
            <a:spLocks noGrp="1"/>
          </p:cNvSpPr>
          <p:nvPr>
            <p:ph idx="1"/>
          </p:nvPr>
        </p:nvSpPr>
        <p:spPr/>
        <p:txBody>
          <a:bodyPr>
            <a:normAutofit fontScale="85000" lnSpcReduction="20000"/>
          </a:bodyPr>
          <a:lstStyle/>
          <a:p>
            <a:pPr fontAlgn="base"/>
            <a:r>
              <a:rPr lang="en-IN" b="1" dirty="0" smtClean="0"/>
              <a:t>Data Definition:</a:t>
            </a:r>
            <a:r>
              <a:rPr lang="en-IN" dirty="0" smtClean="0"/>
              <a:t> It helps in creation, modification and removal of definitions that define the organization of data in database.</a:t>
            </a:r>
          </a:p>
          <a:p>
            <a:pPr fontAlgn="base"/>
            <a:r>
              <a:rPr lang="en-IN" b="1" dirty="0" smtClean="0"/>
              <a:t>Data </a:t>
            </a:r>
            <a:r>
              <a:rPr lang="en-IN" b="1" dirty="0" err="1" smtClean="0"/>
              <a:t>Updation</a:t>
            </a:r>
            <a:r>
              <a:rPr lang="en-IN" b="1" dirty="0" smtClean="0"/>
              <a:t>:</a:t>
            </a:r>
            <a:r>
              <a:rPr lang="en-IN" dirty="0" smtClean="0"/>
              <a:t> It helps in insertion, modification and deletion of the actual data in the database.</a:t>
            </a:r>
          </a:p>
          <a:p>
            <a:pPr fontAlgn="base"/>
            <a:r>
              <a:rPr lang="en-IN" b="1" dirty="0" smtClean="0"/>
              <a:t>Data Retrieval:</a:t>
            </a:r>
            <a:r>
              <a:rPr lang="en-IN" dirty="0" smtClean="0"/>
              <a:t> It helps in retrieval of data from the database which can be used by applications for various purposes.</a:t>
            </a:r>
          </a:p>
          <a:p>
            <a:pPr fontAlgn="base"/>
            <a:r>
              <a:rPr lang="en-IN" b="1" dirty="0" smtClean="0"/>
              <a:t>User Administration:</a:t>
            </a:r>
            <a:r>
              <a:rPr lang="en-IN" dirty="0" smtClean="0"/>
              <a:t> It helps in registering and monitoring users, enforcing data security, monitoring performance, maintaining data integrity, dealing with concurrency control and recovering information corrupted by unexpected failure.</a:t>
            </a:r>
          </a:p>
          <a:p>
            <a:pPr>
              <a:buNone/>
            </a:pPr>
            <a:endParaRPr lang="en-IN" dirty="0"/>
          </a:p>
        </p:txBody>
      </p:sp>
      <p:pic>
        <p:nvPicPr>
          <p:cNvPr id="5" name="Picture 4" descr="C:\Users\user\Documents\download (4).jpg"/>
          <p:cNvPicPr>
            <a:picLocks noChangeAspect="1" noChangeArrowheads="1"/>
          </p:cNvPicPr>
          <p:nvPr/>
        </p:nvPicPr>
        <p:blipFill>
          <a:blip r:embed="rId2"/>
          <a:srcRect/>
          <a:stretch>
            <a:fillRect/>
          </a:stretch>
        </p:blipFill>
        <p:spPr bwMode="auto">
          <a:xfrm>
            <a:off x="8072462" y="5572139"/>
            <a:ext cx="1738727" cy="1285861"/>
          </a:xfrm>
          <a:prstGeom prst="rect">
            <a:avLst/>
          </a:prstGeom>
          <a:ln>
            <a:noFill/>
          </a:ln>
          <a:effectLst>
            <a:softEdge rad="112500"/>
          </a:effectLst>
        </p:spPr>
      </p:pic>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u="sng" dirty="0" smtClean="0"/>
              <a:t>Need for DBMS </a:t>
            </a:r>
            <a:r>
              <a:rPr lang="en-IN" u="sng" dirty="0" smtClean="0"/>
              <a:t/>
            </a:r>
            <a:br>
              <a:rPr lang="en-IN" u="sng" dirty="0" smtClean="0"/>
            </a:br>
            <a:endParaRPr lang="en-IN" u="sng" dirty="0"/>
          </a:p>
        </p:txBody>
      </p:sp>
      <p:sp>
        <p:nvSpPr>
          <p:cNvPr id="3" name="Content Placeholder 2"/>
          <p:cNvSpPr>
            <a:spLocks noGrp="1"/>
          </p:cNvSpPr>
          <p:nvPr>
            <p:ph idx="1"/>
          </p:nvPr>
        </p:nvSpPr>
        <p:spPr/>
        <p:txBody>
          <a:bodyPr>
            <a:normAutofit/>
          </a:bodyPr>
          <a:lstStyle/>
          <a:p>
            <a:pPr fontAlgn="base"/>
            <a:r>
              <a:rPr lang="en-IN" dirty="0" smtClean="0"/>
              <a:t>A </a:t>
            </a:r>
            <a:r>
              <a:rPr lang="en-IN" b="1" dirty="0" smtClean="0"/>
              <a:t>D</a:t>
            </a:r>
            <a:r>
              <a:rPr lang="en-IN" dirty="0" smtClean="0"/>
              <a:t>ata </a:t>
            </a:r>
            <a:r>
              <a:rPr lang="en-IN" b="1" dirty="0" smtClean="0"/>
              <a:t>B</a:t>
            </a:r>
            <a:r>
              <a:rPr lang="en-IN" dirty="0" smtClean="0"/>
              <a:t>ase </a:t>
            </a:r>
            <a:r>
              <a:rPr lang="en-IN" b="1" dirty="0" smtClean="0"/>
              <a:t>M</a:t>
            </a:r>
            <a:r>
              <a:rPr lang="en-IN" dirty="0" smtClean="0"/>
              <a:t>anagement </a:t>
            </a:r>
            <a:r>
              <a:rPr lang="en-IN" b="1" dirty="0" smtClean="0"/>
              <a:t>S</a:t>
            </a:r>
            <a:r>
              <a:rPr lang="en-IN" dirty="0" smtClean="0"/>
              <a:t>ystem is a system software for easy, efficient and reliable data processing and management. It can be used for:</a:t>
            </a:r>
          </a:p>
          <a:p>
            <a:pPr fontAlgn="base"/>
            <a:r>
              <a:rPr lang="en-IN" dirty="0" smtClean="0"/>
              <a:t>Creation of a database.</a:t>
            </a:r>
          </a:p>
          <a:p>
            <a:pPr fontAlgn="base"/>
            <a:r>
              <a:rPr lang="en-IN" dirty="0" smtClean="0"/>
              <a:t>Retrieval of information from the database.</a:t>
            </a:r>
          </a:p>
          <a:p>
            <a:pPr fontAlgn="base"/>
            <a:r>
              <a:rPr lang="en-IN" dirty="0" smtClean="0"/>
              <a:t>Updating the database.</a:t>
            </a:r>
          </a:p>
          <a:p>
            <a:pPr fontAlgn="base"/>
            <a:r>
              <a:rPr lang="en-IN" dirty="0" smtClean="0"/>
              <a:t>Managing a database.</a:t>
            </a:r>
          </a:p>
          <a:p>
            <a:endParaRPr lang="en-IN" dirty="0"/>
          </a:p>
        </p:txBody>
      </p:sp>
      <p:pic>
        <p:nvPicPr>
          <p:cNvPr id="5" name="Picture 4" descr="C:\Users\user\Documents\download (4).jpg"/>
          <p:cNvPicPr>
            <a:picLocks noChangeAspect="1" noChangeArrowheads="1"/>
          </p:cNvPicPr>
          <p:nvPr/>
        </p:nvPicPr>
        <p:blipFill>
          <a:blip r:embed="rId2"/>
          <a:srcRect/>
          <a:stretch>
            <a:fillRect/>
          </a:stretch>
        </p:blipFill>
        <p:spPr bwMode="auto">
          <a:xfrm>
            <a:off x="7405273" y="5572140"/>
            <a:ext cx="1738727" cy="1285861"/>
          </a:xfrm>
          <a:prstGeom prst="rect">
            <a:avLst/>
          </a:prstGeom>
          <a:ln>
            <a:noFill/>
          </a:ln>
          <a:effectLst>
            <a:softEdge rad="112500"/>
          </a:effectLst>
        </p:spPr>
      </p:pic>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488044"/>
          </a:xfrm>
        </p:spPr>
        <p:txBody>
          <a:bodyPr/>
          <a:lstStyle/>
          <a:p>
            <a:pPr algn="ctr"/>
            <a:r>
              <a:rPr lang="en-IN" sz="2800" u="sng" dirty="0" smtClean="0"/>
              <a:t>PROS AND CONS OF DBMS</a:t>
            </a:r>
            <a:r>
              <a:rPr lang="en-IN" dirty="0" smtClean="0"/>
              <a:t/>
            </a:r>
            <a:br>
              <a:rPr lang="en-IN" dirty="0" smtClean="0"/>
            </a:br>
            <a:endParaRPr lang="en-IN" dirty="0"/>
          </a:p>
        </p:txBody>
      </p:sp>
      <p:sp>
        <p:nvSpPr>
          <p:cNvPr id="3" name="Content Placeholder 2"/>
          <p:cNvSpPr>
            <a:spLocks noGrp="1"/>
          </p:cNvSpPr>
          <p:nvPr>
            <p:ph idx="1"/>
          </p:nvPr>
        </p:nvSpPr>
        <p:spPr>
          <a:xfrm>
            <a:off x="914400" y="1071546"/>
            <a:ext cx="7772400" cy="5284014"/>
          </a:xfrm>
        </p:spPr>
        <p:txBody>
          <a:bodyPr>
            <a:normAutofit fontScale="40000" lnSpcReduction="20000"/>
          </a:bodyPr>
          <a:lstStyle/>
          <a:p>
            <a:r>
              <a:rPr lang="en-IN" sz="3800" dirty="0" smtClean="0"/>
              <a:t>Advantage of DBMS</a:t>
            </a:r>
          </a:p>
          <a:p>
            <a:r>
              <a:rPr lang="en-IN" sz="3800" b="1" dirty="0" smtClean="0"/>
              <a:t>Controls redundancy</a:t>
            </a:r>
            <a:endParaRPr lang="en-IN" sz="3800" dirty="0" smtClean="0"/>
          </a:p>
          <a:p>
            <a:r>
              <a:rPr lang="en-IN" sz="3800" dirty="0" smtClean="0"/>
              <a:t>It stores all the data in a single database file, so it can control data redundancy.</a:t>
            </a:r>
          </a:p>
          <a:p>
            <a:r>
              <a:rPr lang="en-IN" sz="3800" b="1" dirty="0" smtClean="0"/>
              <a:t>Data sharing</a:t>
            </a:r>
            <a:endParaRPr lang="en-IN" sz="3800" dirty="0" smtClean="0"/>
          </a:p>
          <a:p>
            <a:r>
              <a:rPr lang="en-IN" sz="3800" dirty="0" smtClean="0"/>
              <a:t>An authorized user can share the data among multiple </a:t>
            </a:r>
            <a:r>
              <a:rPr lang="en-IN" sz="3800" dirty="0" err="1" smtClean="0"/>
              <a:t>users.</a:t>
            </a:r>
            <a:r>
              <a:rPr lang="en-IN" sz="3800" b="1" dirty="0" err="1" smtClean="0"/>
              <a:t>Backup</a:t>
            </a:r>
            <a:endParaRPr lang="en-IN" sz="3800" dirty="0" smtClean="0"/>
          </a:p>
          <a:p>
            <a:r>
              <a:rPr lang="en-IN" sz="3800" dirty="0" smtClean="0"/>
              <a:t>It provides Backup and recovery subsystem. This recovery system creates automatic data from system failure and restores data if required.</a:t>
            </a:r>
          </a:p>
          <a:p>
            <a:r>
              <a:rPr lang="en-IN" sz="3800" b="1" dirty="0" smtClean="0"/>
              <a:t>Multiple user interfaces</a:t>
            </a:r>
            <a:endParaRPr lang="en-IN" sz="3800" dirty="0" smtClean="0"/>
          </a:p>
          <a:p>
            <a:r>
              <a:rPr lang="en-IN" sz="3800" dirty="0" smtClean="0"/>
              <a:t>It provides a different type of user interfaces like GUI, application interfaces.</a:t>
            </a:r>
          </a:p>
          <a:p>
            <a:r>
              <a:rPr lang="en-IN" sz="3800" dirty="0" smtClean="0"/>
              <a:t>Disadvantage of DBMS</a:t>
            </a:r>
          </a:p>
          <a:p>
            <a:r>
              <a:rPr lang="en-IN" sz="3800" b="1" dirty="0" smtClean="0"/>
              <a:t>Size</a:t>
            </a:r>
            <a:endParaRPr lang="en-IN" sz="3800" dirty="0" smtClean="0"/>
          </a:p>
          <a:p>
            <a:r>
              <a:rPr lang="en-IN" sz="3800" dirty="0" smtClean="0"/>
              <a:t>It occupies large disk space and large memory to run efficiently.</a:t>
            </a:r>
          </a:p>
          <a:p>
            <a:r>
              <a:rPr lang="en-IN" sz="3800" b="1" dirty="0" smtClean="0"/>
              <a:t>Cost</a:t>
            </a:r>
            <a:endParaRPr lang="en-IN" sz="3800" dirty="0" smtClean="0"/>
          </a:p>
          <a:p>
            <a:r>
              <a:rPr lang="en-IN" sz="3800" dirty="0" smtClean="0"/>
              <a:t>DBMS requires a high-speed data processor and larger memory to run DBMS software, so it is costly.</a:t>
            </a:r>
          </a:p>
          <a:p>
            <a:r>
              <a:rPr lang="en-IN" sz="3800" b="1" dirty="0" smtClean="0"/>
              <a:t>Complexity</a:t>
            </a:r>
            <a:endParaRPr lang="en-IN" sz="3800" dirty="0" smtClean="0"/>
          </a:p>
          <a:p>
            <a:r>
              <a:rPr lang="en-IN" sz="3800" dirty="0" smtClean="0"/>
              <a:t>DBMS creates additional complexity and requirements.</a:t>
            </a:r>
            <a:r>
              <a:rPr lang="en-IN" dirty="0" smtClean="0"/>
              <a:t/>
            </a:r>
            <a:br>
              <a:rPr lang="en-IN" dirty="0" smtClean="0"/>
            </a:br>
            <a:endParaRPr lang="en-IN" b="1" dirty="0" smtClean="0"/>
          </a:p>
          <a:p>
            <a:endParaRPr lang="en-IN" dirty="0"/>
          </a:p>
        </p:txBody>
      </p:sp>
      <p:sp>
        <p:nvSpPr>
          <p:cNvPr id="4" name="Rectangle 3"/>
          <p:cNvSpPr/>
          <p:nvPr/>
        </p:nvSpPr>
        <p:spPr>
          <a:xfrm>
            <a:off x="3272734" y="3244334"/>
            <a:ext cx="184731" cy="369332"/>
          </a:xfrm>
          <a:prstGeom prst="rect">
            <a:avLst/>
          </a:prstGeom>
        </p:spPr>
        <p:txBody>
          <a:bodyPr wrap="none">
            <a:spAutoFit/>
          </a:bodyPr>
          <a:lstStyle/>
          <a:p>
            <a:endParaRPr lang="en-IN" dirty="0"/>
          </a:p>
        </p:txBody>
      </p:sp>
      <p:pic>
        <p:nvPicPr>
          <p:cNvPr id="6" name="Picture 5" descr="C:\Users\user\Documents\download (4).jpg"/>
          <p:cNvPicPr>
            <a:picLocks noChangeAspect="1" noChangeArrowheads="1"/>
          </p:cNvPicPr>
          <p:nvPr/>
        </p:nvPicPr>
        <p:blipFill>
          <a:blip r:embed="rId2"/>
          <a:srcRect/>
          <a:stretch>
            <a:fillRect/>
          </a:stretch>
        </p:blipFill>
        <p:spPr bwMode="auto">
          <a:xfrm>
            <a:off x="7405273" y="5572139"/>
            <a:ext cx="1738727" cy="1285861"/>
          </a:xfrm>
          <a:prstGeom prst="rect">
            <a:avLst/>
          </a:prstGeom>
          <a:ln>
            <a:noFill/>
          </a:ln>
          <a:effectLst>
            <a:softEdge rad="112500"/>
          </a:effectLst>
        </p:spPr>
      </p:pic>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488044"/>
          </a:xfrm>
        </p:spPr>
        <p:txBody>
          <a:bodyPr/>
          <a:lstStyle/>
          <a:p>
            <a:pPr algn="ctr"/>
            <a:r>
              <a:rPr lang="en-US" sz="2000" u="sng" dirty="0" smtClean="0"/>
              <a:t>TEMPORAL DATABASE</a:t>
            </a:r>
            <a:endParaRPr lang="en-IN" sz="2000" u="sng" dirty="0"/>
          </a:p>
        </p:txBody>
      </p:sp>
      <p:sp>
        <p:nvSpPr>
          <p:cNvPr id="3" name="Content Placeholder 2"/>
          <p:cNvSpPr>
            <a:spLocks noGrp="1"/>
          </p:cNvSpPr>
          <p:nvPr>
            <p:ph idx="1"/>
          </p:nvPr>
        </p:nvSpPr>
        <p:spPr/>
        <p:txBody>
          <a:bodyPr>
            <a:normAutofit fontScale="55000" lnSpcReduction="20000"/>
          </a:bodyPr>
          <a:lstStyle/>
          <a:p>
            <a:r>
              <a:rPr lang="en-IN" dirty="0" smtClean="0"/>
              <a:t>A </a:t>
            </a:r>
            <a:r>
              <a:rPr lang="en-IN" b="1" dirty="0" smtClean="0"/>
              <a:t>temporal database</a:t>
            </a:r>
            <a:r>
              <a:rPr lang="en-IN" dirty="0" smtClean="0"/>
              <a:t> stores data relating to time instances. It offers temporal data types and stores information relating to past, present and future time. Temporal databases could be </a:t>
            </a:r>
            <a:r>
              <a:rPr lang="en-IN" dirty="0" err="1" smtClean="0"/>
              <a:t>uni</a:t>
            </a:r>
            <a:r>
              <a:rPr lang="en-IN" dirty="0" smtClean="0"/>
              <a:t>-temporal, bi-temporal or tri-temporal.</a:t>
            </a:r>
          </a:p>
          <a:p>
            <a:r>
              <a:rPr lang="en-IN" dirty="0" smtClean="0"/>
              <a:t>More specifically the temporal aspects usually include valid time, transaction time or decision time.</a:t>
            </a:r>
          </a:p>
          <a:p>
            <a:r>
              <a:rPr lang="en-IN" b="1" dirty="0" smtClean="0"/>
              <a:t>Valid time</a:t>
            </a:r>
            <a:r>
              <a:rPr lang="en-IN" dirty="0" smtClean="0"/>
              <a:t> is the time period during which a fact is true in the real world.</a:t>
            </a:r>
          </a:p>
          <a:p>
            <a:r>
              <a:rPr lang="en-IN" b="1" dirty="0" smtClean="0"/>
              <a:t>Transaction time</a:t>
            </a:r>
            <a:r>
              <a:rPr lang="en-IN" dirty="0" smtClean="0"/>
              <a:t> is the time at which a fact was recorded in the database.</a:t>
            </a:r>
          </a:p>
          <a:p>
            <a:r>
              <a:rPr lang="en-IN" b="1" dirty="0" smtClean="0"/>
              <a:t>Decision time</a:t>
            </a:r>
            <a:r>
              <a:rPr lang="en-IN" dirty="0" smtClean="0"/>
              <a:t> is the time at which the decision was made about the fact.</a:t>
            </a:r>
          </a:p>
          <a:p>
            <a:pPr algn="ctr">
              <a:buNone/>
            </a:pPr>
            <a:r>
              <a:rPr lang="en-US" u="sng" dirty="0" smtClean="0"/>
              <a:t>IT’S CHARACTERISTICS</a:t>
            </a:r>
            <a:endParaRPr lang="en-IN" u="sng" dirty="0" smtClean="0"/>
          </a:p>
          <a:p>
            <a:r>
              <a:rPr lang="en-IN" dirty="0" smtClean="0"/>
              <a:t>A time </a:t>
            </a:r>
            <a:r>
              <a:rPr lang="en-IN" dirty="0" smtClean="0"/>
              <a:t>period  data type, </a:t>
            </a:r>
            <a:r>
              <a:rPr lang="en-IN" dirty="0" smtClean="0"/>
              <a:t>including the ability to represent time periods with no end (infinity or forever)</a:t>
            </a:r>
          </a:p>
          <a:p>
            <a:r>
              <a:rPr lang="en-IN" dirty="0" smtClean="0"/>
              <a:t>The ability to define valid and transaction time period </a:t>
            </a:r>
            <a:r>
              <a:rPr lang="en-IN" b="1" dirty="0" smtClean="0"/>
              <a:t>attributes</a:t>
            </a:r>
            <a:r>
              <a:rPr lang="en-IN" dirty="0" smtClean="0"/>
              <a:t> and </a:t>
            </a:r>
            <a:r>
              <a:rPr lang="en-IN" dirty="0" err="1" smtClean="0"/>
              <a:t>bitemporal</a:t>
            </a:r>
            <a:r>
              <a:rPr lang="en-IN" dirty="0" smtClean="0"/>
              <a:t> relations.</a:t>
            </a:r>
          </a:p>
          <a:p>
            <a:r>
              <a:rPr lang="en-IN" dirty="0" smtClean="0"/>
              <a:t>System-maintained transaction time.</a:t>
            </a:r>
          </a:p>
          <a:p>
            <a:r>
              <a:rPr lang="en-IN" b="1" dirty="0" smtClean="0"/>
              <a:t>Temporal</a:t>
            </a:r>
            <a:r>
              <a:rPr lang="en-IN" dirty="0" smtClean="0"/>
              <a:t> primary keys, including non-overlapping period constraints.</a:t>
            </a:r>
          </a:p>
          <a:p>
            <a:endParaRPr lang="en-IN" dirty="0" smtClean="0"/>
          </a:p>
          <a:p>
            <a:pPr>
              <a:buNone/>
            </a:pPr>
            <a:endParaRPr lang="en-IN" dirty="0" smtClean="0"/>
          </a:p>
          <a:p>
            <a:endParaRPr lang="en-IN" dirty="0"/>
          </a:p>
        </p:txBody>
      </p:sp>
      <p:pic>
        <p:nvPicPr>
          <p:cNvPr id="5" name="Picture 4" descr="C:\Users\user\Documents\download (4).jpg"/>
          <p:cNvPicPr>
            <a:picLocks noChangeAspect="1" noChangeArrowheads="1"/>
          </p:cNvPicPr>
          <p:nvPr/>
        </p:nvPicPr>
        <p:blipFill>
          <a:blip r:embed="rId2"/>
          <a:srcRect/>
          <a:stretch>
            <a:fillRect/>
          </a:stretch>
        </p:blipFill>
        <p:spPr bwMode="auto">
          <a:xfrm>
            <a:off x="7405273" y="5572139"/>
            <a:ext cx="1738727" cy="1285861"/>
          </a:xfrm>
          <a:prstGeom prst="rect">
            <a:avLst/>
          </a:prstGeom>
          <a:ln>
            <a:noFill/>
          </a:ln>
          <a:effectLst>
            <a:softEdge rad="112500"/>
          </a:effectLst>
        </p:spPr>
      </p:pic>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416606"/>
          </a:xfrm>
        </p:spPr>
        <p:txBody>
          <a:bodyPr/>
          <a:lstStyle/>
          <a:p>
            <a:pPr algn="ctr"/>
            <a:r>
              <a:rPr lang="en-IN" sz="2400" b="1" u="sng" dirty="0" smtClean="0"/>
              <a:t>Concurrency Control in Real-Time Database</a:t>
            </a:r>
            <a:r>
              <a:rPr lang="en-IN" sz="2400" b="1" dirty="0" smtClean="0"/>
              <a:t/>
            </a:r>
            <a:br>
              <a:rPr lang="en-IN" sz="2400" b="1" dirty="0" smtClean="0"/>
            </a:br>
            <a:endParaRPr lang="en-IN" sz="2400" b="1" u="sng" dirty="0"/>
          </a:p>
        </p:txBody>
      </p:sp>
      <p:sp>
        <p:nvSpPr>
          <p:cNvPr id="3" name="Content Placeholder 2"/>
          <p:cNvSpPr>
            <a:spLocks noGrp="1"/>
          </p:cNvSpPr>
          <p:nvPr>
            <p:ph idx="1"/>
          </p:nvPr>
        </p:nvSpPr>
        <p:spPr>
          <a:xfrm>
            <a:off x="914400" y="1000108"/>
            <a:ext cx="7772400" cy="5857892"/>
          </a:xfrm>
        </p:spPr>
        <p:txBody>
          <a:bodyPr>
            <a:noAutofit/>
          </a:bodyPr>
          <a:lstStyle/>
          <a:p>
            <a:pPr>
              <a:buNone/>
            </a:pPr>
            <a:endParaRPr lang="en-IN" sz="1600" dirty="0" smtClean="0"/>
          </a:p>
          <a:p>
            <a:r>
              <a:rPr lang="en-IN" sz="1600" dirty="0" smtClean="0"/>
              <a:t>A database transaction normally involves one or more data items to be accessed in read mode or write mode. A transaction is said to be successfully completed if and only if,</a:t>
            </a:r>
          </a:p>
          <a:p>
            <a:r>
              <a:rPr lang="en-IN" sz="1600" dirty="0" smtClean="0"/>
              <a:t>It is able to use all the required data items,</a:t>
            </a:r>
          </a:p>
          <a:p>
            <a:r>
              <a:rPr lang="en-IN" sz="1600" dirty="0" smtClean="0"/>
              <a:t>Make necessary changes to the data items (if any) consistently, and</a:t>
            </a:r>
          </a:p>
          <a:p>
            <a:r>
              <a:rPr lang="en-IN" sz="1600" dirty="0" smtClean="0"/>
              <a:t>Store the changes permanently in the permanent storage.</a:t>
            </a:r>
          </a:p>
          <a:p>
            <a:r>
              <a:rPr lang="en-IN" sz="1600" dirty="0" smtClean="0"/>
              <a:t>In this process, a transaction may consume considerable time depends on the size of a transaction, the number of data items needed, the availability of CPU, etc. In a conventional database, to increase the number of transactions that is completed in a given time, we need to execute several transactions simultaneously. Here we need to ensure ACID properties for individual transactions. Execution of all active transactions concurrently is referred as concurrent transactions.</a:t>
            </a:r>
          </a:p>
          <a:p>
            <a:r>
              <a:rPr lang="en-IN" sz="1600" dirty="0" smtClean="0"/>
              <a:t>Concurrency control is about ensuring non-interference among transactions by restricting concurrent transactions to be serializable. A concurrent execution of a set of transactions is said to be serializable if and only if the database operations carried out by them is equivalent to some serial execution of these transactions.</a:t>
            </a:r>
          </a:p>
          <a:p>
            <a:pPr algn="ctr">
              <a:buNone/>
            </a:pPr>
            <a:endParaRPr lang="en-IN" sz="1600" u="sng" dirty="0" smtClean="0"/>
          </a:p>
        </p:txBody>
      </p:sp>
      <p:pic>
        <p:nvPicPr>
          <p:cNvPr id="5" name="Picture 4" descr="C:\Users\user\Documents\download (4).jpg"/>
          <p:cNvPicPr>
            <a:picLocks noChangeAspect="1" noChangeArrowheads="1"/>
          </p:cNvPicPr>
          <p:nvPr/>
        </p:nvPicPr>
        <p:blipFill>
          <a:blip r:embed="rId2"/>
          <a:srcRect/>
          <a:stretch>
            <a:fillRect/>
          </a:stretch>
        </p:blipFill>
        <p:spPr bwMode="auto">
          <a:xfrm>
            <a:off x="7405273" y="5572139"/>
            <a:ext cx="1738727" cy="1285861"/>
          </a:xfrm>
          <a:prstGeom prst="rect">
            <a:avLst/>
          </a:prstGeom>
          <a:ln>
            <a:noFill/>
          </a:ln>
          <a:effectLst>
            <a:softEdge rad="112500"/>
          </a:effectLst>
        </p:spPr>
      </p:pic>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488044"/>
          </a:xfrm>
        </p:spPr>
        <p:txBody>
          <a:bodyPr/>
          <a:lstStyle/>
          <a:p>
            <a:pPr algn="ctr"/>
            <a:r>
              <a:rPr lang="en-IN" sz="2400" u="sng" dirty="0" smtClean="0"/>
              <a:t>Concurrency control protocols</a:t>
            </a:r>
            <a:endParaRPr lang="en-IN" sz="2400" u="sng" dirty="0"/>
          </a:p>
        </p:txBody>
      </p:sp>
      <p:sp>
        <p:nvSpPr>
          <p:cNvPr id="3" name="Content Placeholder 2"/>
          <p:cNvSpPr>
            <a:spLocks noGrp="1"/>
          </p:cNvSpPr>
          <p:nvPr>
            <p:ph idx="1"/>
          </p:nvPr>
        </p:nvSpPr>
        <p:spPr>
          <a:xfrm>
            <a:off x="914400" y="1285860"/>
            <a:ext cx="7772400" cy="5069700"/>
          </a:xfrm>
        </p:spPr>
        <p:txBody>
          <a:bodyPr>
            <a:normAutofit fontScale="32500" lnSpcReduction="20000"/>
          </a:bodyPr>
          <a:lstStyle/>
          <a:p>
            <a:r>
              <a:rPr lang="en-IN" sz="5000" dirty="0" smtClean="0"/>
              <a:t>Concurrency control protocols usually adopt any of the following types of approaches; </a:t>
            </a:r>
            <a:r>
              <a:rPr lang="en-IN" sz="5000" b="1" dirty="0" smtClean="0"/>
              <a:t>concurrency control mechanisms used in a conventional database may not fit for real-time database. Hence, the modified versions of these protocols according to the real-time requirements of a database are presented below</a:t>
            </a:r>
            <a:r>
              <a:rPr lang="en-IN" sz="5000" dirty="0" smtClean="0"/>
              <a:t>;</a:t>
            </a:r>
          </a:p>
          <a:p>
            <a:r>
              <a:rPr lang="en-IN" dirty="0" smtClean="0"/>
              <a:t/>
            </a:r>
            <a:br>
              <a:rPr lang="en-IN" dirty="0" smtClean="0"/>
            </a:br>
            <a:endParaRPr lang="en-IN" dirty="0" smtClean="0"/>
          </a:p>
          <a:p>
            <a:r>
              <a:rPr lang="en-IN" sz="4500" dirty="0" smtClean="0"/>
              <a:t/>
            </a:r>
            <a:br>
              <a:rPr lang="en-IN" sz="4500" dirty="0" smtClean="0"/>
            </a:br>
            <a:r>
              <a:rPr lang="en-IN" sz="4500" b="1" u="sng" dirty="0" smtClean="0"/>
              <a:t>Pessimistic Concurrency Control Protocols(Lock based protocols</a:t>
            </a:r>
            <a:endParaRPr lang="en-IN" sz="4500" dirty="0" smtClean="0"/>
          </a:p>
          <a:p>
            <a:pPr lvl="1"/>
            <a:r>
              <a:rPr lang="en-IN" sz="4500" dirty="0" smtClean="0"/>
              <a:t>Achieving concurrency control by disallowing certain transactions based on the data items they locked. </a:t>
            </a:r>
          </a:p>
          <a:p>
            <a:pPr algn="ctr"/>
            <a:r>
              <a:rPr lang="en-IN" sz="4500" u="sng" dirty="0" smtClean="0"/>
              <a:t>Optimistic Concurrency Control Protocols</a:t>
            </a:r>
            <a:r>
              <a:rPr lang="en-IN" sz="4500" dirty="0" smtClean="0"/>
              <a:t> </a:t>
            </a:r>
          </a:p>
          <a:p>
            <a:pPr lvl="1"/>
            <a:r>
              <a:rPr lang="en-IN" sz="4500" dirty="0" smtClean="0"/>
              <a:t>Achieving concurrency control by allowing all the transactions and pruning (or validating) them at the time of commit for further allowing them.</a:t>
            </a:r>
          </a:p>
          <a:p>
            <a:pPr algn="ctr"/>
            <a:r>
              <a:rPr lang="en-IN" sz="4500" b="1" u="sng" dirty="0" smtClean="0"/>
              <a:t>Speculative Concurrency Control Protocols</a:t>
            </a:r>
            <a:r>
              <a:rPr lang="en-IN" sz="4500" u="sng" dirty="0" smtClean="0"/>
              <a:t> </a:t>
            </a:r>
          </a:p>
          <a:p>
            <a:pPr lvl="1"/>
            <a:r>
              <a:rPr lang="en-IN" sz="4500" dirty="0" smtClean="0"/>
              <a:t>Achieving concurrency control by applying the combination of both pessimistic and optimistic protocols on a transaction. </a:t>
            </a:r>
          </a:p>
          <a:p>
            <a:pPr algn="ctr"/>
            <a:r>
              <a:rPr lang="en-IN" sz="4500" b="1" u="sng" dirty="0" smtClean="0"/>
              <a:t>Multi-version Concurrency Control Protocols</a:t>
            </a:r>
            <a:r>
              <a:rPr lang="en-IN" sz="4500" b="1" dirty="0" smtClean="0"/>
              <a:t> </a:t>
            </a:r>
            <a:endParaRPr lang="en-IN" sz="4500" dirty="0" smtClean="0"/>
          </a:p>
          <a:p>
            <a:pPr>
              <a:buNone/>
            </a:pPr>
            <a:r>
              <a:rPr lang="en-IN" dirty="0" smtClean="0"/>
              <a:t/>
            </a:r>
            <a:br>
              <a:rPr lang="en-IN" dirty="0" smtClean="0"/>
            </a:br>
            <a:endParaRPr lang="en-IN" dirty="0"/>
          </a:p>
        </p:txBody>
      </p:sp>
      <p:pic>
        <p:nvPicPr>
          <p:cNvPr id="5" name="Picture 4" descr="C:\Users\user\Documents\download (4).jpg"/>
          <p:cNvPicPr>
            <a:picLocks noChangeAspect="1" noChangeArrowheads="1"/>
          </p:cNvPicPr>
          <p:nvPr/>
        </p:nvPicPr>
        <p:blipFill>
          <a:blip r:embed="rId2"/>
          <a:srcRect/>
          <a:stretch>
            <a:fillRect/>
          </a:stretch>
        </p:blipFill>
        <p:spPr bwMode="auto">
          <a:xfrm>
            <a:off x="7405273" y="5572139"/>
            <a:ext cx="1738727" cy="1285861"/>
          </a:xfrm>
          <a:prstGeom prst="rect">
            <a:avLst/>
          </a:prstGeom>
          <a:ln>
            <a:noFill/>
          </a:ln>
          <a:effectLst>
            <a:softEdge rad="112500"/>
          </a:effectLst>
        </p:spPr>
      </p:pic>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0"/>
            <a:ext cx="7772400" cy="6355560"/>
          </a:xfrm>
        </p:spPr>
        <p:txBody>
          <a:bodyPr>
            <a:normAutofit fontScale="92500" lnSpcReduction="10000"/>
          </a:bodyPr>
          <a:lstStyle/>
          <a:p>
            <a:pPr algn="ctr">
              <a:buNone/>
            </a:pPr>
            <a:r>
              <a:rPr lang="en-IN" sz="3600" b="1" u="sng" dirty="0" smtClean="0"/>
              <a:t>COMMERCIAL REAL TIME DATABASE</a:t>
            </a:r>
            <a:endParaRPr lang="en-IN" sz="3600" u="sng" dirty="0" smtClean="0"/>
          </a:p>
          <a:p>
            <a:pPr>
              <a:buNone/>
            </a:pPr>
            <a:r>
              <a:rPr lang="en-IN" sz="2400" dirty="0" smtClean="0"/>
              <a:t>A </a:t>
            </a:r>
            <a:r>
              <a:rPr lang="en-IN" sz="2400" b="1" dirty="0" smtClean="0"/>
              <a:t>commercial database</a:t>
            </a:r>
            <a:r>
              <a:rPr lang="en-IN" sz="2400" dirty="0" smtClean="0"/>
              <a:t> is a </a:t>
            </a:r>
            <a:r>
              <a:rPr lang="en-IN" sz="2400" b="1" dirty="0" smtClean="0"/>
              <a:t>database</a:t>
            </a:r>
            <a:r>
              <a:rPr lang="en-IN" sz="2400" dirty="0" smtClean="0"/>
              <a:t> developed and maintained by a </a:t>
            </a:r>
            <a:r>
              <a:rPr lang="en-IN" sz="2400" b="1" dirty="0" smtClean="0"/>
              <a:t>commercial</a:t>
            </a:r>
            <a:r>
              <a:rPr lang="en-IN" sz="2400" dirty="0" smtClean="0"/>
              <a:t> entity.</a:t>
            </a:r>
          </a:p>
          <a:p>
            <a:pPr>
              <a:buNone/>
            </a:pPr>
            <a:r>
              <a:rPr lang="en-IN" sz="2400" b="1" dirty="0" smtClean="0"/>
              <a:t>List Of The Top Database Management Software</a:t>
            </a:r>
          </a:p>
          <a:p>
            <a:pPr>
              <a:buNone/>
            </a:pPr>
            <a:endParaRPr lang="en-IN" sz="2400" dirty="0" smtClean="0"/>
          </a:p>
          <a:p>
            <a:r>
              <a:rPr lang="en-IN" sz="2400" dirty="0" err="1" smtClean="0"/>
              <a:t>SolarWinds</a:t>
            </a:r>
            <a:r>
              <a:rPr lang="en-IN" sz="2400" dirty="0" smtClean="0"/>
              <a:t> Database Performance Analyzer</a:t>
            </a:r>
          </a:p>
          <a:p>
            <a:r>
              <a:rPr lang="en-IN" sz="2400" dirty="0" err="1" smtClean="0"/>
              <a:t>DbVisualizer</a:t>
            </a:r>
            <a:endParaRPr lang="en-IN" sz="2400" dirty="0" smtClean="0"/>
          </a:p>
          <a:p>
            <a:r>
              <a:rPr lang="en-IN" sz="2400" dirty="0" err="1" smtClean="0"/>
              <a:t>ManageEngine</a:t>
            </a:r>
            <a:r>
              <a:rPr lang="en-IN" sz="2400" dirty="0" smtClean="0"/>
              <a:t> Applications Manager</a:t>
            </a:r>
          </a:p>
          <a:p>
            <a:r>
              <a:rPr lang="en-IN" sz="2400" dirty="0" smtClean="0"/>
              <a:t>Oracle RDBMS</a:t>
            </a:r>
          </a:p>
          <a:p>
            <a:r>
              <a:rPr lang="en-IN" sz="2400" dirty="0" smtClean="0"/>
              <a:t>IBM DB2</a:t>
            </a:r>
          </a:p>
          <a:p>
            <a:r>
              <a:rPr lang="en-IN" sz="2400" dirty="0" smtClean="0"/>
              <a:t>Microsoft SQL Server</a:t>
            </a:r>
          </a:p>
          <a:p>
            <a:r>
              <a:rPr lang="en-IN" sz="2400" dirty="0" smtClean="0"/>
              <a:t>SAP Sybase ASE</a:t>
            </a:r>
          </a:p>
          <a:p>
            <a:r>
              <a:rPr lang="en-IN" sz="2400" dirty="0" err="1" smtClean="0"/>
              <a:t>Teradata</a:t>
            </a:r>
            <a:endParaRPr lang="en-IN" sz="2400" dirty="0" smtClean="0"/>
          </a:p>
          <a:p>
            <a:r>
              <a:rPr lang="en-IN" sz="2400" dirty="0" smtClean="0"/>
              <a:t>ADABAS</a:t>
            </a:r>
          </a:p>
          <a:p>
            <a:r>
              <a:rPr lang="en-IN" sz="2400" dirty="0" err="1" smtClean="0"/>
              <a:t>MySQL</a:t>
            </a:r>
            <a:endParaRPr lang="en-IN" sz="2400" dirty="0" smtClean="0"/>
          </a:p>
          <a:p>
            <a:pPr>
              <a:buNone/>
            </a:pPr>
            <a:endParaRPr lang="en-IN" sz="2400" dirty="0"/>
          </a:p>
        </p:txBody>
      </p:sp>
      <p:pic>
        <p:nvPicPr>
          <p:cNvPr id="5" name="Picture 4" descr="C:\Users\user\Documents\download (4).jpg"/>
          <p:cNvPicPr>
            <a:picLocks noChangeAspect="1" noChangeArrowheads="1"/>
          </p:cNvPicPr>
          <p:nvPr/>
        </p:nvPicPr>
        <p:blipFill>
          <a:blip r:embed="rId2"/>
          <a:srcRect/>
          <a:stretch>
            <a:fillRect/>
          </a:stretch>
        </p:blipFill>
        <p:spPr bwMode="auto">
          <a:xfrm>
            <a:off x="7405273" y="5572139"/>
            <a:ext cx="1738727" cy="1285861"/>
          </a:xfrm>
          <a:prstGeom prst="rect">
            <a:avLst/>
          </a:prstGeom>
          <a:ln>
            <a:noFill/>
          </a:ln>
          <a:effectLst>
            <a:softEdge rad="112500"/>
          </a:effectLst>
        </p:spPr>
      </p:pic>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559482"/>
          </a:xfrm>
        </p:spPr>
        <p:txBody>
          <a:bodyPr/>
          <a:lstStyle/>
          <a:p>
            <a:pPr algn="ctr"/>
            <a:r>
              <a:rPr lang="en-US" sz="2800" u="sng" dirty="0" smtClean="0"/>
              <a:t>REAL TIME COMMUNICATIONS</a:t>
            </a:r>
            <a:endParaRPr lang="en-IN" sz="2800" u="sng" dirty="0"/>
          </a:p>
        </p:txBody>
      </p:sp>
      <p:sp>
        <p:nvSpPr>
          <p:cNvPr id="3" name="Content Placeholder 2"/>
          <p:cNvSpPr>
            <a:spLocks noGrp="1"/>
          </p:cNvSpPr>
          <p:nvPr>
            <p:ph idx="1"/>
          </p:nvPr>
        </p:nvSpPr>
        <p:spPr>
          <a:xfrm>
            <a:off x="914400" y="928670"/>
            <a:ext cx="7772400" cy="5426890"/>
          </a:xfrm>
        </p:spPr>
        <p:txBody>
          <a:bodyPr>
            <a:normAutofit fontScale="62500" lnSpcReduction="20000"/>
          </a:bodyPr>
          <a:lstStyle/>
          <a:p>
            <a:r>
              <a:rPr lang="en-IN" b="1" dirty="0" smtClean="0"/>
              <a:t>Real time communications</a:t>
            </a:r>
            <a:r>
              <a:rPr lang="en-IN" dirty="0" smtClean="0"/>
              <a:t> is the near simultaneous exchange of information over any type of telecommunications service from the sender to the receiver in a connection with negligible latency, according to Search Unified </a:t>
            </a:r>
            <a:r>
              <a:rPr lang="en-IN" b="1" dirty="0" smtClean="0"/>
              <a:t>Communications</a:t>
            </a:r>
            <a:r>
              <a:rPr lang="en-IN" dirty="0" smtClean="0"/>
              <a:t>. Examples of </a:t>
            </a:r>
            <a:r>
              <a:rPr lang="en-IN" b="1" dirty="0" smtClean="0"/>
              <a:t>real time communications</a:t>
            </a:r>
            <a:r>
              <a:rPr lang="en-IN" dirty="0" smtClean="0"/>
              <a:t> include: Voice over landlines and mobile phones.</a:t>
            </a:r>
          </a:p>
          <a:p>
            <a:pPr>
              <a:buNone/>
            </a:pPr>
            <a:r>
              <a:rPr lang="en-IN" b="1" dirty="0" smtClean="0"/>
              <a:t>Real-time communications examples</a:t>
            </a:r>
            <a:endParaRPr lang="en-IN" dirty="0" smtClean="0"/>
          </a:p>
          <a:p>
            <a:r>
              <a:rPr lang="en-IN" dirty="0" smtClean="0"/>
              <a:t>fixed-line telephony.</a:t>
            </a:r>
          </a:p>
          <a:p>
            <a:r>
              <a:rPr lang="en-IN" dirty="0" smtClean="0"/>
              <a:t>mobile telephony.</a:t>
            </a:r>
          </a:p>
          <a:p>
            <a:r>
              <a:rPr lang="en-IN" dirty="0" smtClean="0"/>
              <a:t>voice over IP (VoIP)</a:t>
            </a:r>
          </a:p>
          <a:p>
            <a:r>
              <a:rPr lang="en-IN" dirty="0" smtClean="0"/>
              <a:t>teleconferencing.</a:t>
            </a:r>
          </a:p>
          <a:p>
            <a:r>
              <a:rPr lang="en-IN" dirty="0" smtClean="0"/>
              <a:t>video calling.</a:t>
            </a:r>
          </a:p>
          <a:p>
            <a:r>
              <a:rPr lang="en-IN" dirty="0" smtClean="0"/>
              <a:t>video conferencing.</a:t>
            </a:r>
          </a:p>
          <a:p>
            <a:r>
              <a:rPr lang="en-IN" dirty="0" smtClean="0"/>
              <a:t>presence.</a:t>
            </a:r>
          </a:p>
          <a:p>
            <a:r>
              <a:rPr lang="en-IN" dirty="0" smtClean="0"/>
              <a:t>file sharing.</a:t>
            </a:r>
          </a:p>
          <a:p>
            <a:endParaRPr lang="en-IN" dirty="0" smtClean="0"/>
          </a:p>
          <a:p>
            <a:r>
              <a:rPr lang="en-IN" dirty="0" smtClean="0"/>
              <a:t/>
            </a:r>
            <a:br>
              <a:rPr lang="en-IN" dirty="0" smtClean="0"/>
            </a:br>
            <a:endParaRPr lang="en-IN" dirty="0"/>
          </a:p>
        </p:txBody>
      </p:sp>
      <p:pic>
        <p:nvPicPr>
          <p:cNvPr id="5" name="Picture 4" descr="C:\Users\user\Documents\download (4).jpg"/>
          <p:cNvPicPr>
            <a:picLocks noChangeAspect="1" noChangeArrowheads="1"/>
          </p:cNvPicPr>
          <p:nvPr/>
        </p:nvPicPr>
        <p:blipFill>
          <a:blip r:embed="rId2"/>
          <a:srcRect/>
          <a:stretch>
            <a:fillRect/>
          </a:stretch>
        </p:blipFill>
        <p:spPr bwMode="auto">
          <a:xfrm>
            <a:off x="7405273" y="5572139"/>
            <a:ext cx="1738727" cy="1285861"/>
          </a:xfrm>
          <a:prstGeom prst="rect">
            <a:avLst/>
          </a:prstGeom>
          <a:ln>
            <a:noFill/>
          </a:ln>
          <a:effectLst>
            <a:softEdge rad="112500"/>
          </a:effectLst>
        </p:spPr>
      </p:pic>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3200" b="1" u="sng" dirty="0" smtClean="0"/>
              <a:t>MODES OF RTC</a:t>
            </a:r>
            <a:endParaRPr lang="en-IN" sz="3200" b="1" u="sng" dirty="0"/>
          </a:p>
        </p:txBody>
      </p:sp>
      <p:sp>
        <p:nvSpPr>
          <p:cNvPr id="3" name="Content Placeholder 2"/>
          <p:cNvSpPr>
            <a:spLocks noGrp="1"/>
          </p:cNvSpPr>
          <p:nvPr>
            <p:ph idx="1"/>
          </p:nvPr>
        </p:nvSpPr>
        <p:spPr/>
        <p:txBody>
          <a:bodyPr>
            <a:normAutofit/>
          </a:bodyPr>
          <a:lstStyle/>
          <a:p>
            <a:r>
              <a:rPr lang="en-IN" dirty="0" smtClean="0"/>
              <a:t>Real-time communications can take place in half-duplex or full-duplex modes:</a:t>
            </a:r>
          </a:p>
          <a:p>
            <a:r>
              <a:rPr lang="en-IN" b="1" dirty="0" smtClean="0"/>
              <a:t>Half-duplex RTC.</a:t>
            </a:r>
            <a:r>
              <a:rPr lang="en-IN" dirty="0" smtClean="0"/>
              <a:t> Data transmission can happen in both directions on a single carrier or circuit but not at the same time.</a:t>
            </a:r>
          </a:p>
          <a:p>
            <a:r>
              <a:rPr lang="en-IN" b="1" dirty="0" smtClean="0"/>
              <a:t>Full-duplex RTC.</a:t>
            </a:r>
            <a:r>
              <a:rPr lang="en-IN" dirty="0" smtClean="0"/>
              <a:t> Data transmission can occur in both directions simultaneously on a single carrier or circuit.</a:t>
            </a:r>
          </a:p>
          <a:p>
            <a:endParaRPr lang="en-IN" dirty="0" smtClean="0"/>
          </a:p>
          <a:p>
            <a:endParaRPr lang="en-IN" dirty="0"/>
          </a:p>
        </p:txBody>
      </p:sp>
      <p:pic>
        <p:nvPicPr>
          <p:cNvPr id="5" name="Picture 4" descr="C:\Users\user\Documents\download (4).jpg"/>
          <p:cNvPicPr>
            <a:picLocks noChangeAspect="1" noChangeArrowheads="1"/>
          </p:cNvPicPr>
          <p:nvPr/>
        </p:nvPicPr>
        <p:blipFill>
          <a:blip r:embed="rId2"/>
          <a:srcRect/>
          <a:stretch>
            <a:fillRect/>
          </a:stretch>
        </p:blipFill>
        <p:spPr bwMode="auto">
          <a:xfrm>
            <a:off x="7405273" y="5572139"/>
            <a:ext cx="1738727" cy="1285861"/>
          </a:xfrm>
          <a:prstGeom prst="rect">
            <a:avLst/>
          </a:prstGeom>
          <a:ln>
            <a:noFill/>
          </a:ln>
          <a:effectLst>
            <a:softEdge rad="112500"/>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idx="1"/>
          </p:nvPr>
        </p:nvSpPr>
        <p:spPr>
          <a:xfrm>
            <a:off x="914400" y="214290"/>
            <a:ext cx="7772400" cy="6141270"/>
          </a:xfrm>
        </p:spPr>
        <p:txBody>
          <a:bodyPr>
            <a:normAutofit fontScale="62500" lnSpcReduction="20000"/>
          </a:bodyPr>
          <a:lstStyle/>
          <a:p>
            <a:pPr fontAlgn="base"/>
            <a:r>
              <a:rPr lang="en-IN" sz="3200" b="1" dirty="0" smtClean="0"/>
              <a:t>4. Telecommunication applications:</a:t>
            </a:r>
            <a:r>
              <a:rPr lang="en-IN" sz="3200" dirty="0" smtClean="0"/>
              <a:t/>
            </a:r>
            <a:br>
              <a:rPr lang="en-IN" sz="3200" dirty="0" smtClean="0"/>
            </a:br>
            <a:r>
              <a:rPr lang="en-IN" sz="3200" dirty="0" smtClean="0"/>
              <a:t>Real-time system map the world in such a way that it can be connected within a short time. Real-time systems have enabled the whole world to connect via a medium across internet. These systems make the people connect with each other in no time and feel the real environment of togetherness. Some examples of telecommunication applications of real-time systems are: Video Conferencing, Cellular system etc.</a:t>
            </a:r>
          </a:p>
          <a:p>
            <a:pPr fontAlgn="base"/>
            <a:r>
              <a:rPr lang="en-IN" sz="3200" b="1" dirty="0" smtClean="0"/>
              <a:t>5.  Defence applications:</a:t>
            </a:r>
            <a:r>
              <a:rPr lang="en-IN" sz="3200" dirty="0" smtClean="0"/>
              <a:t/>
            </a:r>
            <a:br>
              <a:rPr lang="en-IN" sz="3200" dirty="0" smtClean="0"/>
            </a:br>
            <a:r>
              <a:rPr lang="en-IN" sz="3200" dirty="0" smtClean="0"/>
              <a:t>In the new era of atomic world, defence is able to produce the missiles which have the dangerous powers and have the great destroying ability. All these systems are real-time system and it provides the system to attack and also a system to defend. Some of the applications of defence using real time systems are: Missile guidance system, anti-missile system, Satellite missile system etc.</a:t>
            </a:r>
          </a:p>
          <a:p>
            <a:pPr fontAlgn="base"/>
            <a:r>
              <a:rPr lang="en-IN" sz="3200" b="1" dirty="0" smtClean="0"/>
              <a:t>6.Aerospace applications:</a:t>
            </a:r>
            <a:r>
              <a:rPr lang="en-IN" sz="3200" dirty="0" smtClean="0"/>
              <a:t/>
            </a:r>
            <a:br>
              <a:rPr lang="en-IN" sz="3200" dirty="0" smtClean="0"/>
            </a:br>
            <a:r>
              <a:rPr lang="en-IN" sz="3200" dirty="0" smtClean="0"/>
              <a:t>The most powerful use of real time system is in aerospace applications. Basically hard real time systems are used in aerospace applications. here the delay of even some  second is not allowed and if it happens, system fails. Some of the applications of real-time systems in aerospace are: Satellite tracking system, Avionics, Flight simulation etc</a:t>
            </a:r>
            <a:r>
              <a:rPr lang="en-IN" dirty="0" smtClean="0"/>
              <a:t>.</a:t>
            </a:r>
          </a:p>
          <a:p>
            <a:endParaRPr lang="en-IN" dirty="0"/>
          </a:p>
        </p:txBody>
      </p:sp>
      <p:pic>
        <p:nvPicPr>
          <p:cNvPr id="6" name="Picture 3" descr="C:\Users\user\Documents\download (4).jpg"/>
          <p:cNvPicPr>
            <a:picLocks noChangeAspect="1" noChangeArrowheads="1"/>
          </p:cNvPicPr>
          <p:nvPr/>
        </p:nvPicPr>
        <p:blipFill>
          <a:blip r:embed="rId2"/>
          <a:srcRect/>
          <a:stretch>
            <a:fillRect/>
          </a:stretch>
        </p:blipFill>
        <p:spPr bwMode="auto">
          <a:xfrm>
            <a:off x="7405273" y="5715016"/>
            <a:ext cx="1738727" cy="1142984"/>
          </a:xfrm>
          <a:prstGeom prst="rect">
            <a:avLst/>
          </a:prstGeom>
          <a:ln>
            <a:noFill/>
          </a:ln>
          <a:effectLst>
            <a:softEdge rad="112500"/>
          </a:effectLst>
        </p:spPr>
      </p:pic>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sz="3200" u="sng" dirty="0" smtClean="0"/>
              <a:t>Real-time communication in a LAN</a:t>
            </a:r>
            <a:endParaRPr lang="en-IN" sz="3200" u="sng" dirty="0"/>
          </a:p>
        </p:txBody>
      </p:sp>
      <p:sp>
        <p:nvSpPr>
          <p:cNvPr id="6" name="Content Placeholder 5"/>
          <p:cNvSpPr>
            <a:spLocks noGrp="1"/>
          </p:cNvSpPr>
          <p:nvPr>
            <p:ph idx="1"/>
          </p:nvPr>
        </p:nvSpPr>
        <p:spPr/>
        <p:txBody>
          <a:bodyPr>
            <a:normAutofit fontScale="62500" lnSpcReduction="20000"/>
          </a:bodyPr>
          <a:lstStyle/>
          <a:p>
            <a:pPr fontAlgn="base"/>
            <a:r>
              <a:rPr lang="en-IN" b="1" dirty="0" smtClean="0"/>
              <a:t> Real-time Communication</a:t>
            </a:r>
            <a:r>
              <a:rPr lang="en-IN" dirty="0" smtClean="0"/>
              <a:t> is communication system that is used to support soft real-time applications is a LAN. Soft real-time communication networks do not provide absolute </a:t>
            </a:r>
            <a:r>
              <a:rPr lang="en-IN" u="sng" dirty="0" smtClean="0"/>
              <a:t>Quality of Service </a:t>
            </a:r>
            <a:r>
              <a:rPr lang="en-IN" dirty="0" smtClean="0"/>
              <a:t>(</a:t>
            </a:r>
            <a:r>
              <a:rPr lang="en-IN" dirty="0" err="1" smtClean="0"/>
              <a:t>QoS</a:t>
            </a:r>
            <a:r>
              <a:rPr lang="en-IN" dirty="0" smtClean="0"/>
              <a:t>) guarantee to applications. These networks always ensure prioritized treatment for real-time messages. It also ensures that message deadline miss ratio for real-time messages is kept to a minimum and real-time messages can be provided statistical guarantees on delay bounds.</a:t>
            </a:r>
          </a:p>
          <a:p>
            <a:pPr fontAlgn="base"/>
            <a:r>
              <a:rPr lang="en-IN" b="1" dirty="0" smtClean="0"/>
              <a:t>Protocols in Soft Real-time Communication :</a:t>
            </a:r>
            <a:r>
              <a:rPr lang="en-IN" dirty="0" smtClean="0"/>
              <a:t/>
            </a:r>
            <a:br>
              <a:rPr lang="en-IN" dirty="0" smtClean="0"/>
            </a:br>
            <a:r>
              <a:rPr lang="en-IN" dirty="0" smtClean="0"/>
              <a:t>Protocols used in soft real-time communication usually assume transmission of both soft real-time and hard real-time messages over network. Usually, it is assumed that soft real-time traffic is made up of CBR and VBR sources. It is also assumed that soft real-time message rates are very low as compared to channel capacity. Hard real-time messages arrive </a:t>
            </a:r>
            <a:r>
              <a:rPr lang="en-IN" dirty="0" err="1" smtClean="0"/>
              <a:t>aperiodically</a:t>
            </a:r>
            <a:r>
              <a:rPr lang="en-IN" dirty="0" smtClean="0"/>
              <a:t> in bursts. In the presence of bursts, it becomes very difficult to endure guarantee to real-time traffic. Therefore, bursts need to be smoothed for enduring statistical guarantees on deadline for real-time messages to hold.</a:t>
            </a:r>
          </a:p>
          <a:p>
            <a:endParaRPr lang="en-IN" dirty="0"/>
          </a:p>
        </p:txBody>
      </p:sp>
      <p:pic>
        <p:nvPicPr>
          <p:cNvPr id="7" name="Picture 6" descr="C:\Users\user\Documents\download (4).jpg"/>
          <p:cNvPicPr>
            <a:picLocks noChangeAspect="1" noChangeArrowheads="1"/>
          </p:cNvPicPr>
          <p:nvPr/>
        </p:nvPicPr>
        <p:blipFill>
          <a:blip r:embed="rId2"/>
          <a:srcRect/>
          <a:stretch>
            <a:fillRect/>
          </a:stretch>
        </p:blipFill>
        <p:spPr bwMode="auto">
          <a:xfrm>
            <a:off x="7405273" y="5715039"/>
            <a:ext cx="1738727" cy="1285861"/>
          </a:xfrm>
          <a:prstGeom prst="rect">
            <a:avLst/>
          </a:prstGeom>
          <a:ln>
            <a:noFill/>
          </a:ln>
          <a:effectLst>
            <a:softEdge rad="112500"/>
          </a:effectLst>
        </p:spPr>
      </p:pic>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sz="2000" u="sng" dirty="0" smtClean="0"/>
              <a:t>Real-time communication over packet switched</a:t>
            </a:r>
            <a:br>
              <a:rPr lang="en-IN" sz="2000" u="sng" dirty="0" smtClean="0"/>
            </a:br>
            <a:r>
              <a:rPr lang="en-IN" sz="2000" u="sng" dirty="0" smtClean="0"/>
              <a:t>networks.</a:t>
            </a:r>
            <a:endParaRPr lang="en-IN" sz="2000" u="sng" dirty="0"/>
          </a:p>
        </p:txBody>
      </p:sp>
      <p:sp>
        <p:nvSpPr>
          <p:cNvPr id="3" name="Content Placeholder 2"/>
          <p:cNvSpPr>
            <a:spLocks noGrp="1"/>
          </p:cNvSpPr>
          <p:nvPr>
            <p:ph idx="1"/>
          </p:nvPr>
        </p:nvSpPr>
        <p:spPr>
          <a:xfrm>
            <a:off x="914400" y="1714488"/>
            <a:ext cx="7772400" cy="4641072"/>
          </a:xfrm>
        </p:spPr>
        <p:txBody>
          <a:bodyPr>
            <a:normAutofit fontScale="92500" lnSpcReduction="20000"/>
          </a:bodyPr>
          <a:lstStyle/>
          <a:p>
            <a:r>
              <a:rPr lang="en-IN" sz="2000" u="sng" dirty="0" smtClean="0"/>
              <a:t>A packet switched network (PSN) </a:t>
            </a:r>
          </a:p>
          <a:p>
            <a:r>
              <a:rPr lang="en-IN" sz="2000" dirty="0" smtClean="0"/>
              <a:t>It</a:t>
            </a:r>
            <a:r>
              <a:rPr lang="en-IN" sz="2000" u="sng" dirty="0" smtClean="0"/>
              <a:t> </a:t>
            </a:r>
            <a:r>
              <a:rPr lang="en-IN" sz="2000" dirty="0" smtClean="0"/>
              <a:t>is a type of computer communications network that groups and sends data in the form of small packets. It enables the sending of data or network packets between a source and destination node over a network channel that is shared between multiple users and/or applications.</a:t>
            </a:r>
          </a:p>
          <a:p>
            <a:r>
              <a:rPr lang="en-IN" sz="2000" dirty="0" smtClean="0"/>
              <a:t>A packet switched is also known as a connectionless network, as it does not create a permanent connection between a source and destination node.</a:t>
            </a:r>
          </a:p>
          <a:p>
            <a:endParaRPr lang="en-IN" sz="2000" dirty="0" smtClean="0"/>
          </a:p>
          <a:p>
            <a:r>
              <a:rPr lang="en-IN" sz="2000" dirty="0" smtClean="0"/>
              <a:t>In telecommunications  </a:t>
            </a:r>
            <a:r>
              <a:rPr lang="en-IN" sz="2000" b="1" dirty="0" smtClean="0"/>
              <a:t>packet switching</a:t>
            </a:r>
            <a:r>
              <a:rPr lang="en-IN" sz="2000" dirty="0" smtClean="0"/>
              <a:t> is a method of grouping data that is transmitted over a digital network into </a:t>
            </a:r>
            <a:r>
              <a:rPr lang="en-IN" sz="2000" i="1" dirty="0" smtClean="0"/>
              <a:t>packets </a:t>
            </a:r>
            <a:r>
              <a:rPr lang="en-IN" sz="2000" dirty="0" err="1" smtClean="0"/>
              <a:t>Packets</a:t>
            </a:r>
            <a:r>
              <a:rPr lang="en-IN" sz="2000" dirty="0" smtClean="0"/>
              <a:t> are made of a header and a payload. Data in the header is used by networking hardware to direct the packet to its destination, where the payload is extracted and used by application software. Packet switching is the primary basis for data communications in computer networks worldwide</a:t>
            </a:r>
            <a:r>
              <a:rPr lang="en-IN" dirty="0" smtClean="0"/>
              <a:t>.</a:t>
            </a:r>
            <a:endParaRPr lang="en-IN" dirty="0"/>
          </a:p>
        </p:txBody>
      </p:sp>
      <p:pic>
        <p:nvPicPr>
          <p:cNvPr id="5" name="Picture 4" descr="C:\Users\user\Documents\download (4).jpg"/>
          <p:cNvPicPr>
            <a:picLocks noChangeAspect="1" noChangeArrowheads="1"/>
          </p:cNvPicPr>
          <p:nvPr/>
        </p:nvPicPr>
        <p:blipFill>
          <a:blip r:embed="rId2"/>
          <a:srcRect/>
          <a:stretch>
            <a:fillRect/>
          </a:stretch>
        </p:blipFill>
        <p:spPr bwMode="auto">
          <a:xfrm>
            <a:off x="7405273" y="5572139"/>
            <a:ext cx="1738727" cy="1285861"/>
          </a:xfrm>
          <a:prstGeom prst="rect">
            <a:avLst/>
          </a:prstGeom>
          <a:ln>
            <a:noFill/>
          </a:ln>
          <a:effectLst>
            <a:softEdge rad="112500"/>
          </a:effectLst>
        </p:spPr>
      </p:pic>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416606"/>
          </a:xfrm>
        </p:spPr>
        <p:txBody>
          <a:bodyPr/>
          <a:lstStyle/>
          <a:p>
            <a:pPr algn="ctr"/>
            <a:r>
              <a:rPr lang="en-US" sz="1800" u="sng" dirty="0" smtClean="0"/>
              <a:t>MULTIPLE CHOICE QUESTION WITH ANSWER</a:t>
            </a:r>
            <a:endParaRPr lang="en-IN" sz="1800" u="sng" dirty="0"/>
          </a:p>
        </p:txBody>
      </p:sp>
      <p:sp>
        <p:nvSpPr>
          <p:cNvPr id="3" name="Content Placeholder 2"/>
          <p:cNvSpPr>
            <a:spLocks noGrp="1"/>
          </p:cNvSpPr>
          <p:nvPr>
            <p:ph idx="1"/>
          </p:nvPr>
        </p:nvSpPr>
        <p:spPr>
          <a:xfrm>
            <a:off x="914400" y="1071546"/>
            <a:ext cx="7772400" cy="5284014"/>
          </a:xfrm>
        </p:spPr>
        <p:txBody>
          <a:bodyPr>
            <a:normAutofit fontScale="47500" lnSpcReduction="20000"/>
          </a:bodyPr>
          <a:lstStyle/>
          <a:p>
            <a:r>
              <a:rPr lang="en-IN" dirty="0" smtClean="0"/>
              <a:t>1. What is </a:t>
            </a:r>
            <a:r>
              <a:rPr lang="en-IN" dirty="0" err="1" smtClean="0"/>
              <a:t>Interprocess</a:t>
            </a:r>
            <a:r>
              <a:rPr lang="en-IN" dirty="0" smtClean="0"/>
              <a:t> communication?</a:t>
            </a:r>
            <a:br>
              <a:rPr lang="en-IN" dirty="0" smtClean="0"/>
            </a:br>
            <a:r>
              <a:rPr lang="en-IN" dirty="0" smtClean="0"/>
              <a:t>a) allows processes to communicate and synchronize their actions when using the same address space</a:t>
            </a:r>
            <a:br>
              <a:rPr lang="en-IN" dirty="0" smtClean="0"/>
            </a:br>
            <a:r>
              <a:rPr lang="en-IN" dirty="0" smtClean="0">
                <a:solidFill>
                  <a:srgbClr val="FF0000"/>
                </a:solidFill>
              </a:rPr>
              <a:t>b) allows processes to communicate and synchronize their actions</a:t>
            </a:r>
            <a:r>
              <a:rPr lang="en-IN" dirty="0" smtClean="0"/>
              <a:t/>
            </a:r>
            <a:br>
              <a:rPr lang="en-IN" dirty="0" smtClean="0"/>
            </a:br>
            <a:r>
              <a:rPr lang="en-IN" dirty="0" smtClean="0"/>
              <a:t>c) allows the processes to only synchronize their actions without communication</a:t>
            </a:r>
            <a:br>
              <a:rPr lang="en-IN" dirty="0" smtClean="0"/>
            </a:br>
            <a:r>
              <a:rPr lang="en-IN" dirty="0" smtClean="0"/>
              <a:t>d) none of the mentioned</a:t>
            </a:r>
            <a:br>
              <a:rPr lang="en-IN" dirty="0" smtClean="0"/>
            </a:br>
            <a:endParaRPr lang="en-IN" dirty="0" smtClean="0"/>
          </a:p>
          <a:p>
            <a:r>
              <a:rPr lang="en-IN" dirty="0" smtClean="0"/>
              <a:t>2. Message passing system allows processes to __________</a:t>
            </a:r>
            <a:br>
              <a:rPr lang="en-IN" dirty="0" smtClean="0"/>
            </a:br>
            <a:r>
              <a:rPr lang="en-IN" dirty="0" smtClean="0">
                <a:solidFill>
                  <a:srgbClr val="FF0000"/>
                </a:solidFill>
              </a:rPr>
              <a:t>a) communicate with each other without sharing the same address space</a:t>
            </a:r>
            <a:r>
              <a:rPr lang="en-IN" dirty="0" smtClean="0"/>
              <a:t/>
            </a:r>
            <a:br>
              <a:rPr lang="en-IN" dirty="0" smtClean="0"/>
            </a:br>
            <a:r>
              <a:rPr lang="en-IN" dirty="0" smtClean="0"/>
              <a:t>b) communicate with one another by resorting to shared data</a:t>
            </a:r>
            <a:br>
              <a:rPr lang="en-IN" dirty="0" smtClean="0"/>
            </a:br>
            <a:r>
              <a:rPr lang="en-IN" dirty="0" smtClean="0"/>
              <a:t>c) share data</a:t>
            </a:r>
            <a:br>
              <a:rPr lang="en-IN" dirty="0" smtClean="0"/>
            </a:br>
            <a:r>
              <a:rPr lang="en-IN" dirty="0" smtClean="0"/>
              <a:t>d) name the recipient or sender of the message</a:t>
            </a:r>
          </a:p>
          <a:p>
            <a:r>
              <a:rPr lang="en-IN" dirty="0" smtClean="0"/>
              <a:t>3. Which of the following two operations are provided by the IPC facility?</a:t>
            </a:r>
            <a:br>
              <a:rPr lang="en-IN" dirty="0" smtClean="0"/>
            </a:br>
            <a:r>
              <a:rPr lang="en-IN" dirty="0" smtClean="0"/>
              <a:t>a) write &amp; delete message</a:t>
            </a:r>
            <a:br>
              <a:rPr lang="en-IN" dirty="0" smtClean="0"/>
            </a:br>
            <a:r>
              <a:rPr lang="en-IN" dirty="0" smtClean="0"/>
              <a:t>b) delete &amp; receive message</a:t>
            </a:r>
            <a:br>
              <a:rPr lang="en-IN" dirty="0" smtClean="0"/>
            </a:br>
            <a:r>
              <a:rPr lang="en-IN" dirty="0" smtClean="0"/>
              <a:t>c) send &amp; delete message</a:t>
            </a:r>
            <a:br>
              <a:rPr lang="en-IN" dirty="0" smtClean="0"/>
            </a:br>
            <a:r>
              <a:rPr lang="en-IN" dirty="0" smtClean="0">
                <a:solidFill>
                  <a:srgbClr val="FF0000"/>
                </a:solidFill>
              </a:rPr>
              <a:t>d) receive &amp; send message</a:t>
            </a:r>
          </a:p>
          <a:p>
            <a:r>
              <a:rPr lang="en-IN" dirty="0" smtClean="0"/>
              <a:t>4. Messages sent by a process __________</a:t>
            </a:r>
            <a:br>
              <a:rPr lang="en-IN" dirty="0" smtClean="0"/>
            </a:br>
            <a:r>
              <a:rPr lang="en-IN" dirty="0" smtClean="0"/>
              <a:t>a) have to be of a fixed size</a:t>
            </a:r>
            <a:br>
              <a:rPr lang="en-IN" dirty="0" smtClean="0"/>
            </a:br>
            <a:r>
              <a:rPr lang="en-IN" dirty="0" smtClean="0"/>
              <a:t>b) have to be a variable size</a:t>
            </a:r>
            <a:br>
              <a:rPr lang="en-IN" dirty="0" smtClean="0"/>
            </a:br>
            <a:r>
              <a:rPr lang="en-IN" dirty="0" smtClean="0">
                <a:solidFill>
                  <a:srgbClr val="FF0000"/>
                </a:solidFill>
              </a:rPr>
              <a:t>c) can be fixed or variable sized</a:t>
            </a:r>
            <a:r>
              <a:rPr lang="en-IN" dirty="0" smtClean="0"/>
              <a:t/>
            </a:r>
            <a:br>
              <a:rPr lang="en-IN" dirty="0" smtClean="0"/>
            </a:br>
            <a:r>
              <a:rPr lang="en-IN" dirty="0" smtClean="0"/>
              <a:t>d) none of the mentioned</a:t>
            </a:r>
            <a:br>
              <a:rPr lang="en-IN" dirty="0" smtClean="0"/>
            </a:br>
            <a:endParaRPr lang="en-IN" dirty="0" smtClean="0"/>
          </a:p>
          <a:p>
            <a:r>
              <a:rPr lang="en-IN" dirty="0" smtClean="0"/>
              <a:t>5. The link between two processes P and Q to send and receive messages is called __________</a:t>
            </a:r>
            <a:br>
              <a:rPr lang="en-IN" dirty="0" smtClean="0"/>
            </a:br>
            <a:r>
              <a:rPr lang="en-IN" dirty="0" smtClean="0">
                <a:solidFill>
                  <a:srgbClr val="FF0000"/>
                </a:solidFill>
              </a:rPr>
              <a:t>a) communication link</a:t>
            </a:r>
            <a:r>
              <a:rPr lang="en-IN" dirty="0" smtClean="0"/>
              <a:t/>
            </a:r>
            <a:br>
              <a:rPr lang="en-IN" dirty="0" smtClean="0"/>
            </a:br>
            <a:r>
              <a:rPr lang="en-IN" dirty="0" smtClean="0"/>
              <a:t>b) message-passing link</a:t>
            </a:r>
            <a:br>
              <a:rPr lang="en-IN" dirty="0" smtClean="0"/>
            </a:br>
            <a:r>
              <a:rPr lang="en-IN" dirty="0" smtClean="0"/>
              <a:t>c) synchronization link</a:t>
            </a:r>
            <a:br>
              <a:rPr lang="en-IN" dirty="0" smtClean="0"/>
            </a:br>
            <a:r>
              <a:rPr lang="en-IN" dirty="0" smtClean="0"/>
              <a:t>d) all of the mentioned</a:t>
            </a:r>
          </a:p>
          <a:p>
            <a:endParaRPr lang="en-IN" dirty="0"/>
          </a:p>
        </p:txBody>
      </p:sp>
      <p:pic>
        <p:nvPicPr>
          <p:cNvPr id="4" name="Picture 3" descr="C:\Users\user\Documents\download (4).jpg"/>
          <p:cNvPicPr>
            <a:picLocks noChangeAspect="1" noChangeArrowheads="1"/>
          </p:cNvPicPr>
          <p:nvPr/>
        </p:nvPicPr>
        <p:blipFill>
          <a:blip r:embed="rId2"/>
          <a:srcRect/>
          <a:stretch>
            <a:fillRect/>
          </a:stretch>
        </p:blipFill>
        <p:spPr bwMode="auto">
          <a:xfrm>
            <a:off x="7405273" y="5572140"/>
            <a:ext cx="1738727" cy="1285861"/>
          </a:xfrm>
          <a:prstGeom prst="rect">
            <a:avLst/>
          </a:prstGeom>
          <a:ln>
            <a:noFill/>
          </a:ln>
          <a:effectLst>
            <a:softEdge rad="112500"/>
          </a:effectLst>
        </p:spPr>
      </p:pic>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214290"/>
            <a:ext cx="7772400" cy="6141270"/>
          </a:xfrm>
        </p:spPr>
        <p:txBody>
          <a:bodyPr>
            <a:normAutofit fontScale="55000" lnSpcReduction="20000"/>
          </a:bodyPr>
          <a:lstStyle/>
          <a:p>
            <a:r>
              <a:rPr lang="en-IN" dirty="0" smtClean="0"/>
              <a:t>6. Which of the following are TRUE for direct communication?</a:t>
            </a:r>
            <a:br>
              <a:rPr lang="en-IN" dirty="0" smtClean="0"/>
            </a:br>
            <a:r>
              <a:rPr lang="en-IN" dirty="0" smtClean="0"/>
              <a:t>a) A communication link can be associated with N number of process(N = max. number of processes supported by system)</a:t>
            </a:r>
            <a:br>
              <a:rPr lang="en-IN" dirty="0" smtClean="0"/>
            </a:br>
            <a:r>
              <a:rPr lang="en-IN" dirty="0" smtClean="0">
                <a:solidFill>
                  <a:srgbClr val="FF0000"/>
                </a:solidFill>
              </a:rPr>
              <a:t>b) A communication link is associated with exactly two processes</a:t>
            </a:r>
            <a:r>
              <a:rPr lang="en-IN" dirty="0" smtClean="0"/>
              <a:t/>
            </a:r>
            <a:br>
              <a:rPr lang="en-IN" dirty="0" smtClean="0"/>
            </a:br>
            <a:r>
              <a:rPr lang="en-IN" dirty="0" smtClean="0"/>
              <a:t>c) Exactly N/2 links exist between each pair of processes(N = max. number of processes supported by system)</a:t>
            </a:r>
            <a:br>
              <a:rPr lang="en-IN" dirty="0" smtClean="0"/>
            </a:br>
            <a:r>
              <a:rPr lang="en-IN" dirty="0" smtClean="0"/>
              <a:t>d) Exactly two link exists between each pair of processes</a:t>
            </a:r>
          </a:p>
          <a:p>
            <a:r>
              <a:rPr lang="en-IN" dirty="0" smtClean="0"/>
              <a:t>7. In indirect communication between processes P and Q __________</a:t>
            </a:r>
            <a:br>
              <a:rPr lang="en-IN" dirty="0" smtClean="0"/>
            </a:br>
            <a:r>
              <a:rPr lang="en-IN" dirty="0" smtClean="0"/>
              <a:t>a) there is another process R to handle and pass on the messages between P and Q</a:t>
            </a:r>
            <a:br>
              <a:rPr lang="en-IN" dirty="0" smtClean="0"/>
            </a:br>
            <a:r>
              <a:rPr lang="en-IN" dirty="0" smtClean="0"/>
              <a:t>b) there is another machine between the two processes to help communication</a:t>
            </a:r>
            <a:br>
              <a:rPr lang="en-IN" dirty="0" smtClean="0"/>
            </a:br>
            <a:r>
              <a:rPr lang="en-IN" dirty="0" smtClean="0">
                <a:solidFill>
                  <a:srgbClr val="FF0000"/>
                </a:solidFill>
              </a:rPr>
              <a:t>c) there is a mailbox to help communication between P and Q</a:t>
            </a:r>
            <a:r>
              <a:rPr lang="en-IN" dirty="0" smtClean="0"/>
              <a:t/>
            </a:r>
            <a:br>
              <a:rPr lang="en-IN" dirty="0" smtClean="0"/>
            </a:br>
            <a:r>
              <a:rPr lang="en-IN" dirty="0" smtClean="0"/>
              <a:t>d) none of the mentioned</a:t>
            </a:r>
            <a:br>
              <a:rPr lang="en-IN" dirty="0" smtClean="0"/>
            </a:br>
            <a:endParaRPr lang="en-IN" dirty="0" smtClean="0"/>
          </a:p>
          <a:p>
            <a:r>
              <a:rPr lang="en-IN" dirty="0" smtClean="0"/>
              <a:t>8. In the non blocking send __________</a:t>
            </a:r>
            <a:br>
              <a:rPr lang="en-IN" dirty="0" smtClean="0"/>
            </a:br>
            <a:r>
              <a:rPr lang="en-IN" dirty="0" smtClean="0"/>
              <a:t>a) the sending process keeps sending until the message is received</a:t>
            </a:r>
            <a:br>
              <a:rPr lang="en-IN" dirty="0" smtClean="0"/>
            </a:br>
            <a:r>
              <a:rPr lang="en-IN" dirty="0" smtClean="0">
                <a:solidFill>
                  <a:srgbClr val="FF0000"/>
                </a:solidFill>
              </a:rPr>
              <a:t>b) the sending process sends the message and resumes operation</a:t>
            </a:r>
            <a:r>
              <a:rPr lang="en-IN" dirty="0" smtClean="0"/>
              <a:t/>
            </a:r>
            <a:br>
              <a:rPr lang="en-IN" dirty="0" smtClean="0"/>
            </a:br>
            <a:r>
              <a:rPr lang="en-IN" dirty="0" smtClean="0"/>
              <a:t>c) the sending process keeps sending until it receives a message</a:t>
            </a:r>
            <a:br>
              <a:rPr lang="en-IN" dirty="0" smtClean="0"/>
            </a:br>
            <a:r>
              <a:rPr lang="en-IN" dirty="0" smtClean="0"/>
              <a:t>d) none of the mentioned</a:t>
            </a:r>
            <a:br>
              <a:rPr lang="en-IN" dirty="0" smtClean="0"/>
            </a:br>
            <a:endParaRPr lang="en-IN" dirty="0" smtClean="0"/>
          </a:p>
          <a:p>
            <a:r>
              <a:rPr lang="en-IN" dirty="0" smtClean="0"/>
              <a:t>9. In the Zero capacity queue __________</a:t>
            </a:r>
            <a:br>
              <a:rPr lang="en-IN" dirty="0" smtClean="0"/>
            </a:br>
            <a:r>
              <a:rPr lang="en-IN" dirty="0" smtClean="0"/>
              <a:t>a) the queue can store at least one message</a:t>
            </a:r>
            <a:br>
              <a:rPr lang="en-IN" dirty="0" smtClean="0"/>
            </a:br>
            <a:r>
              <a:rPr lang="en-IN" dirty="0" smtClean="0">
                <a:solidFill>
                  <a:srgbClr val="FF0000"/>
                </a:solidFill>
              </a:rPr>
              <a:t>b) the sender blocks until the receiver receives the message</a:t>
            </a:r>
            <a:r>
              <a:rPr lang="en-IN" dirty="0" smtClean="0"/>
              <a:t/>
            </a:r>
            <a:br>
              <a:rPr lang="en-IN" dirty="0" smtClean="0"/>
            </a:br>
            <a:r>
              <a:rPr lang="en-IN" dirty="0" smtClean="0"/>
              <a:t>c) the sender keeps sending and the messages don’t wait in the queue</a:t>
            </a:r>
            <a:br>
              <a:rPr lang="en-IN" dirty="0" smtClean="0"/>
            </a:br>
            <a:r>
              <a:rPr lang="en-IN" dirty="0" smtClean="0"/>
              <a:t>d) none of the mentioned</a:t>
            </a:r>
          </a:p>
          <a:p>
            <a:endParaRPr lang="en-IN" dirty="0"/>
          </a:p>
        </p:txBody>
      </p:sp>
      <p:pic>
        <p:nvPicPr>
          <p:cNvPr id="4" name="Picture 3" descr="C:\Users\user\Documents\download (4).jpg"/>
          <p:cNvPicPr>
            <a:picLocks noChangeAspect="1" noChangeArrowheads="1"/>
          </p:cNvPicPr>
          <p:nvPr/>
        </p:nvPicPr>
        <p:blipFill>
          <a:blip r:embed="rId2"/>
          <a:srcRect/>
          <a:stretch>
            <a:fillRect/>
          </a:stretch>
        </p:blipFill>
        <p:spPr bwMode="auto">
          <a:xfrm>
            <a:off x="7405273" y="5572139"/>
            <a:ext cx="1738727" cy="1285861"/>
          </a:xfrm>
          <a:prstGeom prst="rect">
            <a:avLst/>
          </a:prstGeom>
          <a:ln>
            <a:noFill/>
          </a:ln>
          <a:effectLst>
            <a:softEdge rad="112500"/>
          </a:effectLst>
        </p:spPr>
      </p:pic>
      <p:pic>
        <p:nvPicPr>
          <p:cNvPr id="5" name="Picture 4" descr="C:\Users\user\Documents\download (4).jpg"/>
          <p:cNvPicPr>
            <a:picLocks noChangeAspect="1" noChangeArrowheads="1"/>
          </p:cNvPicPr>
          <p:nvPr/>
        </p:nvPicPr>
        <p:blipFill>
          <a:blip r:embed="rId2"/>
          <a:srcRect/>
          <a:stretch>
            <a:fillRect/>
          </a:stretch>
        </p:blipFill>
        <p:spPr bwMode="auto">
          <a:xfrm>
            <a:off x="7557673" y="5724539"/>
            <a:ext cx="1738727" cy="1285861"/>
          </a:xfrm>
          <a:prstGeom prst="rect">
            <a:avLst/>
          </a:prstGeom>
          <a:ln>
            <a:noFill/>
          </a:ln>
          <a:effectLst>
            <a:softEdge rad="112500"/>
          </a:effectLst>
        </p:spPr>
      </p:pic>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214290"/>
            <a:ext cx="7772400" cy="6141270"/>
          </a:xfrm>
        </p:spPr>
        <p:txBody>
          <a:bodyPr>
            <a:normAutofit fontScale="62500" lnSpcReduction="20000"/>
          </a:bodyPr>
          <a:lstStyle/>
          <a:p>
            <a:r>
              <a:rPr lang="en-IN" dirty="0" smtClean="0"/>
              <a:t>10. The Zero Capacity queue __________</a:t>
            </a:r>
            <a:br>
              <a:rPr lang="en-IN" dirty="0" smtClean="0"/>
            </a:br>
            <a:r>
              <a:rPr lang="en-IN" dirty="0" smtClean="0"/>
              <a:t>a) is referred to as a message system with buffering</a:t>
            </a:r>
            <a:br>
              <a:rPr lang="en-IN" dirty="0" smtClean="0"/>
            </a:br>
            <a:r>
              <a:rPr lang="en-IN" dirty="0" smtClean="0">
                <a:solidFill>
                  <a:srgbClr val="FF0000"/>
                </a:solidFill>
              </a:rPr>
              <a:t>b) is referred to as a message system with no buffering</a:t>
            </a:r>
            <a:r>
              <a:rPr lang="en-IN" dirty="0" smtClean="0"/>
              <a:t/>
            </a:r>
            <a:br>
              <a:rPr lang="en-IN" dirty="0" smtClean="0"/>
            </a:br>
            <a:r>
              <a:rPr lang="en-IN" dirty="0" smtClean="0"/>
              <a:t>c) is referred to as a link</a:t>
            </a:r>
            <a:br>
              <a:rPr lang="en-IN" dirty="0" smtClean="0"/>
            </a:br>
            <a:r>
              <a:rPr lang="en-IN" dirty="0" smtClean="0"/>
              <a:t>d) none of the mentioned</a:t>
            </a:r>
            <a:br>
              <a:rPr lang="en-IN" dirty="0" smtClean="0"/>
            </a:br>
            <a:endParaRPr lang="en-IN" dirty="0" smtClean="0"/>
          </a:p>
          <a:p>
            <a:r>
              <a:rPr lang="en-IN" dirty="0" smtClean="0"/>
              <a:t>11. Bounded capacity and Unbounded capacity queues are referred to as __________</a:t>
            </a:r>
            <a:br>
              <a:rPr lang="en-IN" dirty="0" smtClean="0"/>
            </a:br>
            <a:r>
              <a:rPr lang="en-IN" dirty="0" smtClean="0"/>
              <a:t>a) Programmed buffering</a:t>
            </a:r>
            <a:br>
              <a:rPr lang="en-IN" dirty="0" smtClean="0"/>
            </a:br>
            <a:r>
              <a:rPr lang="en-IN" dirty="0" smtClean="0">
                <a:solidFill>
                  <a:srgbClr val="FF0000"/>
                </a:solidFill>
              </a:rPr>
              <a:t>b) Automatic buffering</a:t>
            </a:r>
            <a:r>
              <a:rPr lang="en-IN" dirty="0" smtClean="0"/>
              <a:t/>
            </a:r>
            <a:br>
              <a:rPr lang="en-IN" dirty="0" smtClean="0"/>
            </a:br>
            <a:r>
              <a:rPr lang="en-IN" dirty="0" smtClean="0"/>
              <a:t>c) User defined buffering</a:t>
            </a:r>
            <a:br>
              <a:rPr lang="en-IN" dirty="0" smtClean="0"/>
            </a:br>
            <a:r>
              <a:rPr lang="en-IN" dirty="0" smtClean="0"/>
              <a:t>d) No buffering</a:t>
            </a:r>
          </a:p>
          <a:p>
            <a:r>
              <a:rPr lang="en-IN" dirty="0" smtClean="0"/>
              <a:t>12. The three general methods for delivering content from a server to a client across a network are ___________</a:t>
            </a:r>
            <a:br>
              <a:rPr lang="en-IN" dirty="0" smtClean="0"/>
            </a:br>
            <a:r>
              <a:rPr lang="en-IN" dirty="0" smtClean="0"/>
              <a:t>a) </a:t>
            </a:r>
            <a:r>
              <a:rPr lang="en-IN" dirty="0" err="1" smtClean="0"/>
              <a:t>unicasting</a:t>
            </a:r>
            <a:r>
              <a:rPr lang="en-IN" dirty="0" smtClean="0"/>
              <a:t/>
            </a:r>
            <a:br>
              <a:rPr lang="en-IN" dirty="0" smtClean="0"/>
            </a:br>
            <a:r>
              <a:rPr lang="en-IN" dirty="0" smtClean="0"/>
              <a:t>b) multicasting</a:t>
            </a:r>
            <a:br>
              <a:rPr lang="en-IN" dirty="0" smtClean="0"/>
            </a:br>
            <a:r>
              <a:rPr lang="en-IN" dirty="0" smtClean="0"/>
              <a:t>c) broadcasting</a:t>
            </a:r>
            <a:br>
              <a:rPr lang="en-IN" dirty="0" smtClean="0"/>
            </a:br>
            <a:r>
              <a:rPr lang="en-IN" dirty="0" smtClean="0">
                <a:solidFill>
                  <a:srgbClr val="FF0000"/>
                </a:solidFill>
              </a:rPr>
              <a:t>d) all of the mentioned</a:t>
            </a:r>
            <a:r>
              <a:rPr lang="en-IN" dirty="0" smtClean="0"/>
              <a:t/>
            </a:r>
            <a:br>
              <a:rPr lang="en-IN" dirty="0" smtClean="0"/>
            </a:br>
            <a:endParaRPr lang="en-IN" dirty="0" smtClean="0"/>
          </a:p>
          <a:p>
            <a:r>
              <a:rPr lang="en-IN" dirty="0" smtClean="0"/>
              <a:t>13. </a:t>
            </a:r>
            <a:r>
              <a:rPr lang="en-IN" dirty="0" err="1" smtClean="0"/>
              <a:t>Unicasting</a:t>
            </a:r>
            <a:r>
              <a:rPr lang="en-IN" dirty="0" smtClean="0"/>
              <a:t> delivers the content to ___________</a:t>
            </a:r>
            <a:br>
              <a:rPr lang="en-IN" dirty="0" smtClean="0"/>
            </a:br>
            <a:r>
              <a:rPr lang="en-IN" dirty="0" smtClean="0">
                <a:solidFill>
                  <a:srgbClr val="FF0000"/>
                </a:solidFill>
              </a:rPr>
              <a:t>a) a single client</a:t>
            </a:r>
            <a:r>
              <a:rPr lang="en-IN" dirty="0" smtClean="0"/>
              <a:t/>
            </a:r>
            <a:br>
              <a:rPr lang="en-IN" dirty="0" smtClean="0"/>
            </a:br>
            <a:r>
              <a:rPr lang="en-IN" dirty="0" smtClean="0"/>
              <a:t>b) all clients, regardless whether they want the content or not</a:t>
            </a:r>
            <a:br>
              <a:rPr lang="en-IN" dirty="0" smtClean="0"/>
            </a:br>
            <a:r>
              <a:rPr lang="en-IN" dirty="0" smtClean="0"/>
              <a:t>c) a group of receivers who indicate they wish to receive the content</a:t>
            </a:r>
            <a:br>
              <a:rPr lang="en-IN" dirty="0" smtClean="0"/>
            </a:br>
            <a:r>
              <a:rPr lang="en-IN" dirty="0" smtClean="0"/>
              <a:t>d) none of the mentioned</a:t>
            </a:r>
          </a:p>
          <a:p>
            <a:endParaRPr lang="en-IN" dirty="0" smtClean="0"/>
          </a:p>
          <a:p>
            <a:endParaRPr lang="en-IN" dirty="0"/>
          </a:p>
        </p:txBody>
      </p:sp>
      <p:pic>
        <p:nvPicPr>
          <p:cNvPr id="4" name="Picture 3" descr="C:\Users\user\Documents\download (4).jpg"/>
          <p:cNvPicPr>
            <a:picLocks noChangeAspect="1" noChangeArrowheads="1"/>
          </p:cNvPicPr>
          <p:nvPr/>
        </p:nvPicPr>
        <p:blipFill>
          <a:blip r:embed="rId2"/>
          <a:srcRect/>
          <a:stretch>
            <a:fillRect/>
          </a:stretch>
        </p:blipFill>
        <p:spPr bwMode="auto">
          <a:xfrm>
            <a:off x="7405273" y="5572139"/>
            <a:ext cx="1738727" cy="1285861"/>
          </a:xfrm>
          <a:prstGeom prst="rect">
            <a:avLst/>
          </a:prstGeom>
          <a:ln>
            <a:noFill/>
          </a:ln>
          <a:effectLst>
            <a:softEdge rad="112500"/>
          </a:effectLst>
        </p:spPr>
      </p:pic>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285728"/>
            <a:ext cx="7772400" cy="6069832"/>
          </a:xfrm>
        </p:spPr>
        <p:txBody>
          <a:bodyPr>
            <a:normAutofit fontScale="55000" lnSpcReduction="20000"/>
          </a:bodyPr>
          <a:lstStyle/>
          <a:p>
            <a:endParaRPr lang="en-IN" dirty="0" smtClean="0"/>
          </a:p>
          <a:p>
            <a:r>
              <a:rPr lang="en-IN" dirty="0" smtClean="0"/>
              <a:t>14. Broadcasting delivers the content to ___________</a:t>
            </a:r>
            <a:br>
              <a:rPr lang="en-IN" dirty="0" smtClean="0"/>
            </a:br>
            <a:r>
              <a:rPr lang="en-IN" dirty="0" smtClean="0"/>
              <a:t>a) a single client</a:t>
            </a:r>
            <a:br>
              <a:rPr lang="en-IN" dirty="0" smtClean="0"/>
            </a:br>
            <a:r>
              <a:rPr lang="en-IN" dirty="0" smtClean="0">
                <a:solidFill>
                  <a:srgbClr val="FF0000"/>
                </a:solidFill>
              </a:rPr>
              <a:t>b) all clients, regardless whether they want the content or not</a:t>
            </a:r>
            <a:r>
              <a:rPr lang="en-IN" dirty="0" smtClean="0"/>
              <a:t/>
            </a:r>
            <a:br>
              <a:rPr lang="en-IN" dirty="0" smtClean="0"/>
            </a:br>
            <a:r>
              <a:rPr lang="en-IN" dirty="0" smtClean="0"/>
              <a:t>c) a group of receivers who indicate they wish to receive the content</a:t>
            </a:r>
            <a:br>
              <a:rPr lang="en-IN" dirty="0" smtClean="0"/>
            </a:br>
            <a:r>
              <a:rPr lang="en-IN" dirty="0" smtClean="0"/>
              <a:t>d) none of the mentioned </a:t>
            </a:r>
            <a:br>
              <a:rPr lang="en-IN" dirty="0" smtClean="0"/>
            </a:br>
            <a:endParaRPr lang="en-IN" dirty="0" smtClean="0"/>
          </a:p>
          <a:p>
            <a:r>
              <a:rPr lang="en-IN" dirty="0" smtClean="0"/>
              <a:t>15. Multicasting delivers the content to ___________</a:t>
            </a:r>
            <a:br>
              <a:rPr lang="en-IN" dirty="0" smtClean="0"/>
            </a:br>
            <a:r>
              <a:rPr lang="en-IN" dirty="0" smtClean="0"/>
              <a:t>a) a single client</a:t>
            </a:r>
            <a:br>
              <a:rPr lang="en-IN" dirty="0" smtClean="0"/>
            </a:br>
            <a:r>
              <a:rPr lang="en-IN" dirty="0" smtClean="0"/>
              <a:t>b) all clients, regardless whether they want the content or not</a:t>
            </a:r>
            <a:br>
              <a:rPr lang="en-IN" dirty="0" smtClean="0"/>
            </a:br>
            <a:r>
              <a:rPr lang="en-IN" dirty="0" smtClean="0">
                <a:solidFill>
                  <a:srgbClr val="FF0000"/>
                </a:solidFill>
              </a:rPr>
              <a:t>c) a group of receivers who indicate they wish to receive the content</a:t>
            </a:r>
            <a:r>
              <a:rPr lang="en-IN" dirty="0" smtClean="0"/>
              <a:t/>
            </a:r>
            <a:br>
              <a:rPr lang="en-IN" dirty="0" smtClean="0"/>
            </a:br>
            <a:r>
              <a:rPr lang="en-IN" dirty="0" smtClean="0"/>
              <a:t>d) none of the mentioned</a:t>
            </a:r>
            <a:br>
              <a:rPr lang="en-IN" dirty="0" smtClean="0"/>
            </a:br>
            <a:endParaRPr lang="en-IN" dirty="0" smtClean="0"/>
          </a:p>
          <a:p>
            <a:r>
              <a:rPr lang="en-IN" dirty="0" smtClean="0"/>
              <a:t>16. RTSP stands for ___________</a:t>
            </a:r>
            <a:br>
              <a:rPr lang="en-IN" dirty="0" smtClean="0"/>
            </a:br>
            <a:r>
              <a:rPr lang="en-IN" dirty="0" smtClean="0"/>
              <a:t>a) Real Time Streaming Policy</a:t>
            </a:r>
            <a:br>
              <a:rPr lang="en-IN" dirty="0" smtClean="0"/>
            </a:br>
            <a:r>
              <a:rPr lang="en-IN" dirty="0" smtClean="0">
                <a:solidFill>
                  <a:srgbClr val="FF0000"/>
                </a:solidFill>
              </a:rPr>
              <a:t>b) Real Time Streaming Protocol</a:t>
            </a:r>
            <a:r>
              <a:rPr lang="en-IN" dirty="0" smtClean="0"/>
              <a:t/>
            </a:r>
            <a:br>
              <a:rPr lang="en-IN" dirty="0" smtClean="0"/>
            </a:br>
            <a:r>
              <a:rPr lang="en-IN" dirty="0" smtClean="0"/>
              <a:t>c) Real Time Systems Protocol</a:t>
            </a:r>
            <a:br>
              <a:rPr lang="en-IN" dirty="0" smtClean="0"/>
            </a:br>
            <a:r>
              <a:rPr lang="en-IN" dirty="0" smtClean="0"/>
              <a:t>d) Read Time Streaming Policy</a:t>
            </a:r>
            <a:br>
              <a:rPr lang="en-IN" dirty="0" smtClean="0"/>
            </a:br>
            <a:endParaRPr lang="en-IN" dirty="0" smtClean="0"/>
          </a:p>
          <a:p>
            <a:r>
              <a:rPr lang="en-IN" dirty="0" smtClean="0"/>
              <a:t>17. HTTP is __________</a:t>
            </a:r>
            <a:br>
              <a:rPr lang="en-IN" dirty="0" smtClean="0"/>
            </a:br>
            <a:r>
              <a:rPr lang="en-IN" dirty="0" smtClean="0"/>
              <a:t>a) a </a:t>
            </a:r>
            <a:r>
              <a:rPr lang="en-IN" dirty="0" err="1" smtClean="0"/>
              <a:t>stateful</a:t>
            </a:r>
            <a:r>
              <a:rPr lang="en-IN" dirty="0" smtClean="0"/>
              <a:t> protocol</a:t>
            </a:r>
            <a:br>
              <a:rPr lang="en-IN" dirty="0" smtClean="0"/>
            </a:br>
            <a:r>
              <a:rPr lang="en-IN" dirty="0" smtClean="0"/>
              <a:t>b) a stateless protocol</a:t>
            </a:r>
            <a:br>
              <a:rPr lang="en-IN" dirty="0" smtClean="0"/>
            </a:br>
            <a:r>
              <a:rPr lang="en-IN" dirty="0" smtClean="0"/>
              <a:t>c) a protocol that maintains the status of its connection with the client</a:t>
            </a:r>
            <a:br>
              <a:rPr lang="en-IN" dirty="0" smtClean="0"/>
            </a:br>
            <a:r>
              <a:rPr lang="en-IN" dirty="0" smtClean="0">
                <a:solidFill>
                  <a:srgbClr val="FF0000"/>
                </a:solidFill>
              </a:rPr>
              <a:t>d) a stateless protocol that does not maintain the status of its connection with the client</a:t>
            </a:r>
          </a:p>
          <a:p>
            <a:endParaRPr lang="en-IN" dirty="0"/>
          </a:p>
        </p:txBody>
      </p:sp>
      <p:pic>
        <p:nvPicPr>
          <p:cNvPr id="4" name="Picture 3" descr="C:\Users\user\Documents\download (4).jpg"/>
          <p:cNvPicPr>
            <a:picLocks noChangeAspect="1" noChangeArrowheads="1"/>
          </p:cNvPicPr>
          <p:nvPr/>
        </p:nvPicPr>
        <p:blipFill>
          <a:blip r:embed="rId2"/>
          <a:srcRect/>
          <a:stretch>
            <a:fillRect/>
          </a:stretch>
        </p:blipFill>
        <p:spPr bwMode="auto">
          <a:xfrm>
            <a:off x="7405273" y="5572139"/>
            <a:ext cx="1738727" cy="1285861"/>
          </a:xfrm>
          <a:prstGeom prst="rect">
            <a:avLst/>
          </a:prstGeom>
          <a:ln>
            <a:noFill/>
          </a:ln>
          <a:effectLst>
            <a:softEdge rad="112500"/>
          </a:effectLst>
        </p:spPr>
      </p:pic>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55000" lnSpcReduction="20000"/>
          </a:bodyPr>
          <a:lstStyle/>
          <a:p>
            <a:r>
              <a:rPr lang="en-IN" dirty="0" smtClean="0"/>
              <a:t>9. In the TEARDOWN state ___________</a:t>
            </a:r>
            <a:br>
              <a:rPr lang="en-IN" dirty="0" smtClean="0"/>
            </a:br>
            <a:r>
              <a:rPr lang="en-IN" dirty="0" smtClean="0">
                <a:solidFill>
                  <a:srgbClr val="FF0000"/>
                </a:solidFill>
              </a:rPr>
              <a:t>a) the server breaks down the connection and releases the resources allocated for the session</a:t>
            </a:r>
            <a:r>
              <a:rPr lang="en-IN" dirty="0" smtClean="0"/>
              <a:t/>
            </a:r>
            <a:br>
              <a:rPr lang="en-IN" dirty="0" smtClean="0"/>
            </a:br>
            <a:r>
              <a:rPr lang="en-IN" dirty="0" smtClean="0"/>
              <a:t>b) the client breaks down the connection and releases the resources allocated for the session</a:t>
            </a:r>
            <a:br>
              <a:rPr lang="en-IN" dirty="0" smtClean="0"/>
            </a:br>
            <a:r>
              <a:rPr lang="en-IN" dirty="0" smtClean="0"/>
              <a:t>c) the system crashes</a:t>
            </a:r>
            <a:br>
              <a:rPr lang="en-IN" dirty="0" smtClean="0"/>
            </a:br>
            <a:r>
              <a:rPr lang="en-IN" dirty="0" smtClean="0"/>
              <a:t>d) none of the mentioned</a:t>
            </a:r>
            <a:br>
              <a:rPr lang="en-IN" dirty="0" smtClean="0"/>
            </a:br>
            <a:endParaRPr lang="en-IN" dirty="0" smtClean="0"/>
          </a:p>
          <a:p>
            <a:r>
              <a:rPr lang="en-IN" dirty="0" smtClean="0"/>
              <a:t>10. RTP stands for ___________</a:t>
            </a:r>
            <a:br>
              <a:rPr lang="en-IN" dirty="0" smtClean="0"/>
            </a:br>
            <a:r>
              <a:rPr lang="en-IN" dirty="0" smtClean="0"/>
              <a:t>a) real time protocol</a:t>
            </a:r>
            <a:br>
              <a:rPr lang="en-IN" dirty="0" smtClean="0"/>
            </a:br>
            <a:r>
              <a:rPr lang="en-IN" dirty="0" smtClean="0"/>
              <a:t>b) real time transmission control protocol</a:t>
            </a:r>
            <a:br>
              <a:rPr lang="en-IN" dirty="0" smtClean="0"/>
            </a:br>
            <a:r>
              <a:rPr lang="en-IN" dirty="0" smtClean="0"/>
              <a:t>c) real time transmission protocol</a:t>
            </a:r>
            <a:br>
              <a:rPr lang="en-IN" dirty="0" smtClean="0"/>
            </a:br>
            <a:r>
              <a:rPr lang="en-IN" dirty="0" smtClean="0">
                <a:solidFill>
                  <a:srgbClr val="FF0000"/>
                </a:solidFill>
              </a:rPr>
              <a:t>d) real time transport protocol</a:t>
            </a:r>
            <a:r>
              <a:rPr lang="en-IN" dirty="0" smtClean="0"/>
              <a:t/>
            </a:r>
            <a:br>
              <a:rPr lang="en-IN" dirty="0" smtClean="0"/>
            </a:br>
            <a:endParaRPr lang="en-IN" dirty="0" smtClean="0"/>
          </a:p>
          <a:p>
            <a:r>
              <a:rPr lang="en-IN" dirty="0" smtClean="0"/>
              <a:t>11. The problem with </a:t>
            </a:r>
            <a:r>
              <a:rPr lang="en-IN" dirty="0" err="1" smtClean="0"/>
              <a:t>unicast</a:t>
            </a:r>
            <a:r>
              <a:rPr lang="en-IN" dirty="0" smtClean="0"/>
              <a:t> delivery is that the ___________</a:t>
            </a:r>
            <a:br>
              <a:rPr lang="en-IN" dirty="0" smtClean="0"/>
            </a:br>
            <a:r>
              <a:rPr lang="en-IN" dirty="0" smtClean="0"/>
              <a:t>a) memory allocation is difficult</a:t>
            </a:r>
            <a:br>
              <a:rPr lang="en-IN" dirty="0" smtClean="0"/>
            </a:br>
            <a:r>
              <a:rPr lang="en-IN" dirty="0" smtClean="0">
                <a:solidFill>
                  <a:srgbClr val="FF0000"/>
                </a:solidFill>
              </a:rPr>
              <a:t>b) server must establish a separate </a:t>
            </a:r>
            <a:r>
              <a:rPr lang="en-IN" dirty="0" err="1" smtClean="0">
                <a:solidFill>
                  <a:srgbClr val="FF0000"/>
                </a:solidFill>
              </a:rPr>
              <a:t>unicast</a:t>
            </a:r>
            <a:r>
              <a:rPr lang="en-IN" dirty="0" smtClean="0">
                <a:solidFill>
                  <a:srgbClr val="FF0000"/>
                </a:solidFill>
              </a:rPr>
              <a:t> session for each client</a:t>
            </a:r>
            <a:r>
              <a:rPr lang="en-IN" dirty="0" smtClean="0"/>
              <a:t/>
            </a:r>
            <a:br>
              <a:rPr lang="en-IN" dirty="0" smtClean="0"/>
            </a:br>
            <a:r>
              <a:rPr lang="en-IN" dirty="0" smtClean="0"/>
              <a:t>c) the routers must support </a:t>
            </a:r>
            <a:r>
              <a:rPr lang="en-IN" dirty="0" err="1" smtClean="0"/>
              <a:t>unicasting</a:t>
            </a:r>
            <a:r>
              <a:rPr lang="en-IN" dirty="0" smtClean="0"/>
              <a:t/>
            </a:r>
            <a:br>
              <a:rPr lang="en-IN" dirty="0" smtClean="0"/>
            </a:br>
            <a:r>
              <a:rPr lang="en-IN" dirty="0" smtClean="0"/>
              <a:t>d) the clients must be close to the server</a:t>
            </a:r>
          </a:p>
          <a:p>
            <a:endParaRPr lang="en-IN" dirty="0"/>
          </a:p>
        </p:txBody>
      </p:sp>
      <p:pic>
        <p:nvPicPr>
          <p:cNvPr id="4" name="Picture 3" descr="C:\Users\user\Documents\download (4).jpg"/>
          <p:cNvPicPr>
            <a:picLocks noChangeAspect="1" noChangeArrowheads="1"/>
          </p:cNvPicPr>
          <p:nvPr/>
        </p:nvPicPr>
        <p:blipFill>
          <a:blip r:embed="rId2"/>
          <a:srcRect/>
          <a:stretch>
            <a:fillRect/>
          </a:stretch>
        </p:blipFill>
        <p:spPr bwMode="auto">
          <a:xfrm>
            <a:off x="7405273" y="5572139"/>
            <a:ext cx="1738727" cy="1285861"/>
          </a:xfrm>
          <a:prstGeom prst="rect">
            <a:avLst/>
          </a:prstGeom>
          <a:ln>
            <a:noFill/>
          </a:ln>
          <a:effectLst>
            <a:softEdge rad="112500"/>
          </a:effectLst>
        </p:spPr>
      </p:pic>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2786058"/>
            <a:ext cx="7772400" cy="3569502"/>
          </a:xfrm>
        </p:spPr>
        <p:txBody>
          <a:bodyPr>
            <a:normAutofit/>
          </a:bodyPr>
          <a:lstStyle/>
          <a:p>
            <a:pPr algn="ctr">
              <a:buNone/>
            </a:pPr>
            <a:r>
              <a:rPr lang="en-US" sz="7200" dirty="0" smtClean="0">
                <a:solidFill>
                  <a:schemeClr val="tx1">
                    <a:lumMod val="85000"/>
                  </a:schemeClr>
                </a:solidFill>
              </a:rPr>
              <a:t>THANK  YOU</a:t>
            </a:r>
            <a:endParaRPr lang="en-IN" sz="7200" dirty="0">
              <a:solidFill>
                <a:schemeClr val="tx1">
                  <a:lumMod val="85000"/>
                </a:schemeClr>
              </a:solidFill>
            </a:endParaRPr>
          </a:p>
        </p:txBody>
      </p:sp>
      <p:pic>
        <p:nvPicPr>
          <p:cNvPr id="5" name="Picture 4" descr="C:\Users\user\Documents\download (4).jpg"/>
          <p:cNvPicPr>
            <a:picLocks noChangeAspect="1" noChangeArrowheads="1"/>
          </p:cNvPicPr>
          <p:nvPr/>
        </p:nvPicPr>
        <p:blipFill>
          <a:blip r:embed="rId2"/>
          <a:srcRect/>
          <a:stretch>
            <a:fillRect/>
          </a:stretch>
        </p:blipFill>
        <p:spPr bwMode="auto">
          <a:xfrm>
            <a:off x="7215206" y="5572139"/>
            <a:ext cx="1738727" cy="1285861"/>
          </a:xfrm>
          <a:prstGeom prst="rect">
            <a:avLst/>
          </a:prstGeom>
          <a:ln>
            <a:noFill/>
          </a:ln>
          <a:effectLst>
            <a:softEdge rad="112500"/>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559482"/>
          </a:xfrm>
        </p:spPr>
        <p:txBody>
          <a:bodyPr/>
          <a:lstStyle/>
          <a:p>
            <a:pPr algn="ctr"/>
            <a:r>
              <a:rPr lang="en-US" sz="2400" dirty="0" smtClean="0"/>
              <a:t>BASIC MODEL OF RTS</a:t>
            </a:r>
            <a:endParaRPr lang="en-IN" sz="2400" dirty="0"/>
          </a:p>
        </p:txBody>
      </p:sp>
      <p:pic>
        <p:nvPicPr>
          <p:cNvPr id="3074" name="Picture 2" descr="C:\Users\lenovo\Desktop\Untitled-Diagram-717.png"/>
          <p:cNvPicPr>
            <a:picLocks noGrp="1" noChangeAspect="1" noChangeArrowheads="1"/>
          </p:cNvPicPr>
          <p:nvPr>
            <p:ph idx="1"/>
          </p:nvPr>
        </p:nvPicPr>
        <p:blipFill>
          <a:blip r:embed="rId2"/>
          <a:srcRect/>
          <a:stretch>
            <a:fillRect/>
          </a:stretch>
        </p:blipFill>
        <p:spPr bwMode="auto">
          <a:xfrm>
            <a:off x="914400" y="1357298"/>
            <a:ext cx="7772400" cy="4286280"/>
          </a:xfrm>
          <a:prstGeom prst="rect">
            <a:avLst/>
          </a:prstGeom>
          <a:noFill/>
        </p:spPr>
      </p:pic>
      <p:pic>
        <p:nvPicPr>
          <p:cNvPr id="5" name="Picture 3" descr="C:\Users\user\Documents\download (4).jpg"/>
          <p:cNvPicPr>
            <a:picLocks noChangeAspect="1" noChangeArrowheads="1"/>
          </p:cNvPicPr>
          <p:nvPr/>
        </p:nvPicPr>
        <p:blipFill>
          <a:blip r:embed="rId3"/>
          <a:srcRect/>
          <a:stretch>
            <a:fillRect/>
          </a:stretch>
        </p:blipFill>
        <p:spPr bwMode="auto">
          <a:xfrm>
            <a:off x="7072330" y="4929198"/>
            <a:ext cx="1738727" cy="1698349"/>
          </a:xfrm>
          <a:prstGeom prst="rect">
            <a:avLst/>
          </a:prstGeom>
          <a:ln>
            <a:noFill/>
          </a:ln>
          <a:effectLst>
            <a:softEdge rad="112500"/>
          </a:effectLst>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1345</TotalTime>
  <Words>3229</Words>
  <Application>Microsoft Office PowerPoint</Application>
  <PresentationFormat>On-screen Show (4:3)</PresentationFormat>
  <Paragraphs>510</Paragraphs>
  <Slides>87</Slides>
  <Notes>0</Notes>
  <HiddenSlides>0</HiddenSlides>
  <MMClips>0</MMClips>
  <ScaleCrop>false</ScaleCrop>
  <HeadingPairs>
    <vt:vector size="4" baseType="variant">
      <vt:variant>
        <vt:lpstr>Theme</vt:lpstr>
      </vt:variant>
      <vt:variant>
        <vt:i4>1</vt:i4>
      </vt:variant>
      <vt:variant>
        <vt:lpstr>Slide Titles</vt:lpstr>
      </vt:variant>
      <vt:variant>
        <vt:i4>87</vt:i4>
      </vt:variant>
    </vt:vector>
  </HeadingPairs>
  <TitlesOfParts>
    <vt:vector size="88" baseType="lpstr">
      <vt:lpstr>Metro</vt:lpstr>
      <vt:lpstr>SOPHITORIUM ENGINEERING COLLEGE</vt:lpstr>
      <vt:lpstr>Objectives</vt:lpstr>
      <vt:lpstr>MODULE-1</vt:lpstr>
      <vt:lpstr>TABLE OF CONTENTS</vt:lpstr>
      <vt:lpstr>WHAT IS RTS?</vt:lpstr>
      <vt:lpstr>Slide 6</vt:lpstr>
      <vt:lpstr>Applications of Real-time System:</vt:lpstr>
      <vt:lpstr>Slide 8</vt:lpstr>
      <vt:lpstr>BASIC MODEL OF RTS</vt:lpstr>
      <vt:lpstr>Slide 10</vt:lpstr>
      <vt:lpstr>Slide 11</vt:lpstr>
      <vt:lpstr>Characteristics of Real-time System:</vt:lpstr>
      <vt:lpstr>Cont..</vt:lpstr>
      <vt:lpstr>Slide 14</vt:lpstr>
      <vt:lpstr>Types of Real-time tasks</vt:lpstr>
      <vt:lpstr>Slide 16</vt:lpstr>
      <vt:lpstr>Timing Constraints in Real-time System</vt:lpstr>
      <vt:lpstr>Classification of Timing Constraints :</vt:lpstr>
      <vt:lpstr>Slide 19</vt:lpstr>
      <vt:lpstr>CLOCK DRIVEN AND EVENT DRIVEN SCHEDULING</vt:lpstr>
      <vt:lpstr>Slide 21</vt:lpstr>
      <vt:lpstr>Slide 22</vt:lpstr>
      <vt:lpstr>MULTIPLE CHOICE QUESTIONS WITH ANSWER</vt:lpstr>
      <vt:lpstr>Slide 24</vt:lpstr>
      <vt:lpstr>Slide 25</vt:lpstr>
      <vt:lpstr>Slide 26</vt:lpstr>
      <vt:lpstr>UNIT-2</vt:lpstr>
      <vt:lpstr>TABLE OF CONTENTS</vt:lpstr>
      <vt:lpstr>Handling Resource Sharing and dependencies among Real-time task</vt:lpstr>
      <vt:lpstr>HLP AND PCP</vt:lpstr>
      <vt:lpstr>Priority inversion :PIP</vt:lpstr>
      <vt:lpstr>Types of Priority Inversions under PCP</vt:lpstr>
      <vt:lpstr>properties of Priority Ceiling Protocols </vt:lpstr>
      <vt:lpstr>Features of pcp</vt:lpstr>
      <vt:lpstr> TASK DEPENDENCIES</vt:lpstr>
      <vt:lpstr>Slide 36</vt:lpstr>
      <vt:lpstr>Scheduling Real-Time Tasks in Multiprocessor and Distributed Systems </vt:lpstr>
      <vt:lpstr>Centralized clock synchronization</vt:lpstr>
      <vt:lpstr>Working principle of Centralized Clock Synchronization </vt:lpstr>
      <vt:lpstr>Multiple choice question with answer</vt:lpstr>
      <vt:lpstr>Slide 41</vt:lpstr>
      <vt:lpstr>Slide 42</vt:lpstr>
      <vt:lpstr>Slide 43</vt:lpstr>
      <vt:lpstr>UNIT-3</vt:lpstr>
      <vt:lpstr>TABLE OF CONTENTS</vt:lpstr>
      <vt:lpstr>Slide 46</vt:lpstr>
      <vt:lpstr>Slide 47</vt:lpstr>
      <vt:lpstr>FEATURES OF RTOS</vt:lpstr>
      <vt:lpstr>FEATURES OF RTOS</vt:lpstr>
      <vt:lpstr>UNIX AS A RTOS</vt:lpstr>
      <vt:lpstr>Slide 51</vt:lpstr>
      <vt:lpstr>Slide 52</vt:lpstr>
      <vt:lpstr>WINDOWS OPERATING SYSTEM</vt:lpstr>
      <vt:lpstr>FEATURES OF WINDOWS RTOS</vt:lpstr>
      <vt:lpstr>Slide 55</vt:lpstr>
      <vt:lpstr>Slide 56</vt:lpstr>
      <vt:lpstr>Slide 57</vt:lpstr>
      <vt:lpstr>Slide 58</vt:lpstr>
      <vt:lpstr>Slide 59</vt:lpstr>
      <vt:lpstr>Slide 60</vt:lpstr>
      <vt:lpstr>Slide 61</vt:lpstr>
      <vt:lpstr>Slide 62</vt:lpstr>
      <vt:lpstr>Slide 63</vt:lpstr>
      <vt:lpstr>MODULE-4</vt:lpstr>
      <vt:lpstr>TABLE OF CONTENTS</vt:lpstr>
      <vt:lpstr>WHAT IS REAL TIME DATABASE</vt:lpstr>
      <vt:lpstr>Slide 67</vt:lpstr>
      <vt:lpstr>Example applications of Real-time databases</vt:lpstr>
      <vt:lpstr>Slide 69</vt:lpstr>
      <vt:lpstr>Review of basic database concepts </vt:lpstr>
      <vt:lpstr>Database Tasks </vt:lpstr>
      <vt:lpstr>Need for DBMS  </vt:lpstr>
      <vt:lpstr>PROS AND CONS OF DBMS </vt:lpstr>
      <vt:lpstr>TEMPORAL DATABASE</vt:lpstr>
      <vt:lpstr>Concurrency Control in Real-Time Database </vt:lpstr>
      <vt:lpstr>Concurrency control protocols</vt:lpstr>
      <vt:lpstr>Slide 77</vt:lpstr>
      <vt:lpstr>REAL TIME COMMUNICATIONS</vt:lpstr>
      <vt:lpstr>MODES OF RTC</vt:lpstr>
      <vt:lpstr>Real-time communication in a LAN</vt:lpstr>
      <vt:lpstr>Real-time communication over packet switched networks.</vt:lpstr>
      <vt:lpstr>MULTIPLE CHOICE QUESTION WITH ANSWER</vt:lpstr>
      <vt:lpstr>Slide 83</vt:lpstr>
      <vt:lpstr>Slide 84</vt:lpstr>
      <vt:lpstr>Slide 85</vt:lpstr>
      <vt:lpstr>Slide 86</vt:lpstr>
      <vt:lpstr>Slide 87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SOPHITORIUM INSTITUTE OF TECHNOLOGY &amp; LIFESKILLS</dc:title>
  <dc:creator>lenovo</dc:creator>
  <cp:lastModifiedBy>lenovo</cp:lastModifiedBy>
  <cp:revision>175</cp:revision>
  <dcterms:created xsi:type="dcterms:W3CDTF">2021-07-03T15:13:42Z</dcterms:created>
  <dcterms:modified xsi:type="dcterms:W3CDTF">2021-07-07T15:01:02Z</dcterms:modified>
</cp:coreProperties>
</file>