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95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4" r:id="rId17"/>
    <p:sldId id="276" r:id="rId18"/>
    <p:sldId id="277" r:id="rId19"/>
    <p:sldId id="278" r:id="rId20"/>
    <p:sldId id="283" r:id="rId21"/>
    <p:sldId id="286" r:id="rId22"/>
    <p:sldId id="289" r:id="rId23"/>
    <p:sldId id="290" r:id="rId24"/>
    <p:sldId id="292" r:id="rId25"/>
    <p:sldId id="293" r:id="rId26"/>
    <p:sldId id="294" r:id="rId2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0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0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C0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437" y="238759"/>
            <a:ext cx="788512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C00000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8338" y="1497584"/>
            <a:ext cx="8707323" cy="3975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54376" y="2590800"/>
            <a:ext cx="5137024" cy="2930931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lang="en-IN" sz="2800" dirty="0" smtClean="0">
                <a:latin typeface="+mj-lt"/>
                <a:cs typeface="Candara"/>
              </a:rPr>
              <a:t>Unit-2</a:t>
            </a:r>
          </a:p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lang="en-IN" sz="2800" dirty="0" smtClean="0">
                <a:latin typeface="+mj-lt"/>
                <a:cs typeface="Candara"/>
              </a:rPr>
              <a:t>Software Requirements Engineering</a:t>
            </a:r>
          </a:p>
          <a:p>
            <a:pPr algn="ctr">
              <a:lnSpc>
                <a:spcPct val="100000"/>
              </a:lnSpc>
              <a:spcBef>
                <a:spcPts val="1000"/>
              </a:spcBef>
            </a:pPr>
            <a:endParaRPr lang="en-IN" dirty="0" smtClean="0">
              <a:latin typeface="+mj-lt"/>
              <a:cs typeface="Candara"/>
            </a:endParaRPr>
          </a:p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lang="en-IN" dirty="0" smtClean="0">
                <a:latin typeface="+mj-lt"/>
                <a:cs typeface="Candara"/>
              </a:rPr>
              <a:t>Subject-Software Engineering</a:t>
            </a:r>
          </a:p>
          <a:p>
            <a:pPr algn="ctr">
              <a:lnSpc>
                <a:spcPct val="100000"/>
              </a:lnSpc>
              <a:spcBef>
                <a:spcPts val="1000"/>
              </a:spcBef>
            </a:pPr>
            <a:endParaRPr sz="2800">
              <a:latin typeface="+mj-lt"/>
              <a:cs typeface="Candar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4588" y="381000"/>
            <a:ext cx="7327011" cy="582274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algn="r">
              <a:lnSpc>
                <a:spcPct val="102600"/>
              </a:lnSpc>
              <a:spcBef>
                <a:spcPts val="229"/>
              </a:spcBef>
            </a:pPr>
            <a:r>
              <a:rPr lang="en-IN" sz="1800" dirty="0" smtClean="0">
                <a:solidFill>
                  <a:schemeClr val="tx1"/>
                </a:solidFill>
                <a:latin typeface="Georgia"/>
                <a:cs typeface="Georgia"/>
              </a:rPr>
              <a:t>Branch-CSE</a:t>
            </a:r>
            <a:br>
              <a:rPr lang="en-IN" sz="1800" dirty="0" smtClean="0">
                <a:solidFill>
                  <a:schemeClr val="tx1"/>
                </a:solidFill>
                <a:latin typeface="Georgia"/>
                <a:cs typeface="Georgia"/>
              </a:rPr>
            </a:br>
            <a:r>
              <a:rPr lang="en-IN" sz="1800" dirty="0" smtClean="0">
                <a:solidFill>
                  <a:schemeClr val="tx1"/>
                </a:solidFill>
                <a:latin typeface="Georgia"/>
                <a:cs typeface="Georgia"/>
              </a:rPr>
              <a:t>Semester-6th</a:t>
            </a:r>
            <a:endParaRPr sz="1800">
              <a:solidFill>
                <a:schemeClr val="tx1"/>
              </a:solidFill>
              <a:latin typeface="Georgia"/>
              <a:cs typeface="Georgia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5105400"/>
            <a:ext cx="2133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 descr="C:\Users\USER\Downloads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57200"/>
            <a:ext cx="228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4652" y="238759"/>
            <a:ext cx="63150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FC0"/>
                </a:solidFill>
              </a:rPr>
              <a:t>SRS</a:t>
            </a:r>
            <a:r>
              <a:rPr spc="-5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Document:</a:t>
            </a:r>
            <a:r>
              <a:rPr spc="-45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Stakeholders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371600"/>
            <a:ext cx="8292465" cy="429989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9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+mj-lt"/>
                <a:cs typeface="Candara"/>
              </a:rPr>
              <a:t>SRS</a:t>
            </a:r>
            <a:r>
              <a:rPr sz="2800" spc="5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intended for a</a:t>
            </a:r>
            <a:r>
              <a:rPr sz="2800" spc="5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diverse</a:t>
            </a:r>
            <a:r>
              <a:rPr sz="2800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audience:</a:t>
            </a:r>
            <a:endParaRPr sz="2800">
              <a:latin typeface="+mj-lt"/>
              <a:cs typeface="Candara"/>
            </a:endParaRPr>
          </a:p>
          <a:p>
            <a:pPr marL="756285" lvl="1" indent="-287020">
              <a:lnSpc>
                <a:spcPct val="100000"/>
              </a:lnSpc>
              <a:spcBef>
                <a:spcPts val="425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80" dirty="0">
                <a:latin typeface="+mj-lt"/>
                <a:cs typeface="Verdana"/>
              </a:rPr>
              <a:t>Customers</a:t>
            </a:r>
            <a:r>
              <a:rPr sz="2400" spc="-195" dirty="0">
                <a:latin typeface="+mj-lt"/>
                <a:cs typeface="Verdana"/>
              </a:rPr>
              <a:t> </a:t>
            </a:r>
            <a:r>
              <a:rPr sz="2400" spc="90" dirty="0">
                <a:latin typeface="+mj-lt"/>
                <a:cs typeface="Verdana"/>
              </a:rPr>
              <a:t>and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-175" dirty="0">
                <a:latin typeface="+mj-lt"/>
                <a:cs typeface="Verdana"/>
              </a:rPr>
              <a:t>users</a:t>
            </a:r>
            <a:r>
              <a:rPr sz="2400" spc="-170" dirty="0">
                <a:latin typeface="+mj-lt"/>
                <a:cs typeface="Verdana"/>
              </a:rPr>
              <a:t> </a:t>
            </a:r>
            <a:r>
              <a:rPr sz="2400" spc="-95" dirty="0">
                <a:latin typeface="+mj-lt"/>
                <a:cs typeface="Verdana"/>
              </a:rPr>
              <a:t>for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-35" dirty="0">
                <a:latin typeface="+mj-lt"/>
                <a:cs typeface="Verdana"/>
              </a:rPr>
              <a:t>validation,</a:t>
            </a:r>
            <a:r>
              <a:rPr sz="2400" spc="-235" dirty="0">
                <a:latin typeface="+mj-lt"/>
                <a:cs typeface="Verdana"/>
              </a:rPr>
              <a:t> </a:t>
            </a:r>
            <a:r>
              <a:rPr sz="2400" spc="5" dirty="0">
                <a:latin typeface="+mj-lt"/>
                <a:cs typeface="Verdana"/>
              </a:rPr>
              <a:t>contract,</a:t>
            </a:r>
            <a:r>
              <a:rPr sz="2400" spc="-195" dirty="0">
                <a:latin typeface="+mj-lt"/>
                <a:cs typeface="Verdana"/>
              </a:rPr>
              <a:t> </a:t>
            </a:r>
            <a:r>
              <a:rPr sz="2400" spc="-225" dirty="0">
                <a:latin typeface="+mj-lt"/>
                <a:cs typeface="Verdana"/>
              </a:rPr>
              <a:t>...</a:t>
            </a:r>
            <a:endParaRPr sz="2400">
              <a:latin typeface="+mj-lt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290" dirty="0">
                <a:latin typeface="+mj-lt"/>
                <a:cs typeface="Verdana"/>
              </a:rPr>
              <a:t>Sys</a:t>
            </a:r>
            <a:r>
              <a:rPr sz="2400" spc="-185" dirty="0">
                <a:latin typeface="+mj-lt"/>
                <a:cs typeface="Verdana"/>
              </a:rPr>
              <a:t>t</a:t>
            </a:r>
            <a:r>
              <a:rPr sz="2400" spc="-95" dirty="0">
                <a:latin typeface="+mj-lt"/>
                <a:cs typeface="Verdana"/>
              </a:rPr>
              <a:t>ems</a:t>
            </a:r>
            <a:r>
              <a:rPr sz="2400" spc="-190" dirty="0">
                <a:latin typeface="+mj-lt"/>
                <a:cs typeface="Verdana"/>
              </a:rPr>
              <a:t> </a:t>
            </a:r>
            <a:r>
              <a:rPr sz="2400" spc="-95" dirty="0">
                <a:latin typeface="+mj-lt"/>
                <a:cs typeface="Verdana"/>
              </a:rPr>
              <a:t>(requ</a:t>
            </a:r>
            <a:r>
              <a:rPr sz="2400" spc="-25" dirty="0">
                <a:latin typeface="+mj-lt"/>
                <a:cs typeface="Verdana"/>
              </a:rPr>
              <a:t>i</a:t>
            </a:r>
            <a:r>
              <a:rPr sz="2400" spc="-95" dirty="0">
                <a:latin typeface="+mj-lt"/>
                <a:cs typeface="Verdana"/>
              </a:rPr>
              <a:t>rement</a:t>
            </a:r>
            <a:r>
              <a:rPr sz="2400" spc="-75" dirty="0">
                <a:latin typeface="+mj-lt"/>
                <a:cs typeface="Verdana"/>
              </a:rPr>
              <a:t>s</a:t>
            </a:r>
            <a:r>
              <a:rPr sz="2400" spc="-204" dirty="0">
                <a:latin typeface="+mj-lt"/>
                <a:cs typeface="Verdana"/>
              </a:rPr>
              <a:t>)</a:t>
            </a:r>
            <a:r>
              <a:rPr sz="2400" spc="-200" dirty="0">
                <a:latin typeface="+mj-lt"/>
                <a:cs typeface="Verdana"/>
              </a:rPr>
              <a:t> </a:t>
            </a:r>
            <a:r>
              <a:rPr sz="2400" spc="105" dirty="0">
                <a:latin typeface="+mj-lt"/>
                <a:cs typeface="Verdana"/>
              </a:rPr>
              <a:t>an</a:t>
            </a:r>
            <a:r>
              <a:rPr sz="2400" spc="114" dirty="0">
                <a:latin typeface="+mj-lt"/>
                <a:cs typeface="Verdana"/>
              </a:rPr>
              <a:t>a</a:t>
            </a:r>
            <a:r>
              <a:rPr sz="2400" spc="-225" dirty="0">
                <a:latin typeface="+mj-lt"/>
                <a:cs typeface="Verdana"/>
              </a:rPr>
              <a:t>lysts</a:t>
            </a:r>
            <a:endParaRPr sz="2400">
              <a:latin typeface="+mj-lt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50" dirty="0">
                <a:latin typeface="+mj-lt"/>
                <a:cs typeface="Verdana"/>
              </a:rPr>
              <a:t>Developers,</a:t>
            </a:r>
            <a:r>
              <a:rPr sz="2400" spc="-204" dirty="0">
                <a:latin typeface="+mj-lt"/>
                <a:cs typeface="Verdana"/>
              </a:rPr>
              <a:t> </a:t>
            </a:r>
            <a:r>
              <a:rPr sz="2400" spc="-65" dirty="0">
                <a:latin typeface="+mj-lt"/>
                <a:cs typeface="Verdana"/>
              </a:rPr>
              <a:t>programmers</a:t>
            </a:r>
            <a:r>
              <a:rPr sz="2400" spc="-170" dirty="0">
                <a:latin typeface="+mj-lt"/>
                <a:cs typeface="Verdana"/>
              </a:rPr>
              <a:t> </a:t>
            </a:r>
            <a:r>
              <a:rPr sz="2400" spc="-10" dirty="0">
                <a:latin typeface="+mj-lt"/>
                <a:cs typeface="Verdana"/>
              </a:rPr>
              <a:t>to</a:t>
            </a:r>
            <a:r>
              <a:rPr sz="2400" spc="-175" dirty="0">
                <a:latin typeface="+mj-lt"/>
                <a:cs typeface="Verdana"/>
              </a:rPr>
              <a:t> </a:t>
            </a:r>
            <a:r>
              <a:rPr sz="2400" spc="-35" dirty="0">
                <a:latin typeface="+mj-lt"/>
                <a:cs typeface="Verdana"/>
              </a:rPr>
              <a:t>implement</a:t>
            </a:r>
            <a:r>
              <a:rPr sz="2400" spc="-215" dirty="0">
                <a:latin typeface="+mj-lt"/>
                <a:cs typeface="Verdana"/>
              </a:rPr>
              <a:t> </a:t>
            </a:r>
            <a:r>
              <a:rPr sz="2400" spc="-20" dirty="0">
                <a:latin typeface="+mj-lt"/>
                <a:cs typeface="Verdana"/>
              </a:rPr>
              <a:t>the</a:t>
            </a:r>
            <a:r>
              <a:rPr sz="2400" spc="-175" dirty="0">
                <a:latin typeface="+mj-lt"/>
                <a:cs typeface="Verdana"/>
              </a:rPr>
              <a:t> </a:t>
            </a:r>
            <a:r>
              <a:rPr sz="2400" spc="-150" dirty="0">
                <a:latin typeface="+mj-lt"/>
                <a:cs typeface="Verdana"/>
              </a:rPr>
              <a:t>system</a:t>
            </a:r>
            <a:endParaRPr sz="2400">
              <a:latin typeface="+mj-lt"/>
              <a:cs typeface="Verdana"/>
            </a:endParaRPr>
          </a:p>
          <a:p>
            <a:pPr marL="756285" marR="182880" lvl="1" indent="-287020">
              <a:lnSpc>
                <a:spcPts val="2590"/>
              </a:lnSpc>
              <a:spcBef>
                <a:spcPts val="620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475" dirty="0">
                <a:latin typeface="+mj-lt"/>
                <a:cs typeface="Verdana"/>
              </a:rPr>
              <a:t>T</a:t>
            </a:r>
            <a:r>
              <a:rPr sz="2400" spc="-120" dirty="0">
                <a:latin typeface="+mj-lt"/>
                <a:cs typeface="Verdana"/>
              </a:rPr>
              <a:t>es</a:t>
            </a:r>
            <a:r>
              <a:rPr sz="2400" spc="-80" dirty="0">
                <a:latin typeface="+mj-lt"/>
                <a:cs typeface="Verdana"/>
              </a:rPr>
              <a:t>t</a:t>
            </a:r>
            <a:r>
              <a:rPr sz="2400" spc="-165" dirty="0">
                <a:latin typeface="+mj-lt"/>
                <a:cs typeface="Verdana"/>
              </a:rPr>
              <a:t>ers</a:t>
            </a:r>
            <a:r>
              <a:rPr sz="2400" spc="-175" dirty="0">
                <a:latin typeface="+mj-lt"/>
                <a:cs typeface="Verdana"/>
              </a:rPr>
              <a:t> </a:t>
            </a:r>
            <a:r>
              <a:rPr sz="2400" spc="-10" dirty="0">
                <a:latin typeface="+mj-lt"/>
                <a:cs typeface="Verdana"/>
              </a:rPr>
              <a:t>to</a:t>
            </a:r>
            <a:r>
              <a:rPr sz="2400" spc="-175" dirty="0">
                <a:latin typeface="+mj-lt"/>
                <a:cs typeface="Verdana"/>
              </a:rPr>
              <a:t> </a:t>
            </a:r>
            <a:r>
              <a:rPr sz="2400" spc="170" dirty="0">
                <a:latin typeface="+mj-lt"/>
                <a:cs typeface="Verdana"/>
              </a:rPr>
              <a:t>che</a:t>
            </a:r>
            <a:r>
              <a:rPr sz="2400" spc="145" dirty="0">
                <a:latin typeface="+mj-lt"/>
                <a:cs typeface="Verdana"/>
              </a:rPr>
              <a:t>c</a:t>
            </a:r>
            <a:r>
              <a:rPr sz="2400" spc="-220" dirty="0">
                <a:latin typeface="+mj-lt"/>
                <a:cs typeface="Verdana"/>
              </a:rPr>
              <a:t>k</a:t>
            </a:r>
            <a:r>
              <a:rPr sz="2400" spc="-190" dirty="0">
                <a:latin typeface="+mj-lt"/>
                <a:cs typeface="Verdana"/>
              </a:rPr>
              <a:t> </a:t>
            </a:r>
            <a:r>
              <a:rPr sz="2400" dirty="0">
                <a:latin typeface="+mj-lt"/>
                <a:cs typeface="Verdana"/>
              </a:rPr>
              <a:t>th</a:t>
            </a:r>
            <a:r>
              <a:rPr sz="2400" spc="5" dirty="0">
                <a:latin typeface="+mj-lt"/>
                <a:cs typeface="Verdana"/>
              </a:rPr>
              <a:t>a</a:t>
            </a:r>
            <a:r>
              <a:rPr sz="2400" spc="-135" dirty="0">
                <a:latin typeface="+mj-lt"/>
                <a:cs typeface="Verdana"/>
              </a:rPr>
              <a:t>t</a:t>
            </a:r>
            <a:r>
              <a:rPr sz="2400" spc="-195" dirty="0">
                <a:latin typeface="+mj-lt"/>
                <a:cs typeface="Verdana"/>
              </a:rPr>
              <a:t> </a:t>
            </a:r>
            <a:r>
              <a:rPr sz="2400" spc="-20" dirty="0">
                <a:latin typeface="+mj-lt"/>
                <a:cs typeface="Verdana"/>
              </a:rPr>
              <a:t>the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-10" dirty="0">
                <a:latin typeface="+mj-lt"/>
                <a:cs typeface="Verdana"/>
              </a:rPr>
              <a:t>re</a:t>
            </a:r>
            <a:r>
              <a:rPr sz="2400" spc="-25" dirty="0">
                <a:latin typeface="+mj-lt"/>
                <a:cs typeface="Verdana"/>
              </a:rPr>
              <a:t>q</a:t>
            </a:r>
            <a:r>
              <a:rPr sz="2400" spc="-170" dirty="0">
                <a:latin typeface="+mj-lt"/>
                <a:cs typeface="Verdana"/>
              </a:rPr>
              <a:t>u</a:t>
            </a:r>
            <a:r>
              <a:rPr sz="2400" spc="-50" dirty="0">
                <a:latin typeface="+mj-lt"/>
                <a:cs typeface="Verdana"/>
              </a:rPr>
              <a:t>i</a:t>
            </a:r>
            <a:r>
              <a:rPr sz="2400" spc="-95" dirty="0">
                <a:latin typeface="+mj-lt"/>
                <a:cs typeface="Verdana"/>
              </a:rPr>
              <a:t>rements</a:t>
            </a:r>
            <a:r>
              <a:rPr sz="2400" spc="-190" dirty="0">
                <a:latin typeface="+mj-lt"/>
                <a:cs typeface="Verdana"/>
              </a:rPr>
              <a:t> </a:t>
            </a:r>
            <a:r>
              <a:rPr sz="2400" spc="15" dirty="0">
                <a:latin typeface="+mj-lt"/>
                <a:cs typeface="Verdana"/>
              </a:rPr>
              <a:t>ha</a:t>
            </a:r>
            <a:r>
              <a:rPr sz="2400" spc="40" dirty="0">
                <a:latin typeface="+mj-lt"/>
                <a:cs typeface="Verdana"/>
              </a:rPr>
              <a:t>v</a:t>
            </a:r>
            <a:r>
              <a:rPr sz="2400" spc="130" dirty="0">
                <a:latin typeface="+mj-lt"/>
                <a:cs typeface="Verdana"/>
              </a:rPr>
              <a:t>e</a:t>
            </a:r>
            <a:r>
              <a:rPr sz="2400" spc="-220" dirty="0">
                <a:latin typeface="+mj-lt"/>
                <a:cs typeface="Verdana"/>
              </a:rPr>
              <a:t> </a:t>
            </a:r>
            <a:r>
              <a:rPr sz="2400" spc="65" dirty="0">
                <a:latin typeface="+mj-lt"/>
                <a:cs typeface="Verdana"/>
              </a:rPr>
              <a:t>been  </a:t>
            </a:r>
            <a:r>
              <a:rPr sz="2400" spc="-30" dirty="0">
                <a:latin typeface="+mj-lt"/>
                <a:cs typeface="Verdana"/>
              </a:rPr>
              <a:t>met</a:t>
            </a:r>
            <a:endParaRPr sz="2400">
              <a:latin typeface="+mj-lt"/>
              <a:cs typeface="Verdana"/>
            </a:endParaRPr>
          </a:p>
          <a:p>
            <a:pPr marL="756285" marR="776605" lvl="1" indent="-287020">
              <a:lnSpc>
                <a:spcPts val="2590"/>
              </a:lnSpc>
              <a:spcBef>
                <a:spcPts val="580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40" dirty="0">
                <a:latin typeface="+mj-lt"/>
                <a:cs typeface="Verdana"/>
              </a:rPr>
              <a:t>Project</a:t>
            </a:r>
            <a:r>
              <a:rPr sz="2400" spc="-200" dirty="0">
                <a:latin typeface="+mj-lt"/>
                <a:cs typeface="Verdana"/>
              </a:rPr>
              <a:t> </a:t>
            </a:r>
            <a:r>
              <a:rPr sz="2400" spc="15" dirty="0">
                <a:latin typeface="+mj-lt"/>
                <a:cs typeface="Verdana"/>
              </a:rPr>
              <a:t>Managers</a:t>
            </a:r>
            <a:r>
              <a:rPr sz="2400" spc="-195" dirty="0">
                <a:latin typeface="+mj-lt"/>
                <a:cs typeface="Verdana"/>
              </a:rPr>
              <a:t> </a:t>
            </a:r>
            <a:r>
              <a:rPr sz="2400" spc="-10" dirty="0">
                <a:latin typeface="+mj-lt"/>
                <a:cs typeface="Verdana"/>
              </a:rPr>
              <a:t>to</a:t>
            </a:r>
            <a:r>
              <a:rPr sz="2400" spc="-175" dirty="0">
                <a:latin typeface="+mj-lt"/>
                <a:cs typeface="Verdana"/>
              </a:rPr>
              <a:t> </a:t>
            </a:r>
            <a:r>
              <a:rPr sz="2400" spc="-45" dirty="0">
                <a:latin typeface="+mj-lt"/>
                <a:cs typeface="Verdana"/>
              </a:rPr>
              <a:t>measure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90" dirty="0">
                <a:latin typeface="+mj-lt"/>
                <a:cs typeface="Verdana"/>
              </a:rPr>
              <a:t>and</a:t>
            </a:r>
            <a:r>
              <a:rPr sz="2400" spc="-175" dirty="0">
                <a:latin typeface="+mj-lt"/>
                <a:cs typeface="Verdana"/>
              </a:rPr>
              <a:t> </a:t>
            </a:r>
            <a:r>
              <a:rPr sz="2400" spc="-25" dirty="0">
                <a:latin typeface="+mj-lt"/>
                <a:cs typeface="Verdana"/>
              </a:rPr>
              <a:t>control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-20" dirty="0">
                <a:latin typeface="+mj-lt"/>
                <a:cs typeface="Verdana"/>
              </a:rPr>
              <a:t>the </a:t>
            </a:r>
            <a:r>
              <a:rPr sz="2400" spc="-825" dirty="0">
                <a:latin typeface="+mj-lt"/>
                <a:cs typeface="Verdana"/>
              </a:rPr>
              <a:t> </a:t>
            </a:r>
            <a:r>
              <a:rPr sz="2400" spc="-15" dirty="0">
                <a:latin typeface="+mj-lt"/>
                <a:cs typeface="Verdana"/>
              </a:rPr>
              <a:t>project</a:t>
            </a:r>
            <a:endParaRPr sz="2400">
              <a:latin typeface="+mj-lt"/>
              <a:cs typeface="Verdana"/>
            </a:endParaRPr>
          </a:p>
          <a:p>
            <a:pPr marL="355600" marR="219710" indent="-342900">
              <a:lnSpc>
                <a:spcPts val="3020"/>
              </a:lnSpc>
              <a:spcBef>
                <a:spcPts val="55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+mj-lt"/>
                <a:cs typeface="Candara"/>
              </a:rPr>
              <a:t>Different</a:t>
            </a:r>
            <a:r>
              <a:rPr sz="2800" spc="-10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levels</a:t>
            </a:r>
            <a:r>
              <a:rPr sz="2800" spc="5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of</a:t>
            </a:r>
            <a:r>
              <a:rPr sz="2800" spc="10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detail</a:t>
            </a:r>
            <a:r>
              <a:rPr sz="2800" spc="5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and</a:t>
            </a:r>
            <a:r>
              <a:rPr sz="2800" spc="15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formality</a:t>
            </a:r>
            <a:r>
              <a:rPr sz="2800" spc="10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is</a:t>
            </a:r>
            <a:r>
              <a:rPr sz="2800" spc="20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needed</a:t>
            </a:r>
            <a:r>
              <a:rPr sz="2800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for </a:t>
            </a:r>
            <a:r>
              <a:rPr sz="2800" spc="-590" dirty="0">
                <a:latin typeface="+mj-lt"/>
                <a:cs typeface="Candara"/>
              </a:rPr>
              <a:t> </a:t>
            </a:r>
            <a:r>
              <a:rPr sz="2800" spc="-10" dirty="0">
                <a:latin typeface="+mj-lt"/>
                <a:cs typeface="Candara"/>
              </a:rPr>
              <a:t>each </a:t>
            </a:r>
            <a:r>
              <a:rPr sz="2800" spc="-5" dirty="0">
                <a:latin typeface="+mj-lt"/>
                <a:cs typeface="Candara"/>
              </a:rPr>
              <a:t>audience</a:t>
            </a:r>
            <a:endParaRPr sz="2800">
              <a:latin typeface="+mj-lt"/>
              <a:cs typeface="Candara"/>
            </a:endParaRPr>
          </a:p>
          <a:p>
            <a:pPr marL="355600" indent="-342900">
              <a:lnSpc>
                <a:spcPct val="100000"/>
              </a:lnSpc>
              <a:spcBef>
                <a:spcPts val="29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+mj-lt"/>
                <a:cs typeface="Candara"/>
              </a:rPr>
              <a:t>Different</a:t>
            </a:r>
            <a:r>
              <a:rPr sz="2800" spc="-15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templates</a:t>
            </a:r>
            <a:r>
              <a:rPr sz="2800" spc="-10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for</a:t>
            </a:r>
            <a:r>
              <a:rPr sz="2800" spc="5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requirements</a:t>
            </a:r>
            <a:r>
              <a:rPr sz="2800" spc="-20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specifications:</a:t>
            </a:r>
            <a:endParaRPr sz="2800">
              <a:latin typeface="+mj-lt"/>
              <a:cs typeface="Candara"/>
            </a:endParaRPr>
          </a:p>
          <a:p>
            <a:pPr marL="756285" lvl="1" indent="-287020">
              <a:lnSpc>
                <a:spcPct val="100000"/>
              </a:lnSpc>
              <a:spcBef>
                <a:spcPts val="425"/>
              </a:spcBef>
              <a:buFont typeface="Arial MT"/>
              <a:buChar char="–"/>
              <a:tabLst>
                <a:tab pos="756920" algn="l"/>
                <a:tab pos="1769745" algn="l"/>
                <a:tab pos="3722370" algn="l"/>
              </a:tabLst>
            </a:pPr>
            <a:r>
              <a:rPr sz="2400" spc="20" dirty="0">
                <a:latin typeface="+mj-lt"/>
                <a:cs typeface="Verdana"/>
              </a:rPr>
              <a:t>Oft</a:t>
            </a:r>
            <a:r>
              <a:rPr sz="2400" spc="25" dirty="0">
                <a:latin typeface="+mj-lt"/>
                <a:cs typeface="Verdana"/>
              </a:rPr>
              <a:t>e</a:t>
            </a:r>
            <a:r>
              <a:rPr sz="2400" spc="-60" dirty="0">
                <a:latin typeface="+mj-lt"/>
                <a:cs typeface="Verdana"/>
              </a:rPr>
              <a:t>n</a:t>
            </a:r>
            <a:r>
              <a:rPr sz="2400" dirty="0">
                <a:latin typeface="+mj-lt"/>
                <a:cs typeface="Verdana"/>
              </a:rPr>
              <a:t>	</a:t>
            </a:r>
            <a:r>
              <a:rPr sz="2400" spc="-65" dirty="0">
                <a:latin typeface="+mj-lt"/>
                <a:cs typeface="Verdana"/>
              </a:rPr>
              <a:t>v</a:t>
            </a:r>
            <a:r>
              <a:rPr sz="2400" spc="-120" dirty="0">
                <a:latin typeface="+mj-lt"/>
                <a:cs typeface="Verdana"/>
              </a:rPr>
              <a:t>ar</a:t>
            </a:r>
            <a:r>
              <a:rPr sz="2400" spc="-50" dirty="0">
                <a:latin typeface="+mj-lt"/>
                <a:cs typeface="Verdana"/>
              </a:rPr>
              <a:t>i</a:t>
            </a:r>
            <a:r>
              <a:rPr sz="2400" spc="185" dirty="0">
                <a:latin typeface="+mj-lt"/>
                <a:cs typeface="Verdana"/>
              </a:rPr>
              <a:t>a</a:t>
            </a:r>
            <a:r>
              <a:rPr sz="2400" spc="-145" dirty="0">
                <a:latin typeface="+mj-lt"/>
                <a:cs typeface="Verdana"/>
              </a:rPr>
              <a:t>t</a:t>
            </a:r>
            <a:r>
              <a:rPr sz="2400" spc="-114" dirty="0">
                <a:latin typeface="+mj-lt"/>
                <a:cs typeface="Verdana"/>
              </a:rPr>
              <a:t>ions</a:t>
            </a:r>
            <a:r>
              <a:rPr sz="2400" spc="-220" dirty="0">
                <a:latin typeface="+mj-lt"/>
                <a:cs typeface="Verdana"/>
              </a:rPr>
              <a:t> </a:t>
            </a:r>
            <a:r>
              <a:rPr sz="2400" spc="10" dirty="0">
                <a:latin typeface="+mj-lt"/>
                <a:cs typeface="Verdana"/>
              </a:rPr>
              <a:t>of</a:t>
            </a:r>
            <a:r>
              <a:rPr sz="2400" dirty="0">
                <a:latin typeface="+mj-lt"/>
                <a:cs typeface="Verdana"/>
              </a:rPr>
              <a:t>	</a:t>
            </a:r>
            <a:r>
              <a:rPr sz="2400" spc="-484" dirty="0">
                <a:latin typeface="+mj-lt"/>
                <a:cs typeface="Verdana"/>
              </a:rPr>
              <a:t>I</a:t>
            </a:r>
            <a:r>
              <a:rPr sz="2400" spc="-240" dirty="0">
                <a:latin typeface="+mj-lt"/>
                <a:cs typeface="Verdana"/>
              </a:rPr>
              <a:t>EE</a:t>
            </a:r>
            <a:r>
              <a:rPr sz="2400" spc="-235" dirty="0">
                <a:latin typeface="+mj-lt"/>
                <a:cs typeface="Verdana"/>
              </a:rPr>
              <a:t>E</a:t>
            </a:r>
            <a:r>
              <a:rPr sz="2400" spc="-155" dirty="0">
                <a:latin typeface="+mj-lt"/>
                <a:cs typeface="Verdana"/>
              </a:rPr>
              <a:t> </a:t>
            </a:r>
            <a:r>
              <a:rPr sz="2400" spc="-200" dirty="0">
                <a:latin typeface="+mj-lt"/>
                <a:cs typeface="Verdana"/>
              </a:rPr>
              <a:t>830</a:t>
            </a:r>
            <a:endParaRPr sz="2400">
              <a:latin typeface="+mj-lt"/>
              <a:cs typeface="Verdana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137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08073" y="238759"/>
            <a:ext cx="49295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FC0"/>
                </a:solidFill>
              </a:rPr>
              <a:t>Types</a:t>
            </a:r>
            <a:r>
              <a:rPr spc="-4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of</a:t>
            </a:r>
            <a:r>
              <a:rPr spc="-35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Requirements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142999"/>
            <a:ext cx="8497570" cy="5071260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2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ndara"/>
                <a:cs typeface="Candara"/>
              </a:rPr>
              <a:t>Functional</a:t>
            </a:r>
            <a:r>
              <a:rPr sz="2800" spc="-1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requirements</a:t>
            </a:r>
            <a:endParaRPr sz="2800">
              <a:latin typeface="Candara"/>
              <a:cs typeface="Candara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710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130" dirty="0">
                <a:latin typeface="Verdana"/>
                <a:cs typeface="Verdana"/>
              </a:rPr>
              <a:t>St</a:t>
            </a:r>
            <a:r>
              <a:rPr sz="2400" spc="-135" dirty="0">
                <a:latin typeface="Verdana"/>
                <a:cs typeface="Verdana"/>
              </a:rPr>
              <a:t>a</a:t>
            </a:r>
            <a:r>
              <a:rPr sz="2400" spc="-30" dirty="0">
                <a:latin typeface="Verdana"/>
                <a:cs typeface="Verdana"/>
              </a:rPr>
              <a:t>temen</a:t>
            </a:r>
            <a:r>
              <a:rPr sz="2400" spc="-15" dirty="0">
                <a:latin typeface="Verdana"/>
                <a:cs typeface="Verdana"/>
              </a:rPr>
              <a:t>t</a:t>
            </a:r>
            <a:r>
              <a:rPr sz="2400" spc="-320" dirty="0">
                <a:latin typeface="Verdana"/>
                <a:cs typeface="Verdana"/>
              </a:rPr>
              <a:t>s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10" dirty="0">
                <a:latin typeface="Verdana"/>
                <a:cs typeface="Verdana"/>
              </a:rPr>
              <a:t>of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45" dirty="0">
                <a:latin typeface="Verdana"/>
                <a:cs typeface="Verdana"/>
              </a:rPr>
              <a:t>serv</a:t>
            </a:r>
            <a:r>
              <a:rPr sz="2400" spc="-175" dirty="0">
                <a:latin typeface="Verdana"/>
                <a:cs typeface="Verdana"/>
              </a:rPr>
              <a:t>i</a:t>
            </a:r>
            <a:r>
              <a:rPr sz="2400" spc="35" dirty="0">
                <a:latin typeface="Verdana"/>
                <a:cs typeface="Verdana"/>
              </a:rPr>
              <a:t>ces</a:t>
            </a:r>
            <a:r>
              <a:rPr sz="2400" spc="-22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the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50" dirty="0">
                <a:latin typeface="Verdana"/>
                <a:cs typeface="Verdana"/>
              </a:rPr>
              <a:t>sys</a:t>
            </a:r>
            <a:r>
              <a:rPr sz="2400" spc="-180" dirty="0">
                <a:latin typeface="Verdana"/>
                <a:cs typeface="Verdana"/>
              </a:rPr>
              <a:t>t</a:t>
            </a:r>
            <a:r>
              <a:rPr sz="2400" spc="20" dirty="0">
                <a:latin typeface="Verdana"/>
                <a:cs typeface="Verdana"/>
              </a:rPr>
              <a:t>em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sho</a:t>
            </a:r>
            <a:r>
              <a:rPr sz="2400" spc="-80" dirty="0">
                <a:latin typeface="Verdana"/>
                <a:cs typeface="Verdana"/>
              </a:rPr>
              <a:t>u</a:t>
            </a:r>
            <a:r>
              <a:rPr sz="2400" spc="-15" dirty="0">
                <a:latin typeface="Verdana"/>
                <a:cs typeface="Verdana"/>
              </a:rPr>
              <a:t>l</a:t>
            </a:r>
            <a:r>
              <a:rPr sz="2400" spc="-25" dirty="0">
                <a:latin typeface="Verdana"/>
                <a:cs typeface="Verdana"/>
              </a:rPr>
              <a:t>d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pr</a:t>
            </a:r>
            <a:r>
              <a:rPr sz="2400" spc="-30" dirty="0">
                <a:latin typeface="Verdana"/>
                <a:cs typeface="Verdana"/>
              </a:rPr>
              <a:t>o</a:t>
            </a:r>
            <a:r>
              <a:rPr sz="2400" spc="-75" dirty="0">
                <a:latin typeface="Verdana"/>
                <a:cs typeface="Verdana"/>
              </a:rPr>
              <a:t>v</a:t>
            </a:r>
            <a:r>
              <a:rPr sz="2400" spc="-160" dirty="0">
                <a:latin typeface="Verdana"/>
                <a:cs typeface="Verdana"/>
              </a:rPr>
              <a:t>i</a:t>
            </a:r>
            <a:r>
              <a:rPr sz="2400" spc="15" dirty="0">
                <a:latin typeface="Verdana"/>
                <a:cs typeface="Verdana"/>
              </a:rPr>
              <a:t>de,  </a:t>
            </a:r>
            <a:r>
              <a:rPr sz="2400" spc="30" dirty="0">
                <a:latin typeface="Verdana"/>
                <a:cs typeface="Verdana"/>
              </a:rPr>
              <a:t>how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the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145" dirty="0">
                <a:latin typeface="Verdana"/>
                <a:cs typeface="Verdana"/>
              </a:rPr>
              <a:t>system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65" dirty="0">
                <a:latin typeface="Verdana"/>
                <a:cs typeface="Verdana"/>
              </a:rPr>
              <a:t>should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35" dirty="0">
                <a:latin typeface="Verdana"/>
                <a:cs typeface="Verdana"/>
              </a:rPr>
              <a:t>react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to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35" dirty="0">
                <a:latin typeface="Verdana"/>
                <a:cs typeface="Verdana"/>
              </a:rPr>
              <a:t>particular</a:t>
            </a:r>
            <a:r>
              <a:rPr sz="2400" spc="-215" dirty="0">
                <a:latin typeface="Verdana"/>
                <a:cs typeface="Verdana"/>
              </a:rPr>
              <a:t> </a:t>
            </a:r>
            <a:r>
              <a:rPr sz="2400" spc="-100" dirty="0">
                <a:latin typeface="Verdana"/>
                <a:cs typeface="Verdana"/>
              </a:rPr>
              <a:t>inputs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90" dirty="0">
                <a:latin typeface="Verdana"/>
                <a:cs typeface="Verdana"/>
              </a:rPr>
              <a:t>and </a:t>
            </a:r>
            <a:r>
              <a:rPr sz="2400" spc="-830" dirty="0">
                <a:latin typeface="Verdana"/>
                <a:cs typeface="Verdana"/>
              </a:rPr>
              <a:t> </a:t>
            </a:r>
            <a:r>
              <a:rPr sz="2400" spc="30" dirty="0">
                <a:latin typeface="Verdana"/>
                <a:cs typeface="Verdana"/>
              </a:rPr>
              <a:t>how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the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270" dirty="0">
                <a:latin typeface="Verdana"/>
                <a:cs typeface="Verdana"/>
              </a:rPr>
              <a:t>sy</a:t>
            </a:r>
            <a:r>
              <a:rPr sz="2400" spc="-250" dirty="0">
                <a:latin typeface="Verdana"/>
                <a:cs typeface="Verdana"/>
              </a:rPr>
              <a:t>s</a:t>
            </a:r>
            <a:r>
              <a:rPr sz="2400" spc="-30" dirty="0">
                <a:latin typeface="Verdana"/>
                <a:cs typeface="Verdana"/>
              </a:rPr>
              <a:t>tem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sho</a:t>
            </a:r>
            <a:r>
              <a:rPr sz="2400" spc="-80" dirty="0">
                <a:latin typeface="Verdana"/>
                <a:cs typeface="Verdana"/>
              </a:rPr>
              <a:t>u</a:t>
            </a:r>
            <a:r>
              <a:rPr sz="2400" spc="-15" dirty="0">
                <a:latin typeface="Verdana"/>
                <a:cs typeface="Verdana"/>
              </a:rPr>
              <a:t>l</a:t>
            </a:r>
            <a:r>
              <a:rPr sz="2400" spc="-25" dirty="0">
                <a:latin typeface="Verdana"/>
                <a:cs typeface="Verdana"/>
              </a:rPr>
              <a:t>d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60" dirty="0">
                <a:latin typeface="Verdana"/>
                <a:cs typeface="Verdana"/>
              </a:rPr>
              <a:t>beha</a:t>
            </a:r>
            <a:r>
              <a:rPr sz="2400" spc="80" dirty="0">
                <a:latin typeface="Verdana"/>
                <a:cs typeface="Verdana"/>
              </a:rPr>
              <a:t>v</a:t>
            </a:r>
            <a:r>
              <a:rPr sz="2400" spc="130" dirty="0">
                <a:latin typeface="Verdana"/>
                <a:cs typeface="Verdana"/>
              </a:rPr>
              <a:t>e</a:t>
            </a:r>
            <a:r>
              <a:rPr sz="2400" spc="-220" dirty="0">
                <a:latin typeface="Verdana"/>
                <a:cs typeface="Verdana"/>
              </a:rPr>
              <a:t> </a:t>
            </a:r>
            <a:r>
              <a:rPr sz="2400" spc="-160" dirty="0">
                <a:latin typeface="Verdana"/>
                <a:cs typeface="Verdana"/>
              </a:rPr>
              <a:t>i</a:t>
            </a:r>
            <a:r>
              <a:rPr sz="2400" spc="-60" dirty="0">
                <a:latin typeface="Verdana"/>
                <a:cs typeface="Verdana"/>
              </a:rPr>
              <a:t>n</a:t>
            </a:r>
            <a:r>
              <a:rPr sz="2400" spc="-210" dirty="0">
                <a:latin typeface="Verdana"/>
                <a:cs typeface="Verdana"/>
              </a:rPr>
              <a:t> </a:t>
            </a:r>
            <a:r>
              <a:rPr sz="2400" spc="-70" dirty="0">
                <a:latin typeface="Verdana"/>
                <a:cs typeface="Verdana"/>
              </a:rPr>
              <a:t>part</a:t>
            </a:r>
            <a:r>
              <a:rPr sz="2400" spc="-15" dirty="0">
                <a:latin typeface="Verdana"/>
                <a:cs typeface="Verdana"/>
              </a:rPr>
              <a:t>i</a:t>
            </a:r>
            <a:r>
              <a:rPr sz="2400" spc="-10" dirty="0">
                <a:latin typeface="Verdana"/>
                <a:cs typeface="Verdana"/>
              </a:rPr>
              <a:t>cular  </a:t>
            </a:r>
            <a:r>
              <a:rPr sz="2400" spc="-120" dirty="0">
                <a:latin typeface="Verdana"/>
                <a:cs typeface="Verdana"/>
              </a:rPr>
              <a:t>situations.</a:t>
            </a:r>
            <a:endParaRPr sz="24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190" dirty="0">
                <a:latin typeface="Verdana"/>
                <a:cs typeface="Verdana"/>
              </a:rPr>
              <a:t>Ma</a:t>
            </a:r>
            <a:r>
              <a:rPr sz="2400" spc="-135" dirty="0">
                <a:latin typeface="Verdana"/>
                <a:cs typeface="Verdana"/>
              </a:rPr>
              <a:t>y</a:t>
            </a:r>
            <a:r>
              <a:rPr sz="2400" spc="-215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st</a:t>
            </a:r>
            <a:r>
              <a:rPr sz="2400" spc="-100" dirty="0">
                <a:latin typeface="Verdana"/>
                <a:cs typeface="Verdana"/>
              </a:rPr>
              <a:t>a</a:t>
            </a:r>
            <a:r>
              <a:rPr sz="2400" spc="-5" dirty="0">
                <a:latin typeface="Verdana"/>
                <a:cs typeface="Verdana"/>
              </a:rPr>
              <a:t>te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what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the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30" dirty="0">
                <a:latin typeface="Verdana"/>
                <a:cs typeface="Verdana"/>
              </a:rPr>
              <a:t>syste</a:t>
            </a:r>
            <a:r>
              <a:rPr sz="2400" spc="-235" dirty="0">
                <a:latin typeface="Verdana"/>
                <a:cs typeface="Verdana"/>
              </a:rPr>
              <a:t>m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65" dirty="0">
                <a:latin typeface="Verdana"/>
                <a:cs typeface="Verdana"/>
              </a:rPr>
              <a:t>shoul</a:t>
            </a:r>
            <a:r>
              <a:rPr sz="2400" spc="-70" dirty="0">
                <a:latin typeface="Verdana"/>
                <a:cs typeface="Verdana"/>
              </a:rPr>
              <a:t>d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5" dirty="0">
                <a:latin typeface="Verdana"/>
                <a:cs typeface="Verdana"/>
              </a:rPr>
              <a:t>not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10" dirty="0">
                <a:latin typeface="Verdana"/>
                <a:cs typeface="Verdana"/>
              </a:rPr>
              <a:t>do.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4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ndara"/>
                <a:cs typeface="Candara"/>
              </a:rPr>
              <a:t>Non-functional</a:t>
            </a:r>
            <a:r>
              <a:rPr sz="2800" spc="-30" dirty="0">
                <a:latin typeface="Candara"/>
                <a:cs typeface="Candara"/>
              </a:rPr>
              <a:t> </a:t>
            </a:r>
            <a:r>
              <a:rPr sz="2800" dirty="0">
                <a:latin typeface="Candara"/>
                <a:cs typeface="Candara"/>
              </a:rPr>
              <a:t>requirements</a:t>
            </a:r>
            <a:endParaRPr sz="2800">
              <a:latin typeface="Candara"/>
              <a:cs typeface="Candara"/>
            </a:endParaRPr>
          </a:p>
          <a:p>
            <a:pPr marL="756285" marR="139700" lvl="1" indent="-287020">
              <a:lnSpc>
                <a:spcPct val="100000"/>
              </a:lnSpc>
              <a:spcBef>
                <a:spcPts val="710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85" dirty="0">
                <a:latin typeface="Verdana"/>
                <a:cs typeface="Verdana"/>
              </a:rPr>
              <a:t>Constraints </a:t>
            </a:r>
            <a:r>
              <a:rPr sz="2400" spc="25" dirty="0">
                <a:latin typeface="Verdana"/>
                <a:cs typeface="Verdana"/>
              </a:rPr>
              <a:t>on </a:t>
            </a:r>
            <a:r>
              <a:rPr sz="2400" spc="-20" dirty="0">
                <a:latin typeface="Verdana"/>
                <a:cs typeface="Verdana"/>
              </a:rPr>
              <a:t>the </a:t>
            </a:r>
            <a:r>
              <a:rPr sz="2400" spc="-80" dirty="0">
                <a:latin typeface="Verdana"/>
                <a:cs typeface="Verdana"/>
              </a:rPr>
              <a:t>services </a:t>
            </a:r>
            <a:r>
              <a:rPr sz="2400" spc="-95" dirty="0">
                <a:latin typeface="Verdana"/>
                <a:cs typeface="Verdana"/>
              </a:rPr>
              <a:t>or </a:t>
            </a:r>
            <a:r>
              <a:rPr sz="2400" spc="-55" dirty="0">
                <a:latin typeface="Verdana"/>
                <a:cs typeface="Verdana"/>
              </a:rPr>
              <a:t>functions </a:t>
            </a:r>
            <a:r>
              <a:rPr sz="2400" spc="5" dirty="0">
                <a:latin typeface="Verdana"/>
                <a:cs typeface="Verdana"/>
              </a:rPr>
              <a:t>offered </a:t>
            </a:r>
            <a:r>
              <a:rPr sz="2400" spc="-5" dirty="0">
                <a:latin typeface="Verdana"/>
                <a:cs typeface="Verdana"/>
              </a:rPr>
              <a:t>by </a:t>
            </a:r>
            <a:r>
              <a:rPr sz="240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the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270" dirty="0">
                <a:latin typeface="Verdana"/>
                <a:cs typeface="Verdana"/>
              </a:rPr>
              <a:t>sy</a:t>
            </a:r>
            <a:r>
              <a:rPr sz="2400" spc="-250" dirty="0">
                <a:latin typeface="Verdana"/>
                <a:cs typeface="Verdana"/>
              </a:rPr>
              <a:t>s</a:t>
            </a:r>
            <a:r>
              <a:rPr sz="2400" spc="-30" dirty="0">
                <a:latin typeface="Verdana"/>
                <a:cs typeface="Verdana"/>
              </a:rPr>
              <a:t>tem</a:t>
            </a:r>
            <a:r>
              <a:rPr sz="2400" spc="-180" dirty="0">
                <a:latin typeface="Verdana"/>
                <a:cs typeface="Verdana"/>
              </a:rPr>
              <a:t> s</a:t>
            </a:r>
            <a:r>
              <a:rPr sz="2400" spc="-204" dirty="0">
                <a:latin typeface="Verdana"/>
                <a:cs typeface="Verdana"/>
              </a:rPr>
              <a:t>u</a:t>
            </a:r>
            <a:r>
              <a:rPr sz="2400" spc="120" dirty="0">
                <a:latin typeface="Verdana"/>
                <a:cs typeface="Verdana"/>
              </a:rPr>
              <a:t>ch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70" dirty="0">
                <a:latin typeface="Verdana"/>
                <a:cs typeface="Verdana"/>
              </a:rPr>
              <a:t>a</a:t>
            </a:r>
            <a:r>
              <a:rPr sz="2400" spc="-60" dirty="0">
                <a:latin typeface="Verdana"/>
                <a:cs typeface="Verdana"/>
              </a:rPr>
              <a:t>s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185" dirty="0">
                <a:latin typeface="Verdana"/>
                <a:cs typeface="Verdana"/>
              </a:rPr>
              <a:t>t</a:t>
            </a:r>
            <a:r>
              <a:rPr sz="2400" spc="-114" dirty="0">
                <a:latin typeface="Verdana"/>
                <a:cs typeface="Verdana"/>
              </a:rPr>
              <a:t>i</a:t>
            </a:r>
            <a:r>
              <a:rPr sz="2400" spc="-204" dirty="0">
                <a:latin typeface="Verdana"/>
                <a:cs typeface="Verdana"/>
              </a:rPr>
              <a:t>m</a:t>
            </a:r>
            <a:r>
              <a:rPr sz="2400" spc="-50" dirty="0">
                <a:latin typeface="Verdana"/>
                <a:cs typeface="Verdana"/>
              </a:rPr>
              <a:t>i</a:t>
            </a:r>
            <a:r>
              <a:rPr sz="2400" spc="-75" dirty="0">
                <a:latin typeface="Verdana"/>
                <a:cs typeface="Verdana"/>
              </a:rPr>
              <a:t>n</a:t>
            </a:r>
            <a:r>
              <a:rPr sz="2400" spc="114" dirty="0">
                <a:latin typeface="Verdana"/>
                <a:cs typeface="Verdana"/>
              </a:rPr>
              <a:t>g</a:t>
            </a:r>
            <a:r>
              <a:rPr sz="2400" spc="-229" dirty="0">
                <a:latin typeface="Verdana"/>
                <a:cs typeface="Verdana"/>
              </a:rPr>
              <a:t> </a:t>
            </a:r>
            <a:r>
              <a:rPr sz="2400" spc="-50" dirty="0">
                <a:latin typeface="Verdana"/>
                <a:cs typeface="Verdana"/>
              </a:rPr>
              <a:t>constra</a:t>
            </a:r>
            <a:r>
              <a:rPr sz="2400" spc="-5" dirty="0">
                <a:latin typeface="Verdana"/>
                <a:cs typeface="Verdana"/>
              </a:rPr>
              <a:t>i</a:t>
            </a:r>
            <a:r>
              <a:rPr sz="2400" spc="-180" dirty="0">
                <a:latin typeface="Verdana"/>
                <a:cs typeface="Verdana"/>
              </a:rPr>
              <a:t>nts,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290" dirty="0">
                <a:latin typeface="Verdana"/>
                <a:cs typeface="Verdana"/>
              </a:rPr>
              <a:t>c</a:t>
            </a:r>
            <a:r>
              <a:rPr sz="2400" spc="-110" dirty="0">
                <a:latin typeface="Verdana"/>
                <a:cs typeface="Verdana"/>
              </a:rPr>
              <a:t>ons</a:t>
            </a:r>
            <a:r>
              <a:rPr sz="2400" spc="-70" dirty="0">
                <a:latin typeface="Verdana"/>
                <a:cs typeface="Verdana"/>
              </a:rPr>
              <a:t>t</a:t>
            </a:r>
            <a:r>
              <a:rPr sz="2400" spc="-114" dirty="0">
                <a:latin typeface="Verdana"/>
                <a:cs typeface="Verdana"/>
              </a:rPr>
              <a:t>ra</a:t>
            </a:r>
            <a:r>
              <a:rPr sz="2400" spc="-40" dirty="0">
                <a:latin typeface="Verdana"/>
                <a:cs typeface="Verdana"/>
              </a:rPr>
              <a:t>i</a:t>
            </a:r>
            <a:r>
              <a:rPr sz="2400" spc="-170" dirty="0">
                <a:latin typeface="Verdana"/>
                <a:cs typeface="Verdana"/>
              </a:rPr>
              <a:t>nts</a:t>
            </a:r>
            <a:r>
              <a:rPr sz="2400" spc="-215" dirty="0">
                <a:latin typeface="Verdana"/>
                <a:cs typeface="Verdana"/>
              </a:rPr>
              <a:t> </a:t>
            </a:r>
            <a:r>
              <a:rPr sz="2400" spc="20" dirty="0">
                <a:latin typeface="Verdana"/>
                <a:cs typeface="Verdana"/>
              </a:rPr>
              <a:t>on  </a:t>
            </a:r>
            <a:r>
              <a:rPr sz="2400" spc="-20" dirty="0">
                <a:latin typeface="Verdana"/>
                <a:cs typeface="Verdana"/>
              </a:rPr>
              <a:t>the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55" dirty="0">
                <a:latin typeface="Verdana"/>
                <a:cs typeface="Verdana"/>
              </a:rPr>
              <a:t>de</a:t>
            </a:r>
            <a:r>
              <a:rPr sz="2400" spc="80" dirty="0">
                <a:latin typeface="Verdana"/>
                <a:cs typeface="Verdana"/>
              </a:rPr>
              <a:t>v</a:t>
            </a:r>
            <a:r>
              <a:rPr sz="2400" spc="5" dirty="0">
                <a:latin typeface="Verdana"/>
                <a:cs typeface="Verdana"/>
              </a:rPr>
              <a:t>elopment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pr</a:t>
            </a:r>
            <a:r>
              <a:rPr sz="2400" spc="-30" dirty="0">
                <a:latin typeface="Verdana"/>
                <a:cs typeface="Verdana"/>
              </a:rPr>
              <a:t>o</a:t>
            </a:r>
            <a:r>
              <a:rPr sz="2400" spc="-85" dirty="0">
                <a:latin typeface="Verdana"/>
                <a:cs typeface="Verdana"/>
              </a:rPr>
              <a:t>cess,</a:t>
            </a:r>
            <a:r>
              <a:rPr sz="2400" spc="-165" dirty="0">
                <a:latin typeface="Verdana"/>
                <a:cs typeface="Verdana"/>
              </a:rPr>
              <a:t> </a:t>
            </a:r>
            <a:r>
              <a:rPr sz="2400" spc="-85" dirty="0">
                <a:latin typeface="Verdana"/>
                <a:cs typeface="Verdana"/>
              </a:rPr>
              <a:t>st</a:t>
            </a:r>
            <a:r>
              <a:rPr sz="2400" spc="-100" dirty="0">
                <a:latin typeface="Verdana"/>
                <a:cs typeface="Verdana"/>
              </a:rPr>
              <a:t>a</a:t>
            </a:r>
            <a:r>
              <a:rPr sz="2400" spc="-60" dirty="0">
                <a:latin typeface="Verdana"/>
                <a:cs typeface="Verdana"/>
              </a:rPr>
              <a:t>ndards,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20" dirty="0">
                <a:latin typeface="Verdana"/>
                <a:cs typeface="Verdana"/>
              </a:rPr>
              <a:t>etc.</a:t>
            </a:r>
            <a:endParaRPr sz="2400">
              <a:latin typeface="Verdana"/>
              <a:cs typeface="Verdana"/>
            </a:endParaRPr>
          </a:p>
          <a:p>
            <a:pPr marL="756285" marR="505459" lvl="1" indent="-287020">
              <a:lnSpc>
                <a:spcPct val="100000"/>
              </a:lnSpc>
              <a:spcBef>
                <a:spcPts val="580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20" dirty="0">
                <a:latin typeface="Verdana"/>
                <a:cs typeface="Verdana"/>
              </a:rPr>
              <a:t>Oft</a:t>
            </a:r>
            <a:r>
              <a:rPr sz="2400" spc="25" dirty="0">
                <a:latin typeface="Verdana"/>
                <a:cs typeface="Verdana"/>
              </a:rPr>
              <a:t>e</a:t>
            </a:r>
            <a:r>
              <a:rPr sz="2400" spc="-60" dirty="0">
                <a:latin typeface="Verdana"/>
                <a:cs typeface="Verdana"/>
              </a:rPr>
              <a:t>n</a:t>
            </a:r>
            <a:r>
              <a:rPr sz="2400" spc="-210" dirty="0">
                <a:latin typeface="Verdana"/>
                <a:cs typeface="Verdana"/>
              </a:rPr>
              <a:t> </a:t>
            </a:r>
            <a:r>
              <a:rPr sz="2400" spc="25" dirty="0">
                <a:latin typeface="Verdana"/>
                <a:cs typeface="Verdana"/>
              </a:rPr>
              <a:t>appl</a:t>
            </a:r>
            <a:r>
              <a:rPr sz="2400" spc="35" dirty="0">
                <a:latin typeface="Verdana"/>
                <a:cs typeface="Verdana"/>
              </a:rPr>
              <a:t>y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to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the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30" dirty="0">
                <a:latin typeface="Verdana"/>
                <a:cs typeface="Verdana"/>
              </a:rPr>
              <a:t>syste</a:t>
            </a:r>
            <a:r>
              <a:rPr sz="2400" spc="-235" dirty="0">
                <a:latin typeface="Verdana"/>
                <a:cs typeface="Verdana"/>
              </a:rPr>
              <a:t>m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-70" dirty="0">
                <a:latin typeface="Verdana"/>
                <a:cs typeface="Verdana"/>
              </a:rPr>
              <a:t>a</a:t>
            </a:r>
            <a:r>
              <a:rPr sz="2400" spc="-60" dirty="0">
                <a:latin typeface="Verdana"/>
                <a:cs typeface="Verdana"/>
              </a:rPr>
              <a:t>s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195" dirty="0">
                <a:latin typeface="Verdana"/>
                <a:cs typeface="Verdana"/>
              </a:rPr>
              <a:t>a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whol</a:t>
            </a:r>
            <a:r>
              <a:rPr sz="2400" spc="5" dirty="0">
                <a:latin typeface="Verdana"/>
                <a:cs typeface="Verdana"/>
              </a:rPr>
              <a:t>e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45" dirty="0">
                <a:latin typeface="Verdana"/>
                <a:cs typeface="Verdana"/>
              </a:rPr>
              <a:t>r</a:t>
            </a:r>
            <a:r>
              <a:rPr sz="2400" spc="-60" dirty="0">
                <a:latin typeface="Verdana"/>
                <a:cs typeface="Verdana"/>
              </a:rPr>
              <a:t>a</a:t>
            </a:r>
            <a:r>
              <a:rPr sz="2400" spc="-90" dirty="0">
                <a:latin typeface="Verdana"/>
                <a:cs typeface="Verdana"/>
              </a:rPr>
              <a:t>ther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than  </a:t>
            </a:r>
            <a:r>
              <a:rPr sz="2400" spc="-160" dirty="0">
                <a:latin typeface="Verdana"/>
                <a:cs typeface="Verdana"/>
              </a:rPr>
              <a:t>i</a:t>
            </a:r>
            <a:r>
              <a:rPr sz="2400" spc="-30" dirty="0">
                <a:latin typeface="Verdana"/>
                <a:cs typeface="Verdana"/>
              </a:rPr>
              <a:t>ndividual</a:t>
            </a:r>
            <a:r>
              <a:rPr sz="2400" spc="-235" dirty="0">
                <a:latin typeface="Verdana"/>
                <a:cs typeface="Verdana"/>
              </a:rPr>
              <a:t> </a:t>
            </a:r>
            <a:r>
              <a:rPr sz="2400" spc="75" dirty="0">
                <a:latin typeface="Verdana"/>
                <a:cs typeface="Verdana"/>
              </a:rPr>
              <a:t>fea</a:t>
            </a:r>
            <a:r>
              <a:rPr sz="2400" spc="-75" dirty="0">
                <a:latin typeface="Verdana"/>
                <a:cs typeface="Verdana"/>
              </a:rPr>
              <a:t>t</a:t>
            </a:r>
            <a:r>
              <a:rPr sz="2400" spc="-114" dirty="0">
                <a:latin typeface="Verdana"/>
                <a:cs typeface="Verdana"/>
              </a:rPr>
              <a:t>u</a:t>
            </a:r>
            <a:r>
              <a:rPr sz="2400" spc="-165" dirty="0">
                <a:latin typeface="Verdana"/>
                <a:cs typeface="Verdana"/>
              </a:rPr>
              <a:t>res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95" dirty="0">
                <a:latin typeface="Verdana"/>
                <a:cs typeface="Verdana"/>
              </a:rPr>
              <a:t>or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45" dirty="0">
                <a:latin typeface="Verdana"/>
                <a:cs typeface="Verdana"/>
              </a:rPr>
              <a:t>ser</a:t>
            </a:r>
            <a:r>
              <a:rPr sz="2400" spc="-140" dirty="0">
                <a:latin typeface="Verdana"/>
                <a:cs typeface="Verdana"/>
              </a:rPr>
              <a:t>v</a:t>
            </a:r>
            <a:r>
              <a:rPr sz="2400" spc="-160" dirty="0">
                <a:latin typeface="Verdana"/>
                <a:cs typeface="Verdana"/>
              </a:rPr>
              <a:t>i</a:t>
            </a:r>
            <a:r>
              <a:rPr sz="2400" spc="-25" dirty="0">
                <a:latin typeface="Verdana"/>
                <a:cs typeface="Verdana"/>
              </a:rPr>
              <a:t>ces.</a:t>
            </a:r>
            <a:endParaRPr sz="2400">
              <a:latin typeface="Verdana"/>
              <a:cs typeface="Verdana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5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8720" y="238759"/>
            <a:ext cx="5231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6FC0"/>
                </a:solidFill>
              </a:rPr>
              <a:t>Functional</a:t>
            </a:r>
            <a:r>
              <a:rPr spc="-9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Requirements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219200"/>
            <a:ext cx="8325484" cy="3563796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Descriptions</a:t>
            </a:r>
            <a:r>
              <a:rPr sz="2800" spc="-2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of</a:t>
            </a:r>
            <a:r>
              <a:rPr sz="28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+mj-lt"/>
                <a:cs typeface="Candara"/>
              </a:rPr>
              <a:t>data</a:t>
            </a:r>
            <a:r>
              <a:rPr sz="2800" spc="1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to</a:t>
            </a:r>
            <a:r>
              <a:rPr sz="28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be</a:t>
            </a:r>
            <a:r>
              <a:rPr sz="2800" spc="1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entered</a:t>
            </a:r>
            <a:r>
              <a:rPr sz="2800" spc="-2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into</a:t>
            </a:r>
            <a:r>
              <a:rPr sz="28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the</a:t>
            </a:r>
            <a:r>
              <a:rPr sz="28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system</a:t>
            </a:r>
            <a:endParaRPr sz="2800">
              <a:latin typeface="+mj-lt"/>
              <a:cs typeface="Candar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Descriptions</a:t>
            </a:r>
            <a:r>
              <a:rPr sz="2800" spc="-1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of</a:t>
            </a:r>
            <a:r>
              <a:rPr sz="28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operations</a:t>
            </a:r>
            <a:r>
              <a:rPr sz="28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performed</a:t>
            </a:r>
            <a:r>
              <a:rPr sz="2800" spc="1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by</a:t>
            </a:r>
            <a:r>
              <a:rPr sz="2800" spc="-1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each</a:t>
            </a:r>
            <a:r>
              <a:rPr sz="2800" spc="1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screen</a:t>
            </a:r>
            <a:endParaRPr sz="2800">
              <a:latin typeface="+mj-lt"/>
              <a:cs typeface="Candar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Descriptions</a:t>
            </a:r>
            <a:r>
              <a:rPr sz="2800" spc="-1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of</a:t>
            </a:r>
            <a:r>
              <a:rPr sz="28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work-flows</a:t>
            </a:r>
            <a:r>
              <a:rPr sz="2800" spc="1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performed</a:t>
            </a:r>
            <a:r>
              <a:rPr sz="2800" spc="-1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by</a:t>
            </a:r>
            <a:r>
              <a:rPr sz="28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the</a:t>
            </a:r>
            <a:r>
              <a:rPr sz="28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system</a:t>
            </a:r>
            <a:endParaRPr sz="2800">
              <a:latin typeface="+mj-lt"/>
              <a:cs typeface="Candar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Descriptions</a:t>
            </a:r>
            <a:r>
              <a:rPr sz="2800" spc="-2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of</a:t>
            </a:r>
            <a:r>
              <a:rPr sz="28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system</a:t>
            </a:r>
            <a:r>
              <a:rPr sz="280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reports</a:t>
            </a:r>
            <a:r>
              <a:rPr sz="2800" spc="-1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or</a:t>
            </a:r>
            <a:r>
              <a:rPr sz="28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other</a:t>
            </a:r>
            <a:r>
              <a:rPr sz="28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outputs</a:t>
            </a:r>
            <a:endParaRPr sz="2800">
              <a:latin typeface="+mj-lt"/>
              <a:cs typeface="Candar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solidFill>
                  <a:srgbClr val="003300"/>
                </a:solidFill>
                <a:latin typeface="+mj-lt"/>
                <a:cs typeface="Candara"/>
              </a:rPr>
              <a:t>Who</a:t>
            </a:r>
            <a:r>
              <a:rPr sz="2800" spc="1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+mj-lt"/>
                <a:cs typeface="Candara"/>
              </a:rPr>
              <a:t>can</a:t>
            </a:r>
            <a:r>
              <a:rPr sz="280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enter</a:t>
            </a:r>
            <a:r>
              <a:rPr sz="280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the</a:t>
            </a:r>
            <a:r>
              <a:rPr sz="280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10" dirty="0">
                <a:solidFill>
                  <a:srgbClr val="003300"/>
                </a:solidFill>
                <a:latin typeface="+mj-lt"/>
                <a:cs typeface="Candara"/>
              </a:rPr>
              <a:t>data</a:t>
            </a:r>
            <a:r>
              <a:rPr sz="2800" spc="1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into</a:t>
            </a:r>
            <a:r>
              <a:rPr sz="28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the</a:t>
            </a:r>
            <a:r>
              <a:rPr sz="280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system?</a:t>
            </a:r>
            <a:endParaRPr sz="2800">
              <a:latin typeface="+mj-lt"/>
              <a:cs typeface="Candara"/>
            </a:endParaRPr>
          </a:p>
          <a:p>
            <a:pPr marL="355600" marR="1285875" indent="-3429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How</a:t>
            </a:r>
            <a:r>
              <a:rPr sz="280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the</a:t>
            </a:r>
            <a:r>
              <a:rPr sz="28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dirty="0">
                <a:solidFill>
                  <a:srgbClr val="003300"/>
                </a:solidFill>
                <a:latin typeface="+mj-lt"/>
                <a:cs typeface="Candara"/>
              </a:rPr>
              <a:t>system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meets</a:t>
            </a:r>
            <a:r>
              <a:rPr sz="2800" spc="-10" dirty="0">
                <a:solidFill>
                  <a:srgbClr val="003300"/>
                </a:solidFill>
                <a:latin typeface="+mj-lt"/>
                <a:cs typeface="Candara"/>
              </a:rPr>
              <a:t> applicable</a:t>
            </a:r>
            <a:r>
              <a:rPr sz="2800" spc="3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regulatory </a:t>
            </a:r>
            <a:r>
              <a:rPr sz="2800" spc="-59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+mj-lt"/>
                <a:cs typeface="Candara"/>
              </a:rPr>
              <a:t>requirements</a:t>
            </a:r>
            <a:endParaRPr sz="2800">
              <a:latin typeface="+mj-lt"/>
              <a:cs typeface="Candara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7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798" y="238759"/>
            <a:ext cx="6681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6FC0"/>
                </a:solidFill>
              </a:rPr>
              <a:t>Functional</a:t>
            </a:r>
            <a:r>
              <a:rPr spc="-25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Requirements</a:t>
            </a:r>
            <a:r>
              <a:rPr spc="-1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contd.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4640" y="1523999"/>
            <a:ext cx="8496300" cy="36054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8300" marR="1814830" indent="-3429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67665" algn="l"/>
                <a:tab pos="368300" algn="l"/>
              </a:tabLst>
            </a:pPr>
            <a:r>
              <a:rPr sz="2400" spc="-10" dirty="0">
                <a:solidFill>
                  <a:srgbClr val="003300"/>
                </a:solidFill>
                <a:latin typeface="+mj-lt"/>
                <a:cs typeface="Candara"/>
              </a:rPr>
              <a:t>The</a:t>
            </a:r>
            <a:r>
              <a:rPr sz="240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functional</a:t>
            </a:r>
            <a:r>
              <a:rPr sz="24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requirements</a:t>
            </a:r>
            <a:r>
              <a:rPr sz="2400" spc="-10" dirty="0">
                <a:solidFill>
                  <a:srgbClr val="003300"/>
                </a:solidFill>
                <a:latin typeface="+mj-lt"/>
                <a:cs typeface="Candara"/>
              </a:rPr>
              <a:t> discusses</a:t>
            </a:r>
            <a:r>
              <a:rPr sz="2400" spc="1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the </a:t>
            </a:r>
            <a:r>
              <a:rPr sz="2400" spc="-59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functionalities </a:t>
            </a:r>
            <a:r>
              <a:rPr sz="2400" dirty="0">
                <a:solidFill>
                  <a:srgbClr val="003300"/>
                </a:solidFill>
                <a:latin typeface="+mj-lt"/>
                <a:cs typeface="Candara"/>
              </a:rPr>
              <a:t>required</a:t>
            </a:r>
            <a:r>
              <a:rPr sz="2400" spc="-1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from</a:t>
            </a:r>
            <a:r>
              <a:rPr sz="240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the system.</a:t>
            </a:r>
            <a:endParaRPr sz="2400">
              <a:latin typeface="+mj-lt"/>
              <a:cs typeface="Candara"/>
            </a:endParaRPr>
          </a:p>
          <a:p>
            <a:pPr marL="368300" marR="654685" indent="-3429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67665" algn="l"/>
                <a:tab pos="368300" algn="l"/>
              </a:tabLst>
            </a:pPr>
            <a:r>
              <a:rPr sz="2400" spc="-10" dirty="0">
                <a:solidFill>
                  <a:srgbClr val="003300"/>
                </a:solidFill>
                <a:latin typeface="+mj-lt"/>
                <a:cs typeface="Candara"/>
              </a:rPr>
              <a:t>The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 system</a:t>
            </a:r>
            <a:r>
              <a:rPr sz="240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is</a:t>
            </a:r>
            <a:r>
              <a:rPr sz="2400" spc="1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considered</a:t>
            </a:r>
            <a:r>
              <a:rPr sz="2400" spc="-1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to</a:t>
            </a:r>
            <a:r>
              <a:rPr sz="24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perform</a:t>
            </a:r>
            <a:r>
              <a:rPr sz="2400" spc="-1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a</a:t>
            </a:r>
            <a:r>
              <a:rPr sz="24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set</a:t>
            </a:r>
            <a:r>
              <a:rPr sz="24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of</a:t>
            </a:r>
            <a:r>
              <a:rPr sz="24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dirty="0">
                <a:solidFill>
                  <a:srgbClr val="003300"/>
                </a:solidFill>
                <a:latin typeface="+mj-lt"/>
                <a:cs typeface="Candara"/>
              </a:rPr>
              <a:t>high- </a:t>
            </a:r>
            <a:r>
              <a:rPr sz="2400" spc="-59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level</a:t>
            </a:r>
            <a:r>
              <a:rPr sz="2400" spc="-2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functions</a:t>
            </a:r>
            <a:r>
              <a:rPr sz="2400" dirty="0">
                <a:solidFill>
                  <a:srgbClr val="003300"/>
                </a:solidFill>
                <a:latin typeface="+mj-lt"/>
                <a:cs typeface="Candara"/>
              </a:rPr>
              <a:t> {f</a:t>
            </a:r>
            <a:r>
              <a:rPr sz="2400" baseline="-21021" dirty="0">
                <a:solidFill>
                  <a:srgbClr val="003300"/>
                </a:solidFill>
                <a:latin typeface="+mj-lt"/>
                <a:cs typeface="Candara"/>
              </a:rPr>
              <a:t>i</a:t>
            </a:r>
            <a:r>
              <a:rPr sz="2400" spc="330" baseline="-21021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}</a:t>
            </a:r>
            <a:endParaRPr sz="2400">
              <a:latin typeface="+mj-lt"/>
              <a:cs typeface="Candara"/>
            </a:endParaRPr>
          </a:p>
          <a:p>
            <a:pPr marL="368300" marR="173990" indent="-342900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367665" algn="l"/>
                <a:tab pos="368300" algn="l"/>
              </a:tabLst>
            </a:pP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Each</a:t>
            </a:r>
            <a:r>
              <a:rPr sz="2400" spc="1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function</a:t>
            </a:r>
            <a:r>
              <a:rPr sz="24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f</a:t>
            </a:r>
            <a:r>
              <a:rPr sz="2400" spc="1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baseline="-21021" dirty="0">
                <a:solidFill>
                  <a:srgbClr val="003300"/>
                </a:solidFill>
                <a:latin typeface="+mj-lt"/>
                <a:cs typeface="Candara"/>
              </a:rPr>
              <a:t>i</a:t>
            </a:r>
            <a:r>
              <a:rPr sz="2400" spc="322" baseline="-21021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of</a:t>
            </a:r>
            <a:r>
              <a:rPr sz="2400" spc="1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the</a:t>
            </a:r>
            <a:r>
              <a:rPr sz="24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system can</a:t>
            </a:r>
            <a:r>
              <a:rPr sz="24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be</a:t>
            </a:r>
            <a:r>
              <a:rPr sz="240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considered</a:t>
            </a:r>
            <a:r>
              <a:rPr sz="240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as</a:t>
            </a:r>
            <a:r>
              <a:rPr sz="24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a </a:t>
            </a:r>
            <a:r>
              <a:rPr sz="2400" spc="-59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transformation</a:t>
            </a:r>
            <a:r>
              <a:rPr sz="2400" spc="-2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of</a:t>
            </a:r>
            <a:r>
              <a:rPr sz="240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a</a:t>
            </a:r>
            <a:r>
              <a:rPr sz="2400" spc="1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set</a:t>
            </a:r>
            <a:r>
              <a:rPr sz="240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of</a:t>
            </a:r>
            <a:r>
              <a:rPr sz="240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input</a:t>
            </a:r>
            <a:r>
              <a:rPr sz="24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+mj-lt"/>
                <a:cs typeface="Candara"/>
              </a:rPr>
              <a:t>data</a:t>
            </a:r>
            <a:r>
              <a:rPr sz="24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dirty="0">
                <a:solidFill>
                  <a:srgbClr val="003300"/>
                </a:solidFill>
                <a:latin typeface="+mj-lt"/>
                <a:cs typeface="Candara"/>
              </a:rPr>
              <a:t>(I</a:t>
            </a:r>
            <a:r>
              <a:rPr sz="2400" baseline="-21021" dirty="0">
                <a:solidFill>
                  <a:srgbClr val="003300"/>
                </a:solidFill>
                <a:latin typeface="+mj-lt"/>
                <a:cs typeface="Candara"/>
              </a:rPr>
              <a:t>i</a:t>
            </a:r>
            <a:r>
              <a:rPr sz="2400" dirty="0">
                <a:solidFill>
                  <a:srgbClr val="003300"/>
                </a:solidFill>
                <a:latin typeface="+mj-lt"/>
                <a:cs typeface="Candara"/>
              </a:rPr>
              <a:t>)</a:t>
            </a:r>
            <a:r>
              <a:rPr sz="2400" spc="1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to</a:t>
            </a:r>
            <a:r>
              <a:rPr sz="24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the </a:t>
            </a:r>
            <a:r>
              <a:rPr sz="240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corresponding</a:t>
            </a:r>
            <a:r>
              <a:rPr sz="2400" spc="-2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set</a:t>
            </a:r>
            <a:r>
              <a:rPr sz="24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of</a:t>
            </a:r>
            <a:r>
              <a:rPr sz="240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output</a:t>
            </a:r>
            <a:r>
              <a:rPr sz="240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+mj-lt"/>
                <a:cs typeface="Candara"/>
              </a:rPr>
              <a:t>data</a:t>
            </a:r>
            <a:r>
              <a:rPr sz="2400" spc="1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(O</a:t>
            </a:r>
            <a:r>
              <a:rPr sz="2400" spc="-7" baseline="-21021" dirty="0">
                <a:solidFill>
                  <a:srgbClr val="003300"/>
                </a:solidFill>
                <a:latin typeface="+mj-lt"/>
                <a:cs typeface="Candara"/>
              </a:rPr>
              <a:t>i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)</a:t>
            </a:r>
            <a:endParaRPr sz="2400">
              <a:latin typeface="+mj-lt"/>
              <a:cs typeface="Candara"/>
            </a:endParaRPr>
          </a:p>
          <a:p>
            <a:pPr marL="368300" marR="17780" indent="-3429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67665" algn="l"/>
                <a:tab pos="368300" algn="l"/>
              </a:tabLst>
            </a:pPr>
            <a:r>
              <a:rPr sz="2400" spc="-10" dirty="0">
                <a:solidFill>
                  <a:srgbClr val="003300"/>
                </a:solidFill>
                <a:latin typeface="+mj-lt"/>
                <a:cs typeface="Candara"/>
              </a:rPr>
              <a:t>The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 user</a:t>
            </a:r>
            <a:r>
              <a:rPr sz="24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+mj-lt"/>
                <a:cs typeface="Candara"/>
              </a:rPr>
              <a:t>can</a:t>
            </a:r>
            <a:r>
              <a:rPr sz="2400" spc="1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get</a:t>
            </a:r>
            <a:r>
              <a:rPr sz="2400" spc="1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some</a:t>
            </a:r>
            <a:r>
              <a:rPr sz="24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meaningful</a:t>
            </a:r>
            <a:r>
              <a:rPr sz="2400" spc="1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piece</a:t>
            </a:r>
            <a:r>
              <a:rPr sz="2400" spc="1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of</a:t>
            </a:r>
            <a:r>
              <a:rPr sz="2400" spc="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work</a:t>
            </a:r>
            <a:r>
              <a:rPr sz="2400" spc="1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10" dirty="0">
                <a:solidFill>
                  <a:srgbClr val="003300"/>
                </a:solidFill>
                <a:latin typeface="+mj-lt"/>
                <a:cs typeface="Candara"/>
              </a:rPr>
              <a:t>done </a:t>
            </a:r>
            <a:r>
              <a:rPr sz="2400" spc="-595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using a</a:t>
            </a:r>
            <a:r>
              <a:rPr sz="2400" spc="10" dirty="0">
                <a:solidFill>
                  <a:srgbClr val="003300"/>
                </a:solidFill>
                <a:latin typeface="+mj-lt"/>
                <a:cs typeface="Candara"/>
              </a:rPr>
              <a:t> </a:t>
            </a:r>
            <a:r>
              <a:rPr sz="2400" spc="-5" dirty="0">
                <a:solidFill>
                  <a:srgbClr val="003300"/>
                </a:solidFill>
                <a:latin typeface="+mj-lt"/>
                <a:cs typeface="Candara"/>
              </a:rPr>
              <a:t>high-level function.</a:t>
            </a:r>
            <a:endParaRPr sz="2400">
              <a:latin typeface="+mj-lt"/>
              <a:cs typeface="Candar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682875" y="5160898"/>
            <a:ext cx="3449320" cy="1017905"/>
            <a:chOff x="2682875" y="5160898"/>
            <a:chExt cx="3449320" cy="1017905"/>
          </a:xfrm>
        </p:grpSpPr>
        <p:sp>
          <p:nvSpPr>
            <p:cNvPr id="5" name="object 5"/>
            <p:cNvSpPr/>
            <p:nvPr/>
          </p:nvSpPr>
          <p:spPr>
            <a:xfrm>
              <a:off x="3613150" y="5167629"/>
              <a:ext cx="1593850" cy="1004569"/>
            </a:xfrm>
            <a:custGeom>
              <a:avLst/>
              <a:gdLst/>
              <a:ahLst/>
              <a:cxnLst/>
              <a:rect l="l" t="t" r="r" b="b"/>
              <a:pathLst>
                <a:path w="1593850" h="1004570">
                  <a:moveTo>
                    <a:pt x="1593850" y="0"/>
                  </a:moveTo>
                  <a:lnTo>
                    <a:pt x="0" y="0"/>
                  </a:lnTo>
                  <a:lnTo>
                    <a:pt x="0" y="1270"/>
                  </a:lnTo>
                  <a:lnTo>
                    <a:pt x="0" y="1003300"/>
                  </a:lnTo>
                  <a:lnTo>
                    <a:pt x="127" y="1003300"/>
                  </a:lnTo>
                  <a:lnTo>
                    <a:pt x="127" y="1004570"/>
                  </a:lnTo>
                  <a:lnTo>
                    <a:pt x="1593710" y="1004570"/>
                  </a:lnTo>
                  <a:lnTo>
                    <a:pt x="1593710" y="1003300"/>
                  </a:lnTo>
                  <a:lnTo>
                    <a:pt x="1593850" y="1003300"/>
                  </a:lnTo>
                  <a:lnTo>
                    <a:pt x="1593850" y="1270"/>
                  </a:lnTo>
                  <a:lnTo>
                    <a:pt x="1593850" y="0"/>
                  </a:lnTo>
                  <a:close/>
                </a:path>
              </a:pathLst>
            </a:custGeom>
            <a:solidFill>
              <a:srgbClr val="008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613150" y="5167248"/>
              <a:ext cx="1593850" cy="1005205"/>
            </a:xfrm>
            <a:custGeom>
              <a:avLst/>
              <a:gdLst/>
              <a:ahLst/>
              <a:cxnLst/>
              <a:rect l="l" t="t" r="r" b="b"/>
              <a:pathLst>
                <a:path w="1593850" h="1005204">
                  <a:moveTo>
                    <a:pt x="0" y="1777"/>
                  </a:moveTo>
                  <a:lnTo>
                    <a:pt x="0" y="888"/>
                  </a:lnTo>
                  <a:lnTo>
                    <a:pt x="762" y="0"/>
                  </a:lnTo>
                  <a:lnTo>
                    <a:pt x="1777" y="0"/>
                  </a:lnTo>
                  <a:lnTo>
                    <a:pt x="1592072" y="0"/>
                  </a:lnTo>
                  <a:lnTo>
                    <a:pt x="1593088" y="0"/>
                  </a:lnTo>
                  <a:lnTo>
                    <a:pt x="1593850" y="888"/>
                  </a:lnTo>
                  <a:lnTo>
                    <a:pt x="1593850" y="1777"/>
                  </a:lnTo>
                  <a:lnTo>
                    <a:pt x="1593850" y="1003236"/>
                  </a:lnTo>
                  <a:lnTo>
                    <a:pt x="1593850" y="1004176"/>
                  </a:lnTo>
                  <a:lnTo>
                    <a:pt x="1593088" y="1004951"/>
                  </a:lnTo>
                  <a:lnTo>
                    <a:pt x="762" y="1004951"/>
                  </a:lnTo>
                  <a:lnTo>
                    <a:pt x="0" y="1004176"/>
                  </a:lnTo>
                  <a:lnTo>
                    <a:pt x="0" y="1003236"/>
                  </a:lnTo>
                  <a:lnTo>
                    <a:pt x="0" y="1777"/>
                  </a:lnTo>
                  <a:close/>
                </a:path>
              </a:pathLst>
            </a:custGeom>
            <a:ln w="12700">
              <a:solidFill>
                <a:srgbClr val="0033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682875" y="5295518"/>
              <a:ext cx="3449320" cy="762000"/>
            </a:xfrm>
            <a:custGeom>
              <a:avLst/>
              <a:gdLst/>
              <a:ahLst/>
              <a:cxnLst/>
              <a:rect l="l" t="t" r="r" b="b"/>
              <a:pathLst>
                <a:path w="3449320" h="762000">
                  <a:moveTo>
                    <a:pt x="929894" y="723963"/>
                  </a:moveTo>
                  <a:lnTo>
                    <a:pt x="853821" y="685761"/>
                  </a:lnTo>
                  <a:lnTo>
                    <a:pt x="853757" y="717511"/>
                  </a:lnTo>
                  <a:lnTo>
                    <a:pt x="0" y="716330"/>
                  </a:lnTo>
                  <a:lnTo>
                    <a:pt x="0" y="729030"/>
                  </a:lnTo>
                  <a:lnTo>
                    <a:pt x="853744" y="730211"/>
                  </a:lnTo>
                  <a:lnTo>
                    <a:pt x="853694" y="761961"/>
                  </a:lnTo>
                  <a:lnTo>
                    <a:pt x="917333" y="730224"/>
                  </a:lnTo>
                  <a:lnTo>
                    <a:pt x="929894" y="723963"/>
                  </a:lnTo>
                  <a:close/>
                </a:path>
                <a:path w="3449320" h="762000">
                  <a:moveTo>
                    <a:pt x="929894" y="376351"/>
                  </a:moveTo>
                  <a:lnTo>
                    <a:pt x="853821" y="338137"/>
                  </a:lnTo>
                  <a:lnTo>
                    <a:pt x="853757" y="369900"/>
                  </a:lnTo>
                  <a:lnTo>
                    <a:pt x="0" y="368668"/>
                  </a:lnTo>
                  <a:lnTo>
                    <a:pt x="0" y="381368"/>
                  </a:lnTo>
                  <a:lnTo>
                    <a:pt x="853744" y="382600"/>
                  </a:lnTo>
                  <a:lnTo>
                    <a:pt x="853694" y="414337"/>
                  </a:lnTo>
                  <a:lnTo>
                    <a:pt x="917333" y="382612"/>
                  </a:lnTo>
                  <a:lnTo>
                    <a:pt x="929894" y="376351"/>
                  </a:lnTo>
                  <a:close/>
                </a:path>
                <a:path w="3449320" h="762000">
                  <a:moveTo>
                    <a:pt x="929894" y="38100"/>
                  </a:moveTo>
                  <a:lnTo>
                    <a:pt x="853821" y="0"/>
                  </a:lnTo>
                  <a:lnTo>
                    <a:pt x="853757" y="31737"/>
                  </a:lnTo>
                  <a:lnTo>
                    <a:pt x="0" y="30480"/>
                  </a:lnTo>
                  <a:lnTo>
                    <a:pt x="0" y="43180"/>
                  </a:lnTo>
                  <a:lnTo>
                    <a:pt x="853744" y="44437"/>
                  </a:lnTo>
                  <a:lnTo>
                    <a:pt x="853694" y="76200"/>
                  </a:lnTo>
                  <a:lnTo>
                    <a:pt x="917194" y="44450"/>
                  </a:lnTo>
                  <a:lnTo>
                    <a:pt x="929894" y="38100"/>
                  </a:lnTo>
                  <a:close/>
                </a:path>
                <a:path w="3449320" h="762000">
                  <a:moveTo>
                    <a:pt x="3449320" y="723963"/>
                  </a:moveTo>
                  <a:lnTo>
                    <a:pt x="3373120" y="685761"/>
                  </a:lnTo>
                  <a:lnTo>
                    <a:pt x="3373056" y="717511"/>
                  </a:lnTo>
                  <a:lnTo>
                    <a:pt x="2519426" y="716330"/>
                  </a:lnTo>
                  <a:lnTo>
                    <a:pt x="2519299" y="729030"/>
                  </a:lnTo>
                  <a:lnTo>
                    <a:pt x="3373043" y="730211"/>
                  </a:lnTo>
                  <a:lnTo>
                    <a:pt x="3372993" y="761961"/>
                  </a:lnTo>
                  <a:lnTo>
                    <a:pt x="3436734" y="730224"/>
                  </a:lnTo>
                  <a:lnTo>
                    <a:pt x="3449320" y="723963"/>
                  </a:lnTo>
                  <a:close/>
                </a:path>
                <a:path w="3449320" h="762000">
                  <a:moveTo>
                    <a:pt x="3449320" y="376351"/>
                  </a:moveTo>
                  <a:lnTo>
                    <a:pt x="3373120" y="338137"/>
                  </a:lnTo>
                  <a:lnTo>
                    <a:pt x="3373056" y="369900"/>
                  </a:lnTo>
                  <a:lnTo>
                    <a:pt x="2519426" y="368668"/>
                  </a:lnTo>
                  <a:lnTo>
                    <a:pt x="2519299" y="381368"/>
                  </a:lnTo>
                  <a:lnTo>
                    <a:pt x="3373043" y="382600"/>
                  </a:lnTo>
                  <a:lnTo>
                    <a:pt x="3372993" y="414337"/>
                  </a:lnTo>
                  <a:lnTo>
                    <a:pt x="3436734" y="382612"/>
                  </a:lnTo>
                  <a:lnTo>
                    <a:pt x="3449320" y="376351"/>
                  </a:lnTo>
                  <a:close/>
                </a:path>
                <a:path w="3449320" h="762000">
                  <a:moveTo>
                    <a:pt x="3449320" y="39751"/>
                  </a:moveTo>
                  <a:lnTo>
                    <a:pt x="3373120" y="1524"/>
                  </a:lnTo>
                  <a:lnTo>
                    <a:pt x="3373056" y="33261"/>
                  </a:lnTo>
                  <a:lnTo>
                    <a:pt x="2519426" y="32131"/>
                  </a:lnTo>
                  <a:lnTo>
                    <a:pt x="2519299" y="44831"/>
                  </a:lnTo>
                  <a:lnTo>
                    <a:pt x="3373043" y="45961"/>
                  </a:lnTo>
                  <a:lnTo>
                    <a:pt x="3372993" y="77724"/>
                  </a:lnTo>
                  <a:lnTo>
                    <a:pt x="3436810" y="45974"/>
                  </a:lnTo>
                  <a:lnTo>
                    <a:pt x="3449320" y="39751"/>
                  </a:lnTo>
                  <a:close/>
                </a:path>
              </a:pathLst>
            </a:custGeom>
            <a:solidFill>
              <a:srgbClr val="003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098671" y="5172557"/>
            <a:ext cx="55372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solidFill>
                  <a:srgbClr val="FFFF00"/>
                </a:solidFill>
                <a:latin typeface="Comic Sans MS"/>
                <a:cs typeface="Comic Sans MS"/>
              </a:rPr>
              <a:t>f</a:t>
            </a:r>
            <a:r>
              <a:rPr sz="5400" b="1" baseline="-20833" dirty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endParaRPr sz="5400" baseline="-20833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31366" y="5595010"/>
            <a:ext cx="6686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latin typeface="Comic Sans MS"/>
                <a:cs typeface="Comic Sans MS"/>
              </a:rPr>
              <a:t>Data</a:t>
            </a:r>
            <a:endParaRPr sz="2200">
              <a:latin typeface="Comic Sans MS"/>
              <a:cs typeface="Comic Sans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05966" y="5310022"/>
            <a:ext cx="108458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Comic Sans MS"/>
                <a:cs typeface="Comic Sans MS"/>
              </a:rPr>
              <a:t>Input</a:t>
            </a:r>
            <a:r>
              <a:rPr sz="2200" b="1" spc="-110" dirty="0">
                <a:latin typeface="Comic Sans MS"/>
                <a:cs typeface="Comic Sans MS"/>
              </a:rPr>
              <a:t> </a:t>
            </a:r>
            <a:r>
              <a:rPr sz="2100" b="1" spc="15" baseline="51587" dirty="0">
                <a:latin typeface="Comic Sans MS"/>
                <a:cs typeface="Comic Sans MS"/>
              </a:rPr>
              <a:t>I</a:t>
            </a:r>
            <a:r>
              <a:rPr sz="1350" b="1" spc="15" baseline="58641" dirty="0">
                <a:latin typeface="Comic Sans MS"/>
                <a:cs typeface="Comic Sans MS"/>
              </a:rPr>
              <a:t>1</a:t>
            </a:r>
            <a:endParaRPr sz="1350" baseline="58641">
              <a:latin typeface="Comic Sans MS"/>
              <a:cs typeface="Comic Sans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54801" y="5300268"/>
            <a:ext cx="130556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ts val="2440"/>
              </a:lnSpc>
              <a:spcBef>
                <a:spcPts val="95"/>
              </a:spcBef>
            </a:pPr>
            <a:r>
              <a:rPr sz="2100" b="1" spc="15" baseline="47619" dirty="0">
                <a:latin typeface="Comic Sans MS"/>
                <a:cs typeface="Comic Sans MS"/>
              </a:rPr>
              <a:t>O</a:t>
            </a:r>
            <a:r>
              <a:rPr sz="1350" b="1" spc="15" baseline="55555" dirty="0">
                <a:latin typeface="Comic Sans MS"/>
                <a:cs typeface="Comic Sans MS"/>
              </a:rPr>
              <a:t>1</a:t>
            </a:r>
            <a:r>
              <a:rPr sz="1350" b="1" spc="375" baseline="55555" dirty="0">
                <a:latin typeface="Comic Sans MS"/>
                <a:cs typeface="Comic Sans MS"/>
              </a:rPr>
              <a:t> </a:t>
            </a:r>
            <a:r>
              <a:rPr sz="2200" b="1" spc="-5" dirty="0">
                <a:latin typeface="Comic Sans MS"/>
                <a:cs typeface="Comic Sans MS"/>
              </a:rPr>
              <a:t>Output</a:t>
            </a:r>
            <a:endParaRPr sz="2200">
              <a:latin typeface="Comic Sans MS"/>
              <a:cs typeface="Comic Sans MS"/>
            </a:endParaRPr>
          </a:p>
          <a:p>
            <a:pPr marL="38100">
              <a:lnSpc>
                <a:spcPts val="2440"/>
              </a:lnSpc>
            </a:pPr>
            <a:r>
              <a:rPr sz="2100" b="1" spc="7" baseline="29761" dirty="0">
                <a:latin typeface="Comic Sans MS"/>
                <a:cs typeface="Comic Sans MS"/>
              </a:rPr>
              <a:t>O</a:t>
            </a:r>
            <a:r>
              <a:rPr sz="1350" b="1" spc="7" baseline="24691" dirty="0">
                <a:latin typeface="Comic Sans MS"/>
                <a:cs typeface="Comic Sans MS"/>
              </a:rPr>
              <a:t>2</a:t>
            </a:r>
            <a:r>
              <a:rPr sz="1350" b="1" spc="405" baseline="24691" dirty="0">
                <a:latin typeface="Comic Sans MS"/>
                <a:cs typeface="Comic Sans MS"/>
              </a:rPr>
              <a:t> </a:t>
            </a:r>
            <a:r>
              <a:rPr sz="2200" b="1" spc="-5" dirty="0">
                <a:latin typeface="Comic Sans MS"/>
                <a:cs typeface="Comic Sans MS"/>
              </a:rPr>
              <a:t>Data</a:t>
            </a:r>
            <a:endParaRPr sz="2200">
              <a:latin typeface="Comic Sans MS"/>
              <a:cs typeface="Comic Sans MS"/>
            </a:endParaRPr>
          </a:p>
          <a:p>
            <a:pPr marL="38100">
              <a:lnSpc>
                <a:spcPct val="100000"/>
              </a:lnSpc>
              <a:spcBef>
                <a:spcPts val="155"/>
              </a:spcBef>
            </a:pPr>
            <a:r>
              <a:rPr sz="1400" b="1" spc="10" dirty="0">
                <a:latin typeface="Comic Sans MS"/>
                <a:cs typeface="Comic Sans MS"/>
              </a:rPr>
              <a:t>O</a:t>
            </a:r>
            <a:r>
              <a:rPr sz="1350" b="1" spc="15" baseline="-21604" dirty="0">
                <a:latin typeface="Comic Sans MS"/>
                <a:cs typeface="Comic Sans MS"/>
              </a:rPr>
              <a:t>3</a:t>
            </a:r>
            <a:endParaRPr sz="1350" baseline="-21604">
              <a:latin typeface="Comic Sans MS"/>
              <a:cs typeface="Comic Sans M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44166" y="5592876"/>
            <a:ext cx="247015" cy="586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400" b="1" spc="10" dirty="0">
                <a:latin typeface="Comic Sans MS"/>
                <a:cs typeface="Comic Sans MS"/>
              </a:rPr>
              <a:t>I</a:t>
            </a:r>
            <a:r>
              <a:rPr sz="1350" b="1" spc="15" baseline="-21604" dirty="0">
                <a:latin typeface="Comic Sans MS"/>
                <a:cs typeface="Comic Sans MS"/>
              </a:rPr>
              <a:t>2</a:t>
            </a:r>
            <a:endParaRPr sz="1350" baseline="-21604">
              <a:latin typeface="Comic Sans MS"/>
              <a:cs typeface="Comic Sans MS"/>
            </a:endParaRPr>
          </a:p>
          <a:p>
            <a:pPr marL="38100">
              <a:lnSpc>
                <a:spcPct val="100000"/>
              </a:lnSpc>
              <a:spcBef>
                <a:spcPts val="1045"/>
              </a:spcBef>
            </a:pPr>
            <a:r>
              <a:rPr sz="1400" b="1" spc="10" dirty="0">
                <a:latin typeface="Comic Sans MS"/>
                <a:cs typeface="Comic Sans MS"/>
              </a:rPr>
              <a:t>I</a:t>
            </a:r>
            <a:r>
              <a:rPr sz="1350" b="1" spc="15" baseline="-21604" dirty="0">
                <a:latin typeface="Comic Sans MS"/>
                <a:cs typeface="Comic Sans MS"/>
              </a:rPr>
              <a:t>3</a:t>
            </a:r>
            <a:endParaRPr sz="1350" baseline="-21604">
              <a:latin typeface="Comic Sans MS"/>
              <a:cs typeface="Comic Sans MS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238759"/>
            <a:ext cx="6666636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solidFill>
                  <a:srgbClr val="006FC0"/>
                </a:solidFill>
              </a:rPr>
              <a:t>Example</a:t>
            </a:r>
            <a:r>
              <a:rPr sz="2800" spc="-20" dirty="0">
                <a:solidFill>
                  <a:srgbClr val="006FC0"/>
                </a:solidFill>
              </a:rPr>
              <a:t> </a:t>
            </a:r>
            <a:r>
              <a:rPr sz="2800" dirty="0">
                <a:solidFill>
                  <a:srgbClr val="006FC0"/>
                </a:solidFill>
              </a:rPr>
              <a:t>Functional</a:t>
            </a:r>
            <a:r>
              <a:rPr sz="2800" spc="-5" dirty="0">
                <a:solidFill>
                  <a:srgbClr val="006FC0"/>
                </a:solidFill>
              </a:rPr>
              <a:t> Requirements</a:t>
            </a:r>
            <a:r>
              <a:rPr sz="2800" spc="5" dirty="0">
                <a:solidFill>
                  <a:srgbClr val="006FC0"/>
                </a:solidFill>
              </a:rPr>
              <a:t> </a:t>
            </a:r>
            <a:r>
              <a:rPr sz="2800" dirty="0">
                <a:solidFill>
                  <a:srgbClr val="006FC0"/>
                </a:solidFill>
              </a:rPr>
              <a:t>-</a:t>
            </a:r>
            <a:r>
              <a:rPr sz="2800" spc="-15" dirty="0">
                <a:solidFill>
                  <a:srgbClr val="006FC0"/>
                </a:solidFill>
              </a:rPr>
              <a:t> </a:t>
            </a:r>
            <a:r>
              <a:rPr sz="2800" dirty="0">
                <a:solidFill>
                  <a:srgbClr val="006FC0"/>
                </a:solidFill>
              </a:rPr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447800"/>
            <a:ext cx="8192134" cy="4880182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1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ndara"/>
                <a:cs typeface="Candara"/>
              </a:rPr>
              <a:t>Interface</a:t>
            </a:r>
            <a:r>
              <a:rPr sz="2400" spc="-40" dirty="0">
                <a:latin typeface="Candara"/>
                <a:cs typeface="Candara"/>
              </a:rPr>
              <a:t> </a:t>
            </a:r>
            <a:r>
              <a:rPr sz="2400" dirty="0">
                <a:latin typeface="Candara"/>
                <a:cs typeface="Candara"/>
              </a:rPr>
              <a:t>requirements</a:t>
            </a:r>
            <a:endParaRPr sz="2400">
              <a:latin typeface="Candara"/>
              <a:cs typeface="Candara"/>
            </a:endParaRPr>
          </a:p>
          <a:p>
            <a:pPr marL="756285" lvl="1" indent="-287020">
              <a:lnSpc>
                <a:spcPct val="100000"/>
              </a:lnSpc>
              <a:spcBef>
                <a:spcPts val="35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105" dirty="0">
                <a:latin typeface="Verdana"/>
                <a:cs typeface="Verdana"/>
              </a:rPr>
              <a:t>Fie</a:t>
            </a:r>
            <a:r>
              <a:rPr sz="2000" spc="-55" dirty="0">
                <a:latin typeface="Verdana"/>
                <a:cs typeface="Verdana"/>
              </a:rPr>
              <a:t>l</a:t>
            </a:r>
            <a:r>
              <a:rPr sz="2000" spc="125" dirty="0">
                <a:latin typeface="Verdana"/>
                <a:cs typeface="Verdana"/>
              </a:rPr>
              <a:t>d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165" dirty="0">
                <a:latin typeface="Verdana"/>
                <a:cs typeface="Verdana"/>
              </a:rPr>
              <a:t>1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135" dirty="0">
                <a:latin typeface="Verdana"/>
                <a:cs typeface="Verdana"/>
              </a:rPr>
              <a:t>accep</a:t>
            </a:r>
            <a:r>
              <a:rPr sz="2000" spc="110" dirty="0">
                <a:latin typeface="Verdana"/>
                <a:cs typeface="Verdana"/>
              </a:rPr>
              <a:t>t</a:t>
            </a:r>
            <a:r>
              <a:rPr sz="2000" spc="-265" dirty="0">
                <a:latin typeface="Verdana"/>
                <a:cs typeface="Verdana"/>
              </a:rPr>
              <a:t>s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50" dirty="0">
                <a:latin typeface="Verdana"/>
                <a:cs typeface="Verdana"/>
              </a:rPr>
              <a:t>n</a:t>
            </a:r>
            <a:r>
              <a:rPr sz="2000" spc="-45" dirty="0">
                <a:latin typeface="Verdana"/>
                <a:cs typeface="Verdana"/>
              </a:rPr>
              <a:t>u</a:t>
            </a:r>
            <a:r>
              <a:rPr sz="2000" spc="25" dirty="0">
                <a:latin typeface="Verdana"/>
                <a:cs typeface="Verdana"/>
              </a:rPr>
              <a:t>m</a:t>
            </a:r>
            <a:r>
              <a:rPr sz="2000" spc="20" dirty="0">
                <a:latin typeface="Verdana"/>
                <a:cs typeface="Verdana"/>
              </a:rPr>
              <a:t>e</a:t>
            </a:r>
            <a:r>
              <a:rPr sz="2000" spc="-245" dirty="0">
                <a:latin typeface="Verdana"/>
                <a:cs typeface="Verdana"/>
              </a:rPr>
              <a:t>r</a:t>
            </a:r>
            <a:r>
              <a:rPr sz="2000" spc="-170" dirty="0">
                <a:latin typeface="Verdana"/>
                <a:cs typeface="Verdana"/>
              </a:rPr>
              <a:t>i</a:t>
            </a:r>
            <a:r>
              <a:rPr sz="2000" spc="250" dirty="0">
                <a:latin typeface="Verdana"/>
                <a:cs typeface="Verdana"/>
              </a:rPr>
              <a:t>c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65" dirty="0">
                <a:latin typeface="Verdana"/>
                <a:cs typeface="Verdana"/>
              </a:rPr>
              <a:t>da</a:t>
            </a:r>
            <a:r>
              <a:rPr sz="2000" spc="50" dirty="0">
                <a:latin typeface="Verdana"/>
                <a:cs typeface="Verdana"/>
              </a:rPr>
              <a:t>t</a:t>
            </a:r>
            <a:r>
              <a:rPr sz="2000" spc="165" dirty="0">
                <a:latin typeface="Verdana"/>
                <a:cs typeface="Verdana"/>
              </a:rPr>
              <a:t>a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30" dirty="0">
                <a:latin typeface="Verdana"/>
                <a:cs typeface="Verdana"/>
              </a:rPr>
              <a:t>en</a:t>
            </a:r>
            <a:r>
              <a:rPr sz="2000" spc="-100" dirty="0">
                <a:latin typeface="Verdana"/>
                <a:cs typeface="Verdana"/>
              </a:rPr>
              <a:t>t</a:t>
            </a:r>
            <a:r>
              <a:rPr sz="2000" spc="-155" dirty="0">
                <a:latin typeface="Verdana"/>
                <a:cs typeface="Verdana"/>
              </a:rPr>
              <a:t>r</a:t>
            </a:r>
            <a:r>
              <a:rPr sz="2000" spc="-220" dirty="0">
                <a:latin typeface="Verdana"/>
                <a:cs typeface="Verdana"/>
              </a:rPr>
              <a:t>y</a:t>
            </a:r>
            <a:r>
              <a:rPr sz="2000" spc="-175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24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50" dirty="0">
                <a:latin typeface="Verdana"/>
                <a:cs typeface="Verdana"/>
              </a:rPr>
              <a:t>Field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165" dirty="0">
                <a:latin typeface="Verdana"/>
                <a:cs typeface="Verdana"/>
              </a:rPr>
              <a:t>2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55" dirty="0">
                <a:latin typeface="Verdana"/>
                <a:cs typeface="Verdana"/>
              </a:rPr>
              <a:t>only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75" dirty="0">
                <a:latin typeface="Verdana"/>
                <a:cs typeface="Verdana"/>
              </a:rPr>
              <a:t>accepts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dates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before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the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50" dirty="0">
                <a:latin typeface="Verdana"/>
                <a:cs typeface="Verdana"/>
              </a:rPr>
              <a:t>current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20" dirty="0">
                <a:latin typeface="Verdana"/>
                <a:cs typeface="Verdana"/>
              </a:rPr>
              <a:t>date.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245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140" dirty="0">
                <a:latin typeface="Verdana"/>
                <a:cs typeface="Verdana"/>
              </a:rPr>
              <a:t>Sc</a:t>
            </a:r>
            <a:r>
              <a:rPr sz="2000" spc="-110" dirty="0">
                <a:latin typeface="Verdana"/>
                <a:cs typeface="Verdana"/>
              </a:rPr>
              <a:t>r</a:t>
            </a:r>
            <a:r>
              <a:rPr sz="2000" spc="110" dirty="0">
                <a:latin typeface="Verdana"/>
                <a:cs typeface="Verdana"/>
              </a:rPr>
              <a:t>e</a:t>
            </a:r>
            <a:r>
              <a:rPr sz="2000" spc="114" dirty="0">
                <a:latin typeface="Verdana"/>
                <a:cs typeface="Verdana"/>
              </a:rPr>
              <a:t>e</a:t>
            </a:r>
            <a:r>
              <a:rPr sz="2000" spc="-45" dirty="0">
                <a:latin typeface="Verdana"/>
                <a:cs typeface="Verdana"/>
              </a:rPr>
              <a:t>n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160" dirty="0">
                <a:latin typeface="Verdana"/>
                <a:cs typeface="Verdana"/>
              </a:rPr>
              <a:t>1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125" dirty="0">
                <a:latin typeface="Verdana"/>
                <a:cs typeface="Verdana"/>
              </a:rPr>
              <a:t>can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114" dirty="0">
                <a:latin typeface="Verdana"/>
                <a:cs typeface="Verdana"/>
              </a:rPr>
              <a:t>pr</a:t>
            </a:r>
            <a:r>
              <a:rPr sz="2000" spc="-75" dirty="0">
                <a:latin typeface="Verdana"/>
                <a:cs typeface="Verdana"/>
              </a:rPr>
              <a:t>i</a:t>
            </a:r>
            <a:r>
              <a:rPr sz="2000" spc="-80" dirty="0">
                <a:latin typeface="Verdana"/>
                <a:cs typeface="Verdana"/>
              </a:rPr>
              <a:t>nt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85" dirty="0">
                <a:latin typeface="Verdana"/>
                <a:cs typeface="Verdana"/>
              </a:rPr>
              <a:t>o</a:t>
            </a:r>
            <a:r>
              <a:rPr sz="2000" spc="-40" dirty="0">
                <a:latin typeface="Verdana"/>
                <a:cs typeface="Verdana"/>
              </a:rPr>
              <a:t>n</a:t>
            </a:r>
            <a:r>
              <a:rPr sz="2000" spc="-254" dirty="0">
                <a:latin typeface="Verdana"/>
                <a:cs typeface="Verdana"/>
              </a:rPr>
              <a:t>-</a:t>
            </a:r>
            <a:r>
              <a:rPr sz="2000" spc="-20" dirty="0">
                <a:latin typeface="Verdana"/>
                <a:cs typeface="Verdana"/>
              </a:rPr>
              <a:t>scree</a:t>
            </a:r>
            <a:r>
              <a:rPr sz="2000" spc="-15" dirty="0">
                <a:latin typeface="Verdana"/>
                <a:cs typeface="Verdana"/>
              </a:rPr>
              <a:t>n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114" dirty="0">
                <a:latin typeface="Verdana"/>
                <a:cs typeface="Verdana"/>
              </a:rPr>
              <a:t>d</a:t>
            </a:r>
            <a:r>
              <a:rPr sz="2000" spc="30" dirty="0">
                <a:latin typeface="Verdana"/>
                <a:cs typeface="Verdana"/>
              </a:rPr>
              <a:t>at</a:t>
            </a:r>
            <a:r>
              <a:rPr sz="2000" spc="165" dirty="0">
                <a:latin typeface="Verdana"/>
                <a:cs typeface="Verdana"/>
              </a:rPr>
              <a:t>a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-100" dirty="0">
                <a:latin typeface="Verdana"/>
                <a:cs typeface="Verdana"/>
              </a:rPr>
              <a:t>t</a:t>
            </a:r>
            <a:r>
              <a:rPr sz="2000" spc="95" dirty="0">
                <a:latin typeface="Verdana"/>
                <a:cs typeface="Verdana"/>
              </a:rPr>
              <a:t>o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100" dirty="0">
                <a:latin typeface="Verdana"/>
                <a:cs typeface="Verdana"/>
              </a:rPr>
              <a:t>t</a:t>
            </a:r>
            <a:r>
              <a:rPr sz="2000" spc="35" dirty="0">
                <a:latin typeface="Verdana"/>
                <a:cs typeface="Verdana"/>
              </a:rPr>
              <a:t>he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114" dirty="0">
                <a:latin typeface="Verdana"/>
                <a:cs typeface="Verdana"/>
              </a:rPr>
              <a:t>pr</a:t>
            </a:r>
            <a:r>
              <a:rPr sz="2000" spc="-75" dirty="0">
                <a:latin typeface="Verdana"/>
                <a:cs typeface="Verdana"/>
              </a:rPr>
              <a:t>i</a:t>
            </a:r>
            <a:r>
              <a:rPr sz="2000" spc="-95" dirty="0">
                <a:latin typeface="Verdana"/>
                <a:cs typeface="Verdana"/>
              </a:rPr>
              <a:t>n</a:t>
            </a:r>
            <a:r>
              <a:rPr sz="2000" spc="-50" dirty="0">
                <a:latin typeface="Verdana"/>
                <a:cs typeface="Verdana"/>
              </a:rPr>
              <a:t>t</a:t>
            </a:r>
            <a:r>
              <a:rPr sz="2000" spc="-105" dirty="0">
                <a:latin typeface="Verdana"/>
                <a:cs typeface="Verdana"/>
              </a:rPr>
              <a:t>er.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ndara"/>
                <a:cs typeface="Candara"/>
              </a:rPr>
              <a:t>Business</a:t>
            </a:r>
            <a:r>
              <a:rPr sz="2400" spc="-40" dirty="0">
                <a:latin typeface="Candara"/>
                <a:cs typeface="Candara"/>
              </a:rPr>
              <a:t> </a:t>
            </a:r>
            <a:r>
              <a:rPr sz="2400" spc="-5" dirty="0">
                <a:latin typeface="Candara"/>
                <a:cs typeface="Candara"/>
              </a:rPr>
              <a:t>Requirements</a:t>
            </a:r>
            <a:endParaRPr sz="2400">
              <a:latin typeface="Candara"/>
              <a:cs typeface="Candara"/>
            </a:endParaRPr>
          </a:p>
          <a:p>
            <a:pPr marL="756285" lvl="1" indent="-287020">
              <a:lnSpc>
                <a:spcPct val="100000"/>
              </a:lnSpc>
              <a:spcBef>
                <a:spcPts val="355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40" dirty="0">
                <a:latin typeface="Verdana"/>
                <a:cs typeface="Verdana"/>
              </a:rPr>
              <a:t>Data</a:t>
            </a:r>
            <a:r>
              <a:rPr sz="2000" spc="-204" dirty="0">
                <a:latin typeface="Verdana"/>
                <a:cs typeface="Verdana"/>
              </a:rPr>
              <a:t> </a:t>
            </a:r>
            <a:r>
              <a:rPr sz="2000" spc="-125" dirty="0">
                <a:latin typeface="Verdana"/>
                <a:cs typeface="Verdana"/>
              </a:rPr>
              <a:t>must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110" dirty="0">
                <a:latin typeface="Verdana"/>
                <a:cs typeface="Verdana"/>
              </a:rPr>
              <a:t>be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entered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before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165" dirty="0">
                <a:latin typeface="Verdana"/>
                <a:cs typeface="Verdana"/>
              </a:rPr>
              <a:t>a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50" dirty="0">
                <a:latin typeface="Verdana"/>
                <a:cs typeface="Verdana"/>
              </a:rPr>
              <a:t>request</a:t>
            </a:r>
            <a:r>
              <a:rPr sz="2000" spc="-200" dirty="0">
                <a:latin typeface="Verdana"/>
                <a:cs typeface="Verdana"/>
              </a:rPr>
              <a:t> </a:t>
            </a:r>
            <a:r>
              <a:rPr sz="2000" spc="125" dirty="0">
                <a:latin typeface="Verdana"/>
                <a:cs typeface="Verdana"/>
              </a:rPr>
              <a:t>can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110" dirty="0">
                <a:latin typeface="Verdana"/>
                <a:cs typeface="Verdana"/>
              </a:rPr>
              <a:t>be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25" dirty="0">
                <a:latin typeface="Verdana"/>
                <a:cs typeface="Verdana"/>
              </a:rPr>
              <a:t>approved.</a:t>
            </a:r>
            <a:endParaRPr sz="2000">
              <a:latin typeface="Verdana"/>
              <a:cs typeface="Verdana"/>
            </a:endParaRPr>
          </a:p>
          <a:p>
            <a:pPr marL="756285" marR="790575" lvl="1" indent="-287020">
              <a:lnSpc>
                <a:spcPts val="2160"/>
              </a:lnSpc>
              <a:spcBef>
                <a:spcPts val="509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15" dirty="0">
                <a:latin typeface="Verdana"/>
                <a:cs typeface="Verdana"/>
              </a:rPr>
              <a:t>Clicking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the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30" dirty="0">
                <a:latin typeface="Verdana"/>
                <a:cs typeface="Verdana"/>
              </a:rPr>
              <a:t>Approve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button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40" dirty="0">
                <a:latin typeface="Verdana"/>
                <a:cs typeface="Verdana"/>
              </a:rPr>
              <a:t>moves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the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-50" dirty="0">
                <a:latin typeface="Verdana"/>
                <a:cs typeface="Verdana"/>
              </a:rPr>
              <a:t>request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to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the </a:t>
            </a:r>
            <a:r>
              <a:rPr sz="2000" spc="-690" dirty="0">
                <a:latin typeface="Verdana"/>
                <a:cs typeface="Verdana"/>
              </a:rPr>
              <a:t> </a:t>
            </a:r>
            <a:r>
              <a:rPr sz="2000" spc="105" dirty="0">
                <a:latin typeface="Verdana"/>
                <a:cs typeface="Verdana"/>
              </a:rPr>
              <a:t>A</a:t>
            </a:r>
            <a:r>
              <a:rPr sz="2000" spc="-5" dirty="0">
                <a:latin typeface="Verdana"/>
                <a:cs typeface="Verdana"/>
              </a:rPr>
              <a:t>ppro</a:t>
            </a:r>
            <a:r>
              <a:rPr sz="2000" spc="5" dirty="0">
                <a:latin typeface="Verdana"/>
                <a:cs typeface="Verdana"/>
              </a:rPr>
              <a:t>val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110" dirty="0">
                <a:latin typeface="Verdana"/>
                <a:cs typeface="Verdana"/>
              </a:rPr>
              <a:t>W</a:t>
            </a:r>
            <a:r>
              <a:rPr sz="2000" spc="-90" dirty="0">
                <a:latin typeface="Verdana"/>
                <a:cs typeface="Verdana"/>
              </a:rPr>
              <a:t>o</a:t>
            </a:r>
            <a:r>
              <a:rPr sz="2000" spc="-75" dirty="0">
                <a:latin typeface="Verdana"/>
                <a:cs typeface="Verdana"/>
              </a:rPr>
              <a:t>r</a:t>
            </a:r>
            <a:r>
              <a:rPr sz="2000" spc="-180" dirty="0">
                <a:latin typeface="Verdana"/>
                <a:cs typeface="Verdana"/>
              </a:rPr>
              <a:t>k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spc="-25" dirty="0">
                <a:latin typeface="Verdana"/>
                <a:cs typeface="Verdana"/>
              </a:rPr>
              <a:t>flow</a:t>
            </a:r>
            <a:endParaRPr sz="2000">
              <a:latin typeface="Verdana"/>
              <a:cs typeface="Verdana"/>
            </a:endParaRPr>
          </a:p>
          <a:p>
            <a:pPr marL="756285" marR="314960" lvl="1" indent="-287020">
              <a:lnSpc>
                <a:spcPts val="2160"/>
              </a:lnSpc>
              <a:spcBef>
                <a:spcPts val="48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65" dirty="0">
                <a:latin typeface="Verdana"/>
                <a:cs typeface="Verdana"/>
              </a:rPr>
              <a:t>All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35" dirty="0">
                <a:latin typeface="Verdana"/>
                <a:cs typeface="Verdana"/>
              </a:rPr>
              <a:t>personnel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85" dirty="0">
                <a:latin typeface="Verdana"/>
                <a:cs typeface="Verdana"/>
              </a:rPr>
              <a:t>using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the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120" dirty="0">
                <a:latin typeface="Verdana"/>
                <a:cs typeface="Verdana"/>
              </a:rPr>
              <a:t>system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-110" dirty="0">
                <a:latin typeface="Verdana"/>
                <a:cs typeface="Verdana"/>
              </a:rPr>
              <a:t>will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110" dirty="0">
                <a:latin typeface="Verdana"/>
                <a:cs typeface="Verdana"/>
              </a:rPr>
              <a:t>be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25" dirty="0">
                <a:latin typeface="Verdana"/>
                <a:cs typeface="Verdana"/>
              </a:rPr>
              <a:t>trained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55" dirty="0">
                <a:latin typeface="Verdana"/>
                <a:cs typeface="Verdana"/>
              </a:rPr>
              <a:t>according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to </a:t>
            </a:r>
            <a:r>
              <a:rPr sz="2000" spc="-690" dirty="0">
                <a:latin typeface="Verdana"/>
                <a:cs typeface="Verdana"/>
              </a:rPr>
              <a:t> </a:t>
            </a:r>
            <a:r>
              <a:rPr sz="2000" spc="-110" dirty="0">
                <a:latin typeface="Verdana"/>
                <a:cs typeface="Verdana"/>
              </a:rPr>
              <a:t>in</a:t>
            </a:r>
            <a:r>
              <a:rPr sz="2000" spc="-85" dirty="0">
                <a:latin typeface="Verdana"/>
                <a:cs typeface="Verdana"/>
              </a:rPr>
              <a:t>t</a:t>
            </a:r>
            <a:r>
              <a:rPr sz="2000" spc="-35" dirty="0">
                <a:latin typeface="Verdana"/>
                <a:cs typeface="Verdana"/>
              </a:rPr>
              <a:t>ernal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-85" dirty="0">
                <a:latin typeface="Verdana"/>
                <a:cs typeface="Verdana"/>
              </a:rPr>
              <a:t>SO</a:t>
            </a:r>
            <a:r>
              <a:rPr sz="2000" spc="-65" dirty="0">
                <a:latin typeface="Verdana"/>
                <a:cs typeface="Verdana"/>
              </a:rPr>
              <a:t>P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100" dirty="0">
                <a:latin typeface="Verdana"/>
                <a:cs typeface="Verdana"/>
              </a:rPr>
              <a:t>A</a:t>
            </a:r>
            <a:r>
              <a:rPr sz="2000" spc="114" dirty="0">
                <a:latin typeface="Verdana"/>
                <a:cs typeface="Verdana"/>
              </a:rPr>
              <a:t>A</a:t>
            </a:r>
            <a:r>
              <a:rPr sz="2000" spc="-254" dirty="0">
                <a:latin typeface="Verdana"/>
                <a:cs typeface="Verdana"/>
              </a:rPr>
              <a:t>-</a:t>
            </a:r>
            <a:r>
              <a:rPr sz="2000" spc="-160" dirty="0">
                <a:latin typeface="Verdana"/>
                <a:cs typeface="Verdana"/>
              </a:rPr>
              <a:t>101</a:t>
            </a:r>
            <a:r>
              <a:rPr sz="2000" spc="-175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4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ndara"/>
                <a:cs typeface="Candara"/>
              </a:rPr>
              <a:t>Regulatory/Compliance</a:t>
            </a:r>
            <a:r>
              <a:rPr sz="2400" spc="-15" dirty="0">
                <a:latin typeface="Candara"/>
                <a:cs typeface="Candara"/>
              </a:rPr>
              <a:t> </a:t>
            </a:r>
            <a:r>
              <a:rPr sz="2400" spc="-5" dirty="0">
                <a:latin typeface="Candara"/>
                <a:cs typeface="Candara"/>
              </a:rPr>
              <a:t>Requirements</a:t>
            </a:r>
            <a:endParaRPr sz="2400">
              <a:latin typeface="Candara"/>
              <a:cs typeface="Candara"/>
            </a:endParaRPr>
          </a:p>
          <a:p>
            <a:pPr marL="756285" lvl="1" indent="-287020">
              <a:lnSpc>
                <a:spcPct val="100000"/>
              </a:lnSpc>
              <a:spcBef>
                <a:spcPts val="355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105" dirty="0">
                <a:latin typeface="Verdana"/>
                <a:cs typeface="Verdana"/>
              </a:rPr>
              <a:t>The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65" dirty="0">
                <a:latin typeface="Verdana"/>
                <a:cs typeface="Verdana"/>
              </a:rPr>
              <a:t>da</a:t>
            </a:r>
            <a:r>
              <a:rPr sz="2000" spc="50" dirty="0">
                <a:latin typeface="Verdana"/>
                <a:cs typeface="Verdana"/>
              </a:rPr>
              <a:t>t</a:t>
            </a:r>
            <a:r>
              <a:rPr sz="2000" spc="55" dirty="0">
                <a:latin typeface="Verdana"/>
                <a:cs typeface="Verdana"/>
              </a:rPr>
              <a:t>abas</a:t>
            </a:r>
            <a:r>
              <a:rPr sz="2000" spc="60" dirty="0">
                <a:latin typeface="Verdana"/>
                <a:cs typeface="Verdana"/>
              </a:rPr>
              <a:t>e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-120" dirty="0">
                <a:latin typeface="Verdana"/>
                <a:cs typeface="Verdana"/>
              </a:rPr>
              <a:t>wil</a:t>
            </a:r>
            <a:r>
              <a:rPr sz="2000" spc="-70" dirty="0">
                <a:latin typeface="Verdana"/>
                <a:cs typeface="Verdana"/>
              </a:rPr>
              <a:t>l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ha</a:t>
            </a:r>
            <a:r>
              <a:rPr sz="2000" spc="30" dirty="0">
                <a:latin typeface="Verdana"/>
                <a:cs typeface="Verdana"/>
              </a:rPr>
              <a:t>v</a:t>
            </a:r>
            <a:r>
              <a:rPr sz="2000" spc="110" dirty="0">
                <a:latin typeface="Verdana"/>
                <a:cs typeface="Verdana"/>
              </a:rPr>
              <a:t>e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165" dirty="0">
                <a:latin typeface="Verdana"/>
                <a:cs typeface="Verdana"/>
              </a:rPr>
              <a:t>a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func</a:t>
            </a:r>
            <a:r>
              <a:rPr sz="2000" spc="10" dirty="0">
                <a:latin typeface="Verdana"/>
                <a:cs typeface="Verdana"/>
              </a:rPr>
              <a:t>t</a:t>
            </a:r>
            <a:r>
              <a:rPr sz="2000" spc="-25" dirty="0">
                <a:latin typeface="Verdana"/>
                <a:cs typeface="Verdana"/>
              </a:rPr>
              <a:t>i</a:t>
            </a:r>
            <a:r>
              <a:rPr sz="2000" spc="-50" dirty="0">
                <a:latin typeface="Verdana"/>
                <a:cs typeface="Verdana"/>
              </a:rPr>
              <a:t>o</a:t>
            </a:r>
            <a:r>
              <a:rPr sz="2000" spc="-10" dirty="0">
                <a:latin typeface="Verdana"/>
                <a:cs typeface="Verdana"/>
              </a:rPr>
              <a:t>nal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audi</a:t>
            </a:r>
            <a:r>
              <a:rPr sz="2000" spc="-5" dirty="0">
                <a:latin typeface="Verdana"/>
                <a:cs typeface="Verdana"/>
              </a:rPr>
              <a:t>t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100" dirty="0">
                <a:latin typeface="Verdana"/>
                <a:cs typeface="Verdana"/>
              </a:rPr>
              <a:t>t</a:t>
            </a:r>
            <a:r>
              <a:rPr sz="2000" spc="-95" dirty="0">
                <a:latin typeface="Verdana"/>
                <a:cs typeface="Verdana"/>
              </a:rPr>
              <a:t>ra</a:t>
            </a:r>
            <a:r>
              <a:rPr sz="2000" spc="-60" dirty="0">
                <a:latin typeface="Verdana"/>
                <a:cs typeface="Verdana"/>
              </a:rPr>
              <a:t>i</a:t>
            </a:r>
            <a:r>
              <a:rPr sz="2000" spc="-145" dirty="0">
                <a:latin typeface="Verdana"/>
                <a:cs typeface="Verdana"/>
              </a:rPr>
              <a:t>l</a:t>
            </a:r>
            <a:r>
              <a:rPr sz="2000" spc="-175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24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105" dirty="0">
                <a:latin typeface="Verdana"/>
                <a:cs typeface="Verdana"/>
              </a:rPr>
              <a:t>The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204" dirty="0">
                <a:latin typeface="Verdana"/>
                <a:cs typeface="Verdana"/>
              </a:rPr>
              <a:t>sys</a:t>
            </a:r>
            <a:r>
              <a:rPr sz="2000" spc="-140" dirty="0">
                <a:latin typeface="Verdana"/>
                <a:cs typeface="Verdana"/>
              </a:rPr>
              <a:t>t</a:t>
            </a:r>
            <a:r>
              <a:rPr sz="2000" spc="20" dirty="0">
                <a:latin typeface="Verdana"/>
                <a:cs typeface="Verdana"/>
              </a:rPr>
              <a:t>em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-120" dirty="0">
                <a:latin typeface="Verdana"/>
                <a:cs typeface="Verdana"/>
              </a:rPr>
              <a:t>wil</a:t>
            </a:r>
            <a:r>
              <a:rPr sz="2000" spc="-70" dirty="0">
                <a:latin typeface="Verdana"/>
                <a:cs typeface="Verdana"/>
              </a:rPr>
              <a:t>l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150" dirty="0">
                <a:latin typeface="Verdana"/>
                <a:cs typeface="Verdana"/>
              </a:rPr>
              <a:t>l</a:t>
            </a:r>
            <a:r>
              <a:rPr sz="2000" spc="-155" dirty="0">
                <a:latin typeface="Verdana"/>
                <a:cs typeface="Verdana"/>
              </a:rPr>
              <a:t>im</a:t>
            </a:r>
            <a:r>
              <a:rPr sz="2000" spc="-75" dirty="0">
                <a:latin typeface="Verdana"/>
                <a:cs typeface="Verdana"/>
              </a:rPr>
              <a:t>i</a:t>
            </a:r>
            <a:r>
              <a:rPr sz="2000" spc="-110" dirty="0">
                <a:latin typeface="Verdana"/>
                <a:cs typeface="Verdana"/>
              </a:rPr>
              <a:t>t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225" dirty="0">
                <a:latin typeface="Verdana"/>
                <a:cs typeface="Verdana"/>
              </a:rPr>
              <a:t>ac</a:t>
            </a:r>
            <a:r>
              <a:rPr sz="2000" spc="204" dirty="0">
                <a:latin typeface="Verdana"/>
                <a:cs typeface="Verdana"/>
              </a:rPr>
              <a:t>c</a:t>
            </a:r>
            <a:r>
              <a:rPr sz="2000" spc="-140" dirty="0">
                <a:latin typeface="Verdana"/>
                <a:cs typeface="Verdana"/>
              </a:rPr>
              <a:t>ess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100" dirty="0">
                <a:latin typeface="Verdana"/>
                <a:cs typeface="Verdana"/>
              </a:rPr>
              <a:t>t</a:t>
            </a:r>
            <a:r>
              <a:rPr sz="2000" spc="95" dirty="0">
                <a:latin typeface="Verdana"/>
                <a:cs typeface="Verdana"/>
              </a:rPr>
              <a:t>o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au</a:t>
            </a:r>
            <a:r>
              <a:rPr sz="2000" spc="15" dirty="0">
                <a:latin typeface="Verdana"/>
                <a:cs typeface="Verdana"/>
              </a:rPr>
              <a:t>t</a:t>
            </a:r>
            <a:r>
              <a:rPr sz="2000" spc="25" dirty="0">
                <a:latin typeface="Verdana"/>
                <a:cs typeface="Verdana"/>
              </a:rPr>
              <a:t>h</a:t>
            </a:r>
            <a:r>
              <a:rPr sz="2000" spc="15" dirty="0">
                <a:latin typeface="Verdana"/>
                <a:cs typeface="Verdana"/>
              </a:rPr>
              <a:t>o</a:t>
            </a:r>
            <a:r>
              <a:rPr sz="2000" spc="-245" dirty="0">
                <a:latin typeface="Verdana"/>
                <a:cs typeface="Verdana"/>
              </a:rPr>
              <a:t>r</a:t>
            </a:r>
            <a:r>
              <a:rPr sz="2000" spc="-170" dirty="0">
                <a:latin typeface="Verdana"/>
                <a:cs typeface="Verdana"/>
              </a:rPr>
              <a:t>i</a:t>
            </a:r>
            <a:r>
              <a:rPr sz="2000" spc="10" dirty="0">
                <a:latin typeface="Verdana"/>
                <a:cs typeface="Verdana"/>
              </a:rPr>
              <a:t>zed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-65" dirty="0">
                <a:latin typeface="Verdana"/>
                <a:cs typeface="Verdana"/>
              </a:rPr>
              <a:t>use</a:t>
            </a:r>
            <a:r>
              <a:rPr sz="2000" spc="-229" dirty="0">
                <a:latin typeface="Verdana"/>
                <a:cs typeface="Verdana"/>
              </a:rPr>
              <a:t>rs.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24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105" dirty="0">
                <a:latin typeface="Verdana"/>
                <a:cs typeface="Verdana"/>
              </a:rPr>
              <a:t>The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30" dirty="0">
                <a:latin typeface="Verdana"/>
                <a:cs typeface="Verdana"/>
              </a:rPr>
              <a:t>spreadsh</a:t>
            </a:r>
            <a:r>
              <a:rPr sz="2000" spc="-2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et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125" dirty="0">
                <a:latin typeface="Verdana"/>
                <a:cs typeface="Verdana"/>
              </a:rPr>
              <a:t>can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sec</a:t>
            </a:r>
            <a:r>
              <a:rPr sz="2000" spc="20" dirty="0">
                <a:latin typeface="Verdana"/>
                <a:cs typeface="Verdana"/>
              </a:rPr>
              <a:t>u</a:t>
            </a:r>
            <a:r>
              <a:rPr sz="2000" spc="-70" dirty="0">
                <a:latin typeface="Verdana"/>
                <a:cs typeface="Verdana"/>
              </a:rPr>
              <a:t>re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65" dirty="0">
                <a:latin typeface="Verdana"/>
                <a:cs typeface="Verdana"/>
              </a:rPr>
              <a:t>da</a:t>
            </a:r>
            <a:r>
              <a:rPr sz="2000" spc="50" dirty="0">
                <a:latin typeface="Verdana"/>
                <a:cs typeface="Verdana"/>
              </a:rPr>
              <a:t>t</a:t>
            </a:r>
            <a:r>
              <a:rPr sz="2000" spc="165" dirty="0">
                <a:latin typeface="Verdana"/>
                <a:cs typeface="Verdana"/>
              </a:rPr>
              <a:t>a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-90" dirty="0">
                <a:latin typeface="Verdana"/>
                <a:cs typeface="Verdana"/>
              </a:rPr>
              <a:t>wi</a:t>
            </a:r>
            <a:r>
              <a:rPr sz="2000" spc="-55" dirty="0">
                <a:latin typeface="Verdana"/>
                <a:cs typeface="Verdana"/>
              </a:rPr>
              <a:t>t</a:t>
            </a:r>
            <a:r>
              <a:rPr sz="2000" spc="-45" dirty="0">
                <a:latin typeface="Verdana"/>
                <a:cs typeface="Verdana"/>
              </a:rPr>
              <a:t>h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30" dirty="0">
                <a:latin typeface="Verdana"/>
                <a:cs typeface="Verdana"/>
              </a:rPr>
              <a:t>e</a:t>
            </a:r>
            <a:r>
              <a:rPr sz="2000" spc="-5" dirty="0">
                <a:latin typeface="Verdana"/>
                <a:cs typeface="Verdana"/>
              </a:rPr>
              <a:t>l</a:t>
            </a:r>
            <a:r>
              <a:rPr sz="2000" spc="90" dirty="0">
                <a:latin typeface="Verdana"/>
                <a:cs typeface="Verdana"/>
              </a:rPr>
              <a:t>ec</a:t>
            </a:r>
            <a:r>
              <a:rPr sz="2000" spc="85" dirty="0">
                <a:latin typeface="Verdana"/>
                <a:cs typeface="Verdana"/>
              </a:rPr>
              <a:t>t</a:t>
            </a:r>
            <a:r>
              <a:rPr sz="2000" spc="-65" dirty="0">
                <a:latin typeface="Verdana"/>
                <a:cs typeface="Verdana"/>
              </a:rPr>
              <a:t>r</a:t>
            </a:r>
            <a:r>
              <a:rPr sz="2000" spc="-100" dirty="0">
                <a:latin typeface="Verdana"/>
                <a:cs typeface="Verdana"/>
              </a:rPr>
              <a:t>o</a:t>
            </a:r>
            <a:r>
              <a:rPr sz="2000" spc="20" dirty="0">
                <a:latin typeface="Verdana"/>
                <a:cs typeface="Verdana"/>
              </a:rPr>
              <a:t>nic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-95" dirty="0">
                <a:latin typeface="Verdana"/>
                <a:cs typeface="Verdana"/>
              </a:rPr>
              <a:t>si</a:t>
            </a:r>
            <a:r>
              <a:rPr sz="2000" spc="-150" dirty="0">
                <a:latin typeface="Verdana"/>
                <a:cs typeface="Verdana"/>
              </a:rPr>
              <a:t>g</a:t>
            </a:r>
            <a:r>
              <a:rPr sz="2000" spc="5" dirty="0">
                <a:latin typeface="Verdana"/>
                <a:cs typeface="Verdana"/>
              </a:rPr>
              <a:t>na</a:t>
            </a:r>
            <a:r>
              <a:rPr sz="2000" spc="15" dirty="0">
                <a:latin typeface="Verdana"/>
                <a:cs typeface="Verdana"/>
              </a:rPr>
              <a:t>t</a:t>
            </a:r>
            <a:r>
              <a:rPr sz="2000" spc="-60" dirty="0">
                <a:latin typeface="Verdana"/>
                <a:cs typeface="Verdana"/>
              </a:rPr>
              <a:t>ur</a:t>
            </a:r>
            <a:r>
              <a:rPr sz="2000" spc="-65" dirty="0">
                <a:latin typeface="Verdana"/>
                <a:cs typeface="Verdana"/>
              </a:rPr>
              <a:t>e</a:t>
            </a:r>
            <a:r>
              <a:rPr sz="2000" spc="-225" dirty="0">
                <a:latin typeface="Verdana"/>
                <a:cs typeface="Verdana"/>
              </a:rPr>
              <a:t>s.</a:t>
            </a:r>
            <a:endParaRPr sz="2000">
              <a:latin typeface="Verdana"/>
              <a:cs typeface="Verdana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7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238759"/>
            <a:ext cx="69342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FC0"/>
                </a:solidFill>
              </a:rPr>
              <a:t>Non-functional</a:t>
            </a:r>
            <a:r>
              <a:rPr spc="-30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Requirements</a:t>
            </a:r>
            <a:r>
              <a:rPr spc="5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-</a:t>
            </a:r>
            <a:r>
              <a:rPr spc="-25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524000"/>
            <a:ext cx="8458835" cy="3166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151890" indent="-3429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 pitchFamily="34" charset="0"/>
                <a:cs typeface="Arial" pitchFamily="34" charset="0"/>
              </a:rPr>
              <a:t>Characteristics</a:t>
            </a:r>
            <a:r>
              <a:rPr sz="2000" spc="-2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of</a:t>
            </a:r>
            <a:r>
              <a:rPr sz="200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the</a:t>
            </a:r>
            <a:r>
              <a:rPr sz="2000" spc="1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system</a:t>
            </a:r>
            <a:r>
              <a:rPr sz="2000" spc="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0" dirty="0">
                <a:latin typeface="Arial" pitchFamily="34" charset="0"/>
                <a:cs typeface="Arial" pitchFamily="34" charset="0"/>
              </a:rPr>
              <a:t>which</a:t>
            </a:r>
            <a:r>
              <a:rPr sz="2000" spc="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0" dirty="0">
                <a:latin typeface="Arial" pitchFamily="34" charset="0"/>
                <a:cs typeface="Arial" pitchFamily="34" charset="0"/>
              </a:rPr>
              <a:t>can</a:t>
            </a:r>
            <a:r>
              <a:rPr sz="2000" spc="1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not</a:t>
            </a:r>
            <a:r>
              <a:rPr sz="2000" spc="-1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be </a:t>
            </a:r>
            <a:r>
              <a:rPr sz="2000" spc="-59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0" dirty="0">
                <a:latin typeface="Arial" pitchFamily="34" charset="0"/>
                <a:cs typeface="Arial" pitchFamily="34" charset="0"/>
              </a:rPr>
              <a:t>expressed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as</a:t>
            </a:r>
            <a:r>
              <a:rPr sz="200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functions</a:t>
            </a:r>
            <a:endParaRPr sz="2000">
              <a:latin typeface="Arial" pitchFamily="34" charset="0"/>
              <a:cs typeface="Arial" pitchFamily="34" charset="0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715"/>
              </a:spcBef>
              <a:buFont typeface="Arial MT"/>
              <a:buChar char="–"/>
              <a:tabLst>
                <a:tab pos="756920" algn="l"/>
                <a:tab pos="3161030" algn="l"/>
              </a:tabLst>
            </a:pPr>
            <a:r>
              <a:rPr sz="2000" spc="-50" smtClean="0">
                <a:latin typeface="Arial" pitchFamily="34" charset="0"/>
                <a:cs typeface="Arial" pitchFamily="34" charset="0"/>
              </a:rPr>
              <a:t>Maintainability,</a:t>
            </a:r>
            <a:r>
              <a:rPr lang="en-IN" sz="2000" spc="-50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85" smtClean="0">
                <a:latin typeface="Arial" pitchFamily="34" charset="0"/>
                <a:cs typeface="Arial" pitchFamily="34" charset="0"/>
              </a:rPr>
              <a:t>Portability</a:t>
            </a:r>
            <a:r>
              <a:rPr sz="2000" spc="-85" dirty="0">
                <a:latin typeface="Arial" pitchFamily="34" charset="0"/>
                <a:cs typeface="Arial" pitchFamily="34" charset="0"/>
              </a:rPr>
              <a:t>,</a:t>
            </a:r>
            <a:r>
              <a:rPr sz="2000" spc="-24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20" dirty="0">
                <a:latin typeface="Arial" pitchFamily="34" charset="0"/>
                <a:cs typeface="Arial" pitchFamily="34" charset="0"/>
              </a:rPr>
              <a:t>Usability,</a:t>
            </a:r>
            <a:r>
              <a:rPr sz="2000" spc="-21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20" dirty="0">
                <a:latin typeface="Arial" pitchFamily="34" charset="0"/>
                <a:cs typeface="Arial" pitchFamily="34" charset="0"/>
              </a:rPr>
              <a:t>Security,</a:t>
            </a:r>
            <a:r>
              <a:rPr sz="2000" spc="-21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00" dirty="0">
                <a:latin typeface="Arial" pitchFamily="34" charset="0"/>
                <a:cs typeface="Arial" pitchFamily="34" charset="0"/>
              </a:rPr>
              <a:t>Safety, </a:t>
            </a:r>
            <a:r>
              <a:rPr sz="2000" spc="-83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25" dirty="0">
                <a:latin typeface="Arial" pitchFamily="34" charset="0"/>
                <a:cs typeface="Arial" pitchFamily="34" charset="0"/>
              </a:rPr>
              <a:t>Rel</a:t>
            </a:r>
            <a:r>
              <a:rPr sz="2000" spc="-55" dirty="0">
                <a:latin typeface="Arial" pitchFamily="34" charset="0"/>
                <a:cs typeface="Arial" pitchFamily="34" charset="0"/>
              </a:rPr>
              <a:t>i</a:t>
            </a:r>
            <a:r>
              <a:rPr sz="2000" spc="60" dirty="0">
                <a:latin typeface="Arial" pitchFamily="34" charset="0"/>
                <a:cs typeface="Arial" pitchFamily="34" charset="0"/>
              </a:rPr>
              <a:t>ab</a:t>
            </a:r>
            <a:r>
              <a:rPr sz="2000" spc="30" dirty="0">
                <a:latin typeface="Arial" pitchFamily="34" charset="0"/>
                <a:cs typeface="Arial" pitchFamily="34" charset="0"/>
              </a:rPr>
              <a:t>i</a:t>
            </a:r>
            <a:r>
              <a:rPr sz="2000" spc="-195" dirty="0">
                <a:latin typeface="Arial" pitchFamily="34" charset="0"/>
                <a:cs typeface="Arial" pitchFamily="34" charset="0"/>
              </a:rPr>
              <a:t>l</a:t>
            </a:r>
            <a:r>
              <a:rPr sz="2000" spc="-175" dirty="0">
                <a:latin typeface="Arial" pitchFamily="34" charset="0"/>
                <a:cs typeface="Arial" pitchFamily="34" charset="0"/>
              </a:rPr>
              <a:t>ity</a:t>
            </a:r>
            <a:r>
              <a:rPr sz="2000" spc="-150" dirty="0">
                <a:latin typeface="Arial" pitchFamily="34" charset="0"/>
                <a:cs typeface="Arial" pitchFamily="34" charset="0"/>
              </a:rPr>
              <a:t>,</a:t>
            </a:r>
            <a:r>
              <a:rPr sz="2000" spc="-24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75" dirty="0">
                <a:latin typeface="Arial" pitchFamily="34" charset="0"/>
                <a:cs typeface="Arial" pitchFamily="34" charset="0"/>
              </a:rPr>
              <a:t>Pe</a:t>
            </a:r>
            <a:r>
              <a:rPr sz="2000" spc="-65" dirty="0">
                <a:latin typeface="Arial" pitchFamily="34" charset="0"/>
                <a:cs typeface="Arial" pitchFamily="34" charset="0"/>
              </a:rPr>
              <a:t>r</a:t>
            </a:r>
            <a:r>
              <a:rPr sz="2000" spc="-35" dirty="0">
                <a:latin typeface="Arial" pitchFamily="34" charset="0"/>
                <a:cs typeface="Arial" pitchFamily="34" charset="0"/>
              </a:rPr>
              <a:t>form</a:t>
            </a:r>
            <a:r>
              <a:rPr sz="2000" spc="-30" dirty="0">
                <a:latin typeface="Arial" pitchFamily="34" charset="0"/>
                <a:cs typeface="Arial" pitchFamily="34" charset="0"/>
              </a:rPr>
              <a:t>a</a:t>
            </a:r>
            <a:r>
              <a:rPr sz="2000" spc="40" dirty="0">
                <a:latin typeface="Arial" pitchFamily="34" charset="0"/>
                <a:cs typeface="Arial" pitchFamily="34" charset="0"/>
              </a:rPr>
              <a:t>nce,</a:t>
            </a:r>
            <a:r>
              <a:rPr sz="2000" spc="-17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20" dirty="0">
                <a:latin typeface="Arial" pitchFamily="34" charset="0"/>
                <a:cs typeface="Arial" pitchFamily="34" charset="0"/>
              </a:rPr>
              <a:t>etc.</a:t>
            </a:r>
            <a:endParaRPr sz="2000">
              <a:latin typeface="Arial" pitchFamily="34" charset="0"/>
              <a:cs typeface="Arial" pitchFamily="34" charset="0"/>
            </a:endParaRPr>
          </a:p>
          <a:p>
            <a:pPr marL="355600" indent="-342900">
              <a:lnSpc>
                <a:spcPct val="100000"/>
              </a:lnSpc>
              <a:spcBef>
                <a:spcPts val="53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Arial" pitchFamily="34" charset="0"/>
                <a:cs typeface="Arial" pitchFamily="34" charset="0"/>
              </a:rPr>
              <a:t>Example:</a:t>
            </a:r>
            <a:r>
              <a:rPr sz="2000" spc="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How</a:t>
            </a:r>
            <a:r>
              <a:rPr sz="2000" spc="2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fast</a:t>
            </a:r>
            <a:r>
              <a:rPr sz="2000" spc="1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0" dirty="0">
                <a:latin typeface="Arial" pitchFamily="34" charset="0"/>
                <a:cs typeface="Arial" pitchFamily="34" charset="0"/>
              </a:rPr>
              <a:t>can</a:t>
            </a:r>
            <a:r>
              <a:rPr sz="2000" spc="1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the</a:t>
            </a:r>
            <a:r>
              <a:rPr sz="200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system</a:t>
            </a:r>
            <a:r>
              <a:rPr sz="200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produce</a:t>
            </a:r>
            <a:r>
              <a:rPr sz="2000" spc="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results?</a:t>
            </a:r>
            <a:endParaRPr sz="2000">
              <a:latin typeface="Arial" pitchFamily="34" charset="0"/>
              <a:cs typeface="Arial" pitchFamily="34" charset="0"/>
            </a:endParaRPr>
          </a:p>
          <a:p>
            <a:pPr marL="756285" marR="889635" lvl="1" indent="-287020">
              <a:lnSpc>
                <a:spcPct val="100000"/>
              </a:lnSpc>
              <a:spcBef>
                <a:spcPts val="710"/>
              </a:spcBef>
              <a:buFont typeface="Arial MT"/>
              <a:buChar char="–"/>
              <a:tabLst>
                <a:tab pos="756920" algn="l"/>
              </a:tabLst>
            </a:pPr>
            <a:r>
              <a:rPr sz="2000" spc="-185" dirty="0">
                <a:latin typeface="Arial" pitchFamily="34" charset="0"/>
                <a:cs typeface="Arial" pitchFamily="34" charset="0"/>
              </a:rPr>
              <a:t>S</a:t>
            </a:r>
            <a:r>
              <a:rPr sz="2000" spc="-160" dirty="0">
                <a:latin typeface="Arial" pitchFamily="34" charset="0"/>
                <a:cs typeface="Arial" pitchFamily="34" charset="0"/>
              </a:rPr>
              <a:t>o</a:t>
            </a:r>
            <a:r>
              <a:rPr sz="2000" spc="-195" dirty="0">
                <a:latin typeface="Arial" pitchFamily="34" charset="0"/>
                <a:cs typeface="Arial" pitchFamily="34" charset="0"/>
              </a:rPr>
              <a:t> </a:t>
            </a:r>
            <a:r>
              <a:rPr sz="2000" dirty="0">
                <a:latin typeface="Arial" pitchFamily="34" charset="0"/>
                <a:cs typeface="Arial" pitchFamily="34" charset="0"/>
              </a:rPr>
              <a:t>th</a:t>
            </a:r>
            <a:r>
              <a:rPr sz="2000" spc="5" dirty="0">
                <a:latin typeface="Arial" pitchFamily="34" charset="0"/>
                <a:cs typeface="Arial" pitchFamily="34" charset="0"/>
              </a:rPr>
              <a:t>a</a:t>
            </a:r>
            <a:r>
              <a:rPr sz="2000" spc="-135" dirty="0">
                <a:latin typeface="Arial" pitchFamily="34" charset="0"/>
                <a:cs typeface="Arial" pitchFamily="34" charset="0"/>
              </a:rPr>
              <a:t>t</a:t>
            </a:r>
            <a:r>
              <a:rPr sz="2000" spc="-19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60" dirty="0">
                <a:latin typeface="Arial" pitchFamily="34" charset="0"/>
                <a:cs typeface="Arial" pitchFamily="34" charset="0"/>
              </a:rPr>
              <a:t>i</a:t>
            </a:r>
            <a:r>
              <a:rPr sz="2000" spc="-135" dirty="0">
                <a:latin typeface="Arial" pitchFamily="34" charset="0"/>
                <a:cs typeface="Arial" pitchFamily="34" charset="0"/>
              </a:rPr>
              <a:t>t</a:t>
            </a:r>
            <a:r>
              <a:rPr sz="2000" spc="-204" dirty="0">
                <a:latin typeface="Arial" pitchFamily="34" charset="0"/>
                <a:cs typeface="Arial" pitchFamily="34" charset="0"/>
              </a:rPr>
              <a:t> </a:t>
            </a:r>
            <a:r>
              <a:rPr sz="2000" spc="10" dirty="0">
                <a:latin typeface="Arial" pitchFamily="34" charset="0"/>
                <a:cs typeface="Arial" pitchFamily="34" charset="0"/>
              </a:rPr>
              <a:t>doe</a:t>
            </a:r>
            <a:r>
              <a:rPr sz="2000" spc="15" dirty="0">
                <a:latin typeface="Arial" pitchFamily="34" charset="0"/>
                <a:cs typeface="Arial" pitchFamily="34" charset="0"/>
              </a:rPr>
              <a:t>s</a:t>
            </a:r>
            <a:r>
              <a:rPr sz="2000" spc="-17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25" dirty="0">
                <a:latin typeface="Arial" pitchFamily="34" charset="0"/>
                <a:cs typeface="Arial" pitchFamily="34" charset="0"/>
              </a:rPr>
              <a:t>not</a:t>
            </a:r>
            <a:r>
              <a:rPr sz="2000" spc="-18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10" dirty="0">
                <a:latin typeface="Arial" pitchFamily="34" charset="0"/>
                <a:cs typeface="Arial" pitchFamily="34" charset="0"/>
              </a:rPr>
              <a:t>o</a:t>
            </a:r>
            <a:r>
              <a:rPr sz="2000" spc="30" dirty="0">
                <a:latin typeface="Arial" pitchFamily="34" charset="0"/>
                <a:cs typeface="Arial" pitchFamily="34" charset="0"/>
              </a:rPr>
              <a:t>v</a:t>
            </a:r>
            <a:r>
              <a:rPr sz="2000" spc="15" dirty="0">
                <a:latin typeface="Arial" pitchFamily="34" charset="0"/>
                <a:cs typeface="Arial" pitchFamily="34" charset="0"/>
              </a:rPr>
              <a:t>erload</a:t>
            </a:r>
            <a:r>
              <a:rPr sz="2000" spc="-19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25" dirty="0">
                <a:latin typeface="Arial" pitchFamily="34" charset="0"/>
                <a:cs typeface="Arial" pitchFamily="34" charset="0"/>
              </a:rPr>
              <a:t>ano</a:t>
            </a:r>
            <a:r>
              <a:rPr sz="2000" spc="20" dirty="0">
                <a:latin typeface="Arial" pitchFamily="34" charset="0"/>
                <a:cs typeface="Arial" pitchFamily="34" charset="0"/>
              </a:rPr>
              <a:t>t</a:t>
            </a:r>
            <a:r>
              <a:rPr sz="2000" spc="-80" dirty="0">
                <a:latin typeface="Arial" pitchFamily="34" charset="0"/>
                <a:cs typeface="Arial" pitchFamily="34" charset="0"/>
              </a:rPr>
              <a:t>her</a:t>
            </a:r>
            <a:r>
              <a:rPr sz="2000" spc="-19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270" dirty="0">
                <a:latin typeface="Arial" pitchFamily="34" charset="0"/>
                <a:cs typeface="Arial" pitchFamily="34" charset="0"/>
              </a:rPr>
              <a:t>sy</a:t>
            </a:r>
            <a:r>
              <a:rPr sz="2000" spc="-250" dirty="0">
                <a:latin typeface="Arial" pitchFamily="34" charset="0"/>
                <a:cs typeface="Arial" pitchFamily="34" charset="0"/>
              </a:rPr>
              <a:t>s</a:t>
            </a:r>
            <a:r>
              <a:rPr sz="2000" spc="-30" dirty="0">
                <a:latin typeface="Arial" pitchFamily="34" charset="0"/>
                <a:cs typeface="Arial" pitchFamily="34" charset="0"/>
              </a:rPr>
              <a:t>tem</a:t>
            </a:r>
            <a:r>
              <a:rPr sz="2000" spc="-18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0" dirty="0">
                <a:latin typeface="Arial" pitchFamily="34" charset="0"/>
                <a:cs typeface="Arial" pitchFamily="34" charset="0"/>
              </a:rPr>
              <a:t>to  </a:t>
            </a:r>
            <a:r>
              <a:rPr sz="2000" spc="-90" dirty="0">
                <a:latin typeface="Arial" pitchFamily="34" charset="0"/>
                <a:cs typeface="Arial" pitchFamily="34" charset="0"/>
              </a:rPr>
              <a:t>wh</a:t>
            </a:r>
            <a:r>
              <a:rPr sz="2000" spc="-25" dirty="0">
                <a:latin typeface="Arial" pitchFamily="34" charset="0"/>
                <a:cs typeface="Arial" pitchFamily="34" charset="0"/>
              </a:rPr>
              <a:t>i</a:t>
            </a:r>
            <a:r>
              <a:rPr sz="2000" spc="125" dirty="0">
                <a:latin typeface="Arial" pitchFamily="34" charset="0"/>
                <a:cs typeface="Arial" pitchFamily="34" charset="0"/>
              </a:rPr>
              <a:t>ch</a:t>
            </a:r>
            <a:r>
              <a:rPr sz="2000" spc="-229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60" dirty="0">
                <a:latin typeface="Arial" pitchFamily="34" charset="0"/>
                <a:cs typeface="Arial" pitchFamily="34" charset="0"/>
              </a:rPr>
              <a:t>i</a:t>
            </a:r>
            <a:r>
              <a:rPr sz="2000" spc="-135" dirty="0">
                <a:latin typeface="Arial" pitchFamily="34" charset="0"/>
                <a:cs typeface="Arial" pitchFamily="34" charset="0"/>
              </a:rPr>
              <a:t>t</a:t>
            </a:r>
            <a:r>
              <a:rPr sz="2000" spc="-210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75" dirty="0">
                <a:latin typeface="Arial" pitchFamily="34" charset="0"/>
                <a:cs typeface="Arial" pitchFamily="34" charset="0"/>
              </a:rPr>
              <a:t>s</a:t>
            </a:r>
            <a:r>
              <a:rPr sz="2000" spc="-210" dirty="0">
                <a:latin typeface="Arial" pitchFamily="34" charset="0"/>
                <a:cs typeface="Arial" pitchFamily="34" charset="0"/>
              </a:rPr>
              <a:t>u</a:t>
            </a:r>
            <a:r>
              <a:rPr sz="2000" spc="135" dirty="0">
                <a:latin typeface="Arial" pitchFamily="34" charset="0"/>
                <a:cs typeface="Arial" pitchFamily="34" charset="0"/>
              </a:rPr>
              <a:t>p</a:t>
            </a:r>
            <a:r>
              <a:rPr sz="2000" spc="125" dirty="0">
                <a:latin typeface="Arial" pitchFamily="34" charset="0"/>
                <a:cs typeface="Arial" pitchFamily="34" charset="0"/>
              </a:rPr>
              <a:t>p</a:t>
            </a:r>
            <a:r>
              <a:rPr sz="2000" spc="-185" dirty="0">
                <a:latin typeface="Arial" pitchFamily="34" charset="0"/>
                <a:cs typeface="Arial" pitchFamily="34" charset="0"/>
              </a:rPr>
              <a:t>l</a:t>
            </a:r>
            <a:r>
              <a:rPr sz="2000" spc="-160" dirty="0">
                <a:latin typeface="Arial" pitchFamily="34" charset="0"/>
                <a:cs typeface="Arial" pitchFamily="34" charset="0"/>
              </a:rPr>
              <a:t>i</a:t>
            </a:r>
            <a:r>
              <a:rPr sz="2000" spc="-95" dirty="0">
                <a:latin typeface="Arial" pitchFamily="34" charset="0"/>
                <a:cs typeface="Arial" pitchFamily="34" charset="0"/>
              </a:rPr>
              <a:t>es</a:t>
            </a:r>
            <a:r>
              <a:rPr sz="2000" spc="-19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40" dirty="0">
                <a:latin typeface="Arial" pitchFamily="34" charset="0"/>
                <a:cs typeface="Arial" pitchFamily="34" charset="0"/>
              </a:rPr>
              <a:t>data</a:t>
            </a:r>
            <a:r>
              <a:rPr sz="2000" spc="25" dirty="0">
                <a:latin typeface="Arial" pitchFamily="34" charset="0"/>
                <a:cs typeface="Arial" pitchFamily="34" charset="0"/>
              </a:rPr>
              <a:t>,</a:t>
            </a:r>
            <a:r>
              <a:rPr sz="2000" spc="-204" dirty="0">
                <a:latin typeface="Arial" pitchFamily="34" charset="0"/>
                <a:cs typeface="Arial" pitchFamily="34" charset="0"/>
              </a:rPr>
              <a:t> </a:t>
            </a:r>
            <a:r>
              <a:rPr sz="2000" spc="20" dirty="0">
                <a:latin typeface="Arial" pitchFamily="34" charset="0"/>
                <a:cs typeface="Arial" pitchFamily="34" charset="0"/>
              </a:rPr>
              <a:t>etc.</a:t>
            </a:r>
            <a:endParaRPr sz="2000">
              <a:latin typeface="Arial" pitchFamily="34" charset="0"/>
              <a:cs typeface="Arial" pitchFamily="34" charset="0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 MT"/>
              <a:buChar char="–"/>
              <a:tabLst>
                <a:tab pos="756920" algn="l"/>
                <a:tab pos="4600575" algn="l"/>
              </a:tabLst>
            </a:pPr>
            <a:r>
              <a:rPr sz="2000" spc="10" dirty="0">
                <a:latin typeface="Arial" pitchFamily="34" charset="0"/>
                <a:cs typeface="Arial" pitchFamily="34" charset="0"/>
              </a:rPr>
              <a:t>Needs</a:t>
            </a:r>
            <a:r>
              <a:rPr sz="2000" spc="-17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10" dirty="0">
                <a:latin typeface="Arial" pitchFamily="34" charset="0"/>
                <a:cs typeface="Arial" pitchFamily="34" charset="0"/>
              </a:rPr>
              <a:t>to</a:t>
            </a:r>
            <a:r>
              <a:rPr sz="2000" spc="-17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130">
                <a:latin typeface="Arial" pitchFamily="34" charset="0"/>
                <a:cs typeface="Arial" pitchFamily="34" charset="0"/>
              </a:rPr>
              <a:t>be</a:t>
            </a:r>
            <a:r>
              <a:rPr sz="2000" spc="-165">
                <a:latin typeface="Arial" pitchFamily="34" charset="0"/>
                <a:cs typeface="Arial" pitchFamily="34" charset="0"/>
              </a:rPr>
              <a:t> </a:t>
            </a:r>
            <a:r>
              <a:rPr sz="2000" spc="-15" smtClean="0">
                <a:latin typeface="Arial" pitchFamily="34" charset="0"/>
                <a:cs typeface="Arial" pitchFamily="34" charset="0"/>
              </a:rPr>
              <a:t>measurable</a:t>
            </a:r>
            <a:r>
              <a:rPr lang="en-IN" sz="20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sz="2000" spc="-110" smtClean="0">
                <a:latin typeface="Arial" pitchFamily="34" charset="0"/>
                <a:cs typeface="Arial" pitchFamily="34" charset="0"/>
              </a:rPr>
              <a:t>(verifiability</a:t>
            </a:r>
            <a:r>
              <a:rPr sz="2000" spc="-110" dirty="0">
                <a:latin typeface="Arial" pitchFamily="34" charset="0"/>
                <a:cs typeface="Arial" pitchFamily="34" charset="0"/>
              </a:rPr>
              <a:t>)</a:t>
            </a:r>
            <a:endParaRPr sz="2000">
              <a:latin typeface="Arial" pitchFamily="34" charset="0"/>
              <a:cs typeface="Arial" pitchFamily="34" charset="0"/>
            </a:endParaRPr>
          </a:p>
          <a:p>
            <a:pPr marL="1155700" lvl="2" indent="-229235">
              <a:lnSpc>
                <a:spcPct val="100000"/>
              </a:lnSpc>
              <a:spcBef>
                <a:spcPts val="475"/>
              </a:spcBef>
              <a:buChar char="•"/>
              <a:tabLst>
                <a:tab pos="1155700" algn="l"/>
                <a:tab pos="1156335" algn="l"/>
                <a:tab pos="6315075" algn="l"/>
              </a:tabLst>
            </a:pPr>
            <a:r>
              <a:rPr sz="2000" dirty="0">
                <a:latin typeface="Arial" pitchFamily="34" charset="0"/>
                <a:cs typeface="Arial" pitchFamily="34" charset="0"/>
              </a:rPr>
              <a:t>e.g.</a:t>
            </a:r>
            <a:r>
              <a:rPr sz="2000" spc="-25" dirty="0">
                <a:latin typeface="Arial" pitchFamily="34" charset="0"/>
                <a:cs typeface="Arial" pitchFamily="34" charset="0"/>
              </a:rPr>
              <a:t> </a:t>
            </a:r>
            <a:r>
              <a:rPr sz="2000" dirty="0">
                <a:latin typeface="Arial" pitchFamily="34" charset="0"/>
                <a:cs typeface="Arial" pitchFamily="34" charset="0"/>
              </a:rPr>
              <a:t>response</a:t>
            </a:r>
            <a:r>
              <a:rPr sz="2000" spc="-4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time</a:t>
            </a:r>
            <a:r>
              <a:rPr sz="2000" spc="15" dirty="0">
                <a:latin typeface="Arial" pitchFamily="34" charset="0"/>
                <a:cs typeface="Arial" pitchFamily="34" charset="0"/>
              </a:rPr>
              <a:t> </a:t>
            </a:r>
            <a:r>
              <a:rPr sz="2000" dirty="0">
                <a:latin typeface="Arial" pitchFamily="34" charset="0"/>
                <a:cs typeface="Arial" pitchFamily="34" charset="0"/>
              </a:rPr>
              <a:t>should</a:t>
            </a:r>
            <a:r>
              <a:rPr sz="2000" spc="-15" dirty="0">
                <a:latin typeface="Arial" pitchFamily="34" charset="0"/>
                <a:cs typeface="Arial" pitchFamily="34" charset="0"/>
              </a:rPr>
              <a:t> </a:t>
            </a:r>
            <a:r>
              <a:rPr sz="2000" dirty="0">
                <a:latin typeface="Arial" pitchFamily="34" charset="0"/>
                <a:cs typeface="Arial" pitchFamily="34" charset="0"/>
              </a:rPr>
              <a:t>be less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 </a:t>
            </a:r>
            <a:r>
              <a:rPr sz="2000" dirty="0">
                <a:latin typeface="Arial" pitchFamily="34" charset="0"/>
                <a:cs typeface="Arial" pitchFamily="34" charset="0"/>
              </a:rPr>
              <a:t>than</a:t>
            </a:r>
            <a:r>
              <a:rPr sz="2000" spc="15" dirty="0">
                <a:latin typeface="Arial" pitchFamily="34" charset="0"/>
                <a:cs typeface="Arial" pitchFamily="34" charset="0"/>
              </a:rPr>
              <a:t> </a:t>
            </a:r>
            <a:r>
              <a:rPr sz="2000" dirty="0">
                <a:latin typeface="Arial" pitchFamily="34" charset="0"/>
                <a:cs typeface="Arial" pitchFamily="34" charset="0"/>
              </a:rPr>
              <a:t>1sec,	90%</a:t>
            </a:r>
            <a:r>
              <a:rPr sz="2000" spc="-45" dirty="0">
                <a:latin typeface="Arial" pitchFamily="34" charset="0"/>
                <a:cs typeface="Arial" pitchFamily="34" charset="0"/>
              </a:rPr>
              <a:t> </a:t>
            </a:r>
            <a:r>
              <a:rPr sz="2000" dirty="0">
                <a:latin typeface="Arial" pitchFamily="34" charset="0"/>
                <a:cs typeface="Arial" pitchFamily="34" charset="0"/>
              </a:rPr>
              <a:t>of</a:t>
            </a:r>
            <a:r>
              <a:rPr sz="2000" spc="-35" dirty="0">
                <a:latin typeface="Arial" pitchFamily="34" charset="0"/>
                <a:cs typeface="Arial" pitchFamily="34" charset="0"/>
              </a:rPr>
              <a:t> </a:t>
            </a:r>
            <a:r>
              <a:rPr sz="2000" dirty="0">
                <a:latin typeface="Arial" pitchFamily="34" charset="0"/>
                <a:cs typeface="Arial" pitchFamily="34" charset="0"/>
              </a:rPr>
              <a:t>the</a:t>
            </a:r>
            <a:r>
              <a:rPr sz="2000" spc="-35" dirty="0">
                <a:latin typeface="Arial" pitchFamily="34" charset="0"/>
                <a:cs typeface="Arial" pitchFamily="34" charset="0"/>
              </a:rPr>
              <a:t> </a:t>
            </a:r>
            <a:r>
              <a:rPr sz="2000" spc="-5" dirty="0">
                <a:latin typeface="Arial" pitchFamily="34" charset="0"/>
                <a:cs typeface="Arial" pitchFamily="34" charset="0"/>
              </a:rPr>
              <a:t>time</a:t>
            </a:r>
            <a:endParaRPr sz="20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238759"/>
            <a:ext cx="71628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FC0"/>
                </a:solidFill>
              </a:rPr>
              <a:t>Non-functional</a:t>
            </a:r>
            <a:r>
              <a:rPr spc="-30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Requirements</a:t>
            </a:r>
            <a:r>
              <a:rPr spc="3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-</a:t>
            </a:r>
            <a:r>
              <a:rPr spc="-25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II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522982" y="2161425"/>
            <a:ext cx="1223010" cy="593725"/>
            <a:chOff x="2522982" y="2161425"/>
            <a:chExt cx="1223010" cy="593725"/>
          </a:xfrm>
        </p:grpSpPr>
        <p:sp>
          <p:nvSpPr>
            <p:cNvPr id="4" name="object 4"/>
            <p:cNvSpPr/>
            <p:nvPr/>
          </p:nvSpPr>
          <p:spPr>
            <a:xfrm>
              <a:off x="2535682" y="2174125"/>
              <a:ext cx="1197610" cy="568325"/>
            </a:xfrm>
            <a:custGeom>
              <a:avLst/>
              <a:gdLst/>
              <a:ahLst/>
              <a:cxnLst/>
              <a:rect l="l" t="t" r="r" b="b"/>
              <a:pathLst>
                <a:path w="1197610" h="568325">
                  <a:moveTo>
                    <a:pt x="1197597" y="0"/>
                  </a:moveTo>
                  <a:lnTo>
                    <a:pt x="0" y="0"/>
                  </a:lnTo>
                  <a:lnTo>
                    <a:pt x="0" y="567804"/>
                  </a:lnTo>
                  <a:lnTo>
                    <a:pt x="1197597" y="567804"/>
                  </a:lnTo>
                  <a:lnTo>
                    <a:pt x="1197597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535682" y="2174125"/>
              <a:ext cx="1197610" cy="568325"/>
            </a:xfrm>
            <a:custGeom>
              <a:avLst/>
              <a:gdLst/>
              <a:ahLst/>
              <a:cxnLst/>
              <a:rect l="l" t="t" r="r" b="b"/>
              <a:pathLst>
                <a:path w="1197610" h="568325">
                  <a:moveTo>
                    <a:pt x="0" y="567804"/>
                  </a:moveTo>
                  <a:lnTo>
                    <a:pt x="1197597" y="567804"/>
                  </a:lnTo>
                  <a:lnTo>
                    <a:pt x="1197597" y="0"/>
                  </a:lnTo>
                  <a:lnTo>
                    <a:pt x="0" y="0"/>
                  </a:lnTo>
                  <a:lnTo>
                    <a:pt x="0" y="56780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645410" y="2236977"/>
            <a:ext cx="97980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10185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Calibri"/>
                <a:cs typeface="Calibri"/>
              </a:rPr>
              <a:t>Product </a:t>
            </a:r>
            <a:r>
              <a:rPr sz="1300" b="1" spc="-5" dirty="0">
                <a:latin typeface="Calibri"/>
                <a:cs typeface="Calibri"/>
              </a:rPr>
              <a:t> </a:t>
            </a:r>
            <a:r>
              <a:rPr sz="1300" b="1" spc="-30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e</a:t>
            </a:r>
            <a:r>
              <a:rPr sz="1300" b="1" spc="-5" dirty="0">
                <a:latin typeface="Calibri"/>
                <a:cs typeface="Calibri"/>
              </a:rPr>
              <a:t>qui</a:t>
            </a:r>
            <a:r>
              <a:rPr sz="1300" b="1" spc="-25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eme</a:t>
            </a:r>
            <a:r>
              <a:rPr sz="1300" b="1" spc="-20" dirty="0">
                <a:latin typeface="Calibri"/>
                <a:cs typeface="Calibri"/>
              </a:rPr>
              <a:t>n</a:t>
            </a:r>
            <a:r>
              <a:rPr sz="1300" b="1" spc="-10" dirty="0">
                <a:latin typeface="Calibri"/>
                <a:cs typeface="Calibri"/>
              </a:rPr>
              <a:t>t</a:t>
            </a:r>
            <a:r>
              <a:rPr sz="1300" b="1" spc="-5" dirty="0">
                <a:latin typeface="Calibri"/>
                <a:cs typeface="Calibri"/>
              </a:rPr>
              <a:t>s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336540" y="3276993"/>
            <a:ext cx="1358900" cy="593725"/>
            <a:chOff x="5336540" y="3276993"/>
            <a:chExt cx="1358900" cy="593725"/>
          </a:xfrm>
        </p:grpSpPr>
        <p:sp>
          <p:nvSpPr>
            <p:cNvPr id="8" name="object 8"/>
            <p:cNvSpPr/>
            <p:nvPr/>
          </p:nvSpPr>
          <p:spPr>
            <a:xfrm>
              <a:off x="5349240" y="3289693"/>
              <a:ext cx="1333500" cy="568325"/>
            </a:xfrm>
            <a:custGeom>
              <a:avLst/>
              <a:gdLst/>
              <a:ahLst/>
              <a:cxnLst/>
              <a:rect l="l" t="t" r="r" b="b"/>
              <a:pathLst>
                <a:path w="1333500" h="568325">
                  <a:moveTo>
                    <a:pt x="1333372" y="0"/>
                  </a:moveTo>
                  <a:lnTo>
                    <a:pt x="0" y="0"/>
                  </a:lnTo>
                  <a:lnTo>
                    <a:pt x="0" y="567804"/>
                  </a:lnTo>
                  <a:lnTo>
                    <a:pt x="1333372" y="567804"/>
                  </a:lnTo>
                  <a:lnTo>
                    <a:pt x="1333372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49240" y="3289693"/>
              <a:ext cx="1333500" cy="568325"/>
            </a:xfrm>
            <a:custGeom>
              <a:avLst/>
              <a:gdLst/>
              <a:ahLst/>
              <a:cxnLst/>
              <a:rect l="l" t="t" r="r" b="b"/>
              <a:pathLst>
                <a:path w="1333500" h="568325">
                  <a:moveTo>
                    <a:pt x="0" y="567804"/>
                  </a:moveTo>
                  <a:lnTo>
                    <a:pt x="1333372" y="567804"/>
                  </a:lnTo>
                  <a:lnTo>
                    <a:pt x="1333372" y="0"/>
                  </a:lnTo>
                  <a:lnTo>
                    <a:pt x="0" y="0"/>
                  </a:lnTo>
                  <a:lnTo>
                    <a:pt x="0" y="56780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470652" y="3352927"/>
            <a:ext cx="109093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8580" marR="5080" indent="-56515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Calibri"/>
                <a:cs typeface="Calibri"/>
              </a:rPr>
              <a:t>I</a:t>
            </a:r>
            <a:r>
              <a:rPr sz="1300" b="1" spc="-15" dirty="0">
                <a:latin typeface="Calibri"/>
                <a:cs typeface="Calibri"/>
              </a:rPr>
              <a:t>n</a:t>
            </a:r>
            <a:r>
              <a:rPr sz="1300" b="1" spc="-25" dirty="0">
                <a:latin typeface="Calibri"/>
                <a:cs typeface="Calibri"/>
              </a:rPr>
              <a:t>t</a:t>
            </a:r>
            <a:r>
              <a:rPr sz="1300" b="1" spc="-10" dirty="0">
                <a:latin typeface="Calibri"/>
                <a:cs typeface="Calibri"/>
              </a:rPr>
              <a:t>e</a:t>
            </a:r>
            <a:r>
              <a:rPr sz="1300" b="1" spc="-25" dirty="0">
                <a:latin typeface="Calibri"/>
                <a:cs typeface="Calibri"/>
              </a:rPr>
              <a:t>r</a:t>
            </a:r>
            <a:r>
              <a:rPr sz="1300" b="1" spc="-5" dirty="0">
                <a:latin typeface="Calibri"/>
                <a:cs typeface="Calibri"/>
              </a:rPr>
              <a:t>op</a:t>
            </a:r>
            <a:r>
              <a:rPr sz="1300" b="1" spc="-10" dirty="0">
                <a:latin typeface="Calibri"/>
                <a:cs typeface="Calibri"/>
              </a:rPr>
              <a:t>e</a:t>
            </a:r>
            <a:r>
              <a:rPr sz="1300" b="1" spc="-35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a</a:t>
            </a:r>
            <a:r>
              <a:rPr sz="1300" b="1" spc="-5" dirty="0">
                <a:latin typeface="Calibri"/>
                <a:cs typeface="Calibri"/>
              </a:rPr>
              <a:t>bili</a:t>
            </a:r>
            <a:r>
              <a:rPr sz="1300" b="1" spc="-10" dirty="0">
                <a:latin typeface="Calibri"/>
                <a:cs typeface="Calibri"/>
              </a:rPr>
              <a:t>t</a:t>
            </a:r>
            <a:r>
              <a:rPr sz="1300" b="1" spc="-5" dirty="0">
                <a:latin typeface="Calibri"/>
                <a:cs typeface="Calibri"/>
              </a:rPr>
              <a:t>y  </a:t>
            </a:r>
            <a:r>
              <a:rPr sz="1300" b="1" spc="-10" dirty="0">
                <a:latin typeface="Calibri"/>
                <a:cs typeface="Calibri"/>
              </a:rPr>
              <a:t>Requirements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788657" y="3276993"/>
            <a:ext cx="1238885" cy="593725"/>
            <a:chOff x="6788657" y="3276993"/>
            <a:chExt cx="1238885" cy="593725"/>
          </a:xfrm>
        </p:grpSpPr>
        <p:sp>
          <p:nvSpPr>
            <p:cNvPr id="12" name="object 12"/>
            <p:cNvSpPr/>
            <p:nvPr/>
          </p:nvSpPr>
          <p:spPr>
            <a:xfrm>
              <a:off x="6801357" y="3289693"/>
              <a:ext cx="1213485" cy="568325"/>
            </a:xfrm>
            <a:custGeom>
              <a:avLst/>
              <a:gdLst/>
              <a:ahLst/>
              <a:cxnLst/>
              <a:rect l="l" t="t" r="r" b="b"/>
              <a:pathLst>
                <a:path w="1213484" h="568325">
                  <a:moveTo>
                    <a:pt x="1212989" y="0"/>
                  </a:moveTo>
                  <a:lnTo>
                    <a:pt x="0" y="0"/>
                  </a:lnTo>
                  <a:lnTo>
                    <a:pt x="0" y="567804"/>
                  </a:lnTo>
                  <a:lnTo>
                    <a:pt x="1212989" y="567804"/>
                  </a:lnTo>
                  <a:lnTo>
                    <a:pt x="1212989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801357" y="3289693"/>
              <a:ext cx="1213485" cy="568325"/>
            </a:xfrm>
            <a:custGeom>
              <a:avLst/>
              <a:gdLst/>
              <a:ahLst/>
              <a:cxnLst/>
              <a:rect l="l" t="t" r="r" b="b"/>
              <a:pathLst>
                <a:path w="1213484" h="568325">
                  <a:moveTo>
                    <a:pt x="0" y="567804"/>
                  </a:moveTo>
                  <a:lnTo>
                    <a:pt x="1212989" y="567804"/>
                  </a:lnTo>
                  <a:lnTo>
                    <a:pt x="1212989" y="0"/>
                  </a:lnTo>
                  <a:lnTo>
                    <a:pt x="0" y="0"/>
                  </a:lnTo>
                  <a:lnTo>
                    <a:pt x="0" y="56780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918452" y="3352927"/>
            <a:ext cx="97980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5146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Calibri"/>
                <a:cs typeface="Calibri"/>
              </a:rPr>
              <a:t>Ethical </a:t>
            </a:r>
            <a:r>
              <a:rPr sz="1300" b="1" spc="-5" dirty="0">
                <a:latin typeface="Calibri"/>
                <a:cs typeface="Calibri"/>
              </a:rPr>
              <a:t> </a:t>
            </a:r>
            <a:r>
              <a:rPr sz="1300" b="1" spc="-30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e</a:t>
            </a:r>
            <a:r>
              <a:rPr sz="1300" b="1" spc="-5" dirty="0">
                <a:latin typeface="Calibri"/>
                <a:cs typeface="Calibri"/>
              </a:rPr>
              <a:t>qui</a:t>
            </a:r>
            <a:r>
              <a:rPr sz="1300" b="1" spc="-25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eme</a:t>
            </a:r>
            <a:r>
              <a:rPr sz="1300" b="1" spc="-20" dirty="0">
                <a:latin typeface="Calibri"/>
                <a:cs typeface="Calibri"/>
              </a:rPr>
              <a:t>n</a:t>
            </a:r>
            <a:r>
              <a:rPr sz="1300" b="1" spc="-10" dirty="0">
                <a:latin typeface="Calibri"/>
                <a:cs typeface="Calibri"/>
              </a:rPr>
              <a:t>t</a:t>
            </a:r>
            <a:r>
              <a:rPr sz="1300" b="1" spc="-5" dirty="0">
                <a:latin typeface="Calibri"/>
                <a:cs typeface="Calibri"/>
              </a:rPr>
              <a:t>s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191044" y="3276993"/>
            <a:ext cx="1223010" cy="593725"/>
            <a:chOff x="1191044" y="3276993"/>
            <a:chExt cx="1223010" cy="593725"/>
          </a:xfrm>
        </p:grpSpPr>
        <p:sp>
          <p:nvSpPr>
            <p:cNvPr id="16" name="object 16"/>
            <p:cNvSpPr/>
            <p:nvPr/>
          </p:nvSpPr>
          <p:spPr>
            <a:xfrm>
              <a:off x="1203744" y="3289693"/>
              <a:ext cx="1197610" cy="568325"/>
            </a:xfrm>
            <a:custGeom>
              <a:avLst/>
              <a:gdLst/>
              <a:ahLst/>
              <a:cxnLst/>
              <a:rect l="l" t="t" r="r" b="b"/>
              <a:pathLst>
                <a:path w="1197610" h="568325">
                  <a:moveTo>
                    <a:pt x="1197597" y="0"/>
                  </a:moveTo>
                  <a:lnTo>
                    <a:pt x="0" y="0"/>
                  </a:lnTo>
                  <a:lnTo>
                    <a:pt x="0" y="567804"/>
                  </a:lnTo>
                  <a:lnTo>
                    <a:pt x="1197597" y="567804"/>
                  </a:lnTo>
                  <a:lnTo>
                    <a:pt x="1197597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03744" y="3289693"/>
              <a:ext cx="1197610" cy="568325"/>
            </a:xfrm>
            <a:custGeom>
              <a:avLst/>
              <a:gdLst/>
              <a:ahLst/>
              <a:cxnLst/>
              <a:rect l="l" t="t" r="r" b="b"/>
              <a:pathLst>
                <a:path w="1197610" h="568325">
                  <a:moveTo>
                    <a:pt x="0" y="567804"/>
                  </a:moveTo>
                  <a:lnTo>
                    <a:pt x="1197597" y="567804"/>
                  </a:lnTo>
                  <a:lnTo>
                    <a:pt x="1197597" y="0"/>
                  </a:lnTo>
                  <a:lnTo>
                    <a:pt x="0" y="0"/>
                  </a:lnTo>
                  <a:lnTo>
                    <a:pt x="0" y="56780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313180" y="3352927"/>
            <a:ext cx="97980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524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Calibri"/>
                <a:cs typeface="Calibri"/>
              </a:rPr>
              <a:t>Efficiency </a:t>
            </a:r>
            <a:r>
              <a:rPr sz="1300" b="1" spc="-5" dirty="0">
                <a:latin typeface="Calibri"/>
                <a:cs typeface="Calibri"/>
              </a:rPr>
              <a:t> </a:t>
            </a:r>
            <a:r>
              <a:rPr sz="1300" b="1" spc="-30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e</a:t>
            </a:r>
            <a:r>
              <a:rPr sz="1300" b="1" spc="-5" dirty="0">
                <a:latin typeface="Calibri"/>
                <a:cs typeface="Calibri"/>
              </a:rPr>
              <a:t>qui</a:t>
            </a:r>
            <a:r>
              <a:rPr sz="1300" b="1" spc="-25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eme</a:t>
            </a:r>
            <a:r>
              <a:rPr sz="1300" b="1" spc="-20" dirty="0">
                <a:latin typeface="Calibri"/>
                <a:cs typeface="Calibri"/>
              </a:rPr>
              <a:t>n</a:t>
            </a:r>
            <a:r>
              <a:rPr sz="1300" b="1" spc="-10" dirty="0">
                <a:latin typeface="Calibri"/>
                <a:cs typeface="Calibri"/>
              </a:rPr>
              <a:t>t</a:t>
            </a:r>
            <a:r>
              <a:rPr sz="1300" b="1" spc="-5" dirty="0">
                <a:latin typeface="Calibri"/>
                <a:cs typeface="Calibri"/>
              </a:rPr>
              <a:t>s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856228" y="3271964"/>
            <a:ext cx="1221740" cy="597535"/>
            <a:chOff x="3856228" y="3271964"/>
            <a:chExt cx="1221740" cy="597535"/>
          </a:xfrm>
        </p:grpSpPr>
        <p:sp>
          <p:nvSpPr>
            <p:cNvPr id="20" name="object 20"/>
            <p:cNvSpPr/>
            <p:nvPr/>
          </p:nvSpPr>
          <p:spPr>
            <a:xfrm>
              <a:off x="3868928" y="3284664"/>
              <a:ext cx="1196340" cy="572135"/>
            </a:xfrm>
            <a:custGeom>
              <a:avLst/>
              <a:gdLst/>
              <a:ahLst/>
              <a:cxnLst/>
              <a:rect l="l" t="t" r="r" b="b"/>
              <a:pathLst>
                <a:path w="1196339" h="572135">
                  <a:moveTo>
                    <a:pt x="1196200" y="0"/>
                  </a:moveTo>
                  <a:lnTo>
                    <a:pt x="0" y="0"/>
                  </a:lnTo>
                  <a:lnTo>
                    <a:pt x="0" y="571563"/>
                  </a:lnTo>
                  <a:lnTo>
                    <a:pt x="1196200" y="571563"/>
                  </a:lnTo>
                  <a:lnTo>
                    <a:pt x="11962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868928" y="3284664"/>
              <a:ext cx="1196340" cy="572135"/>
            </a:xfrm>
            <a:custGeom>
              <a:avLst/>
              <a:gdLst/>
              <a:ahLst/>
              <a:cxnLst/>
              <a:rect l="l" t="t" r="r" b="b"/>
              <a:pathLst>
                <a:path w="1196339" h="572135">
                  <a:moveTo>
                    <a:pt x="0" y="571563"/>
                  </a:moveTo>
                  <a:lnTo>
                    <a:pt x="1196200" y="571563"/>
                  </a:lnTo>
                  <a:lnTo>
                    <a:pt x="1196200" y="0"/>
                  </a:lnTo>
                  <a:lnTo>
                    <a:pt x="0" y="0"/>
                  </a:lnTo>
                  <a:lnTo>
                    <a:pt x="0" y="571563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977385" y="3349498"/>
            <a:ext cx="98044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Calibri"/>
                <a:cs typeface="Calibri"/>
              </a:rPr>
              <a:t>Portability</a:t>
            </a:r>
            <a:endParaRPr sz="13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300" b="1" spc="-10" dirty="0">
                <a:latin typeface="Calibri"/>
                <a:cs typeface="Calibri"/>
              </a:rPr>
              <a:t>Requirements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522982" y="3276980"/>
            <a:ext cx="1223010" cy="592455"/>
            <a:chOff x="2522982" y="3276980"/>
            <a:chExt cx="1223010" cy="592455"/>
          </a:xfrm>
        </p:grpSpPr>
        <p:sp>
          <p:nvSpPr>
            <p:cNvPr id="24" name="object 24"/>
            <p:cNvSpPr/>
            <p:nvPr/>
          </p:nvSpPr>
          <p:spPr>
            <a:xfrm>
              <a:off x="2535682" y="3289680"/>
              <a:ext cx="1197610" cy="567055"/>
            </a:xfrm>
            <a:custGeom>
              <a:avLst/>
              <a:gdLst/>
              <a:ahLst/>
              <a:cxnLst/>
              <a:rect l="l" t="t" r="r" b="b"/>
              <a:pathLst>
                <a:path w="1197610" h="567054">
                  <a:moveTo>
                    <a:pt x="1197597" y="0"/>
                  </a:moveTo>
                  <a:lnTo>
                    <a:pt x="0" y="0"/>
                  </a:lnTo>
                  <a:lnTo>
                    <a:pt x="0" y="566547"/>
                  </a:lnTo>
                  <a:lnTo>
                    <a:pt x="1197597" y="566547"/>
                  </a:lnTo>
                  <a:lnTo>
                    <a:pt x="1197597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535682" y="3289680"/>
              <a:ext cx="1197610" cy="567055"/>
            </a:xfrm>
            <a:custGeom>
              <a:avLst/>
              <a:gdLst/>
              <a:ahLst/>
              <a:cxnLst/>
              <a:rect l="l" t="t" r="r" b="b"/>
              <a:pathLst>
                <a:path w="1197610" h="567054">
                  <a:moveTo>
                    <a:pt x="0" y="566547"/>
                  </a:moveTo>
                  <a:lnTo>
                    <a:pt x="1197597" y="566547"/>
                  </a:lnTo>
                  <a:lnTo>
                    <a:pt x="1197597" y="0"/>
                  </a:lnTo>
                  <a:lnTo>
                    <a:pt x="0" y="0"/>
                  </a:lnTo>
                  <a:lnTo>
                    <a:pt x="0" y="566547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645410" y="3352292"/>
            <a:ext cx="97980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35255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Calibri"/>
                <a:cs typeface="Calibri"/>
              </a:rPr>
              <a:t>Reliability </a:t>
            </a:r>
            <a:r>
              <a:rPr sz="1300" b="1" spc="-5" dirty="0">
                <a:latin typeface="Calibri"/>
                <a:cs typeface="Calibri"/>
              </a:rPr>
              <a:t> </a:t>
            </a:r>
            <a:r>
              <a:rPr sz="1300" b="1" spc="-30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e</a:t>
            </a:r>
            <a:r>
              <a:rPr sz="1300" b="1" spc="-5" dirty="0">
                <a:latin typeface="Calibri"/>
                <a:cs typeface="Calibri"/>
              </a:rPr>
              <a:t>qui</a:t>
            </a:r>
            <a:r>
              <a:rPr sz="1300" b="1" spc="-25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eme</a:t>
            </a:r>
            <a:r>
              <a:rPr sz="1300" b="1" spc="-20" dirty="0">
                <a:latin typeface="Calibri"/>
                <a:cs typeface="Calibri"/>
              </a:rPr>
              <a:t>n</a:t>
            </a:r>
            <a:r>
              <a:rPr sz="1300" b="1" spc="-10" dirty="0">
                <a:latin typeface="Calibri"/>
                <a:cs typeface="Calibri"/>
              </a:rPr>
              <a:t>t</a:t>
            </a:r>
            <a:r>
              <a:rPr sz="1300" b="1" spc="-5" dirty="0">
                <a:latin typeface="Calibri"/>
                <a:cs typeface="Calibri"/>
              </a:rPr>
              <a:t>s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7705090" y="4488954"/>
            <a:ext cx="1223010" cy="593725"/>
            <a:chOff x="7705090" y="4488954"/>
            <a:chExt cx="1223010" cy="593725"/>
          </a:xfrm>
        </p:grpSpPr>
        <p:sp>
          <p:nvSpPr>
            <p:cNvPr id="28" name="object 28"/>
            <p:cNvSpPr/>
            <p:nvPr/>
          </p:nvSpPr>
          <p:spPr>
            <a:xfrm>
              <a:off x="7717790" y="4501654"/>
              <a:ext cx="1197610" cy="568325"/>
            </a:xfrm>
            <a:custGeom>
              <a:avLst/>
              <a:gdLst/>
              <a:ahLst/>
              <a:cxnLst/>
              <a:rect l="l" t="t" r="r" b="b"/>
              <a:pathLst>
                <a:path w="1197609" h="568325">
                  <a:moveTo>
                    <a:pt x="1197597" y="0"/>
                  </a:moveTo>
                  <a:lnTo>
                    <a:pt x="0" y="0"/>
                  </a:lnTo>
                  <a:lnTo>
                    <a:pt x="0" y="567804"/>
                  </a:lnTo>
                  <a:lnTo>
                    <a:pt x="1197597" y="567804"/>
                  </a:lnTo>
                  <a:lnTo>
                    <a:pt x="1197597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717790" y="4501654"/>
              <a:ext cx="1197610" cy="568325"/>
            </a:xfrm>
            <a:custGeom>
              <a:avLst/>
              <a:gdLst/>
              <a:ahLst/>
              <a:cxnLst/>
              <a:rect l="l" t="t" r="r" b="b"/>
              <a:pathLst>
                <a:path w="1197609" h="568325">
                  <a:moveTo>
                    <a:pt x="0" y="567804"/>
                  </a:moveTo>
                  <a:lnTo>
                    <a:pt x="1197597" y="567804"/>
                  </a:lnTo>
                  <a:lnTo>
                    <a:pt x="1197597" y="0"/>
                  </a:lnTo>
                  <a:lnTo>
                    <a:pt x="0" y="0"/>
                  </a:lnTo>
                  <a:lnTo>
                    <a:pt x="0" y="56780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7828280" y="4565141"/>
            <a:ext cx="97980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0014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Calibri"/>
                <a:cs typeface="Calibri"/>
              </a:rPr>
              <a:t>Legislative 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30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e</a:t>
            </a:r>
            <a:r>
              <a:rPr sz="1300" b="1" spc="-5" dirty="0">
                <a:latin typeface="Calibri"/>
                <a:cs typeface="Calibri"/>
              </a:rPr>
              <a:t>qui</a:t>
            </a:r>
            <a:r>
              <a:rPr sz="1300" b="1" spc="-25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eme</a:t>
            </a:r>
            <a:r>
              <a:rPr sz="1300" b="1" spc="-20" dirty="0">
                <a:latin typeface="Calibri"/>
                <a:cs typeface="Calibri"/>
              </a:rPr>
              <a:t>n</a:t>
            </a:r>
            <a:r>
              <a:rPr sz="1300" b="1" spc="-10" dirty="0">
                <a:latin typeface="Calibri"/>
                <a:cs typeface="Calibri"/>
              </a:rPr>
              <a:t>t</a:t>
            </a:r>
            <a:r>
              <a:rPr sz="1300" b="1" spc="-5" dirty="0">
                <a:latin typeface="Calibri"/>
                <a:cs typeface="Calibri"/>
              </a:rPr>
              <a:t>s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3148329" y="4495304"/>
            <a:ext cx="1223010" cy="593725"/>
            <a:chOff x="3148329" y="4495304"/>
            <a:chExt cx="1223010" cy="593725"/>
          </a:xfrm>
        </p:grpSpPr>
        <p:sp>
          <p:nvSpPr>
            <p:cNvPr id="32" name="object 32"/>
            <p:cNvSpPr/>
            <p:nvPr/>
          </p:nvSpPr>
          <p:spPr>
            <a:xfrm>
              <a:off x="3161029" y="4508004"/>
              <a:ext cx="1197610" cy="568325"/>
            </a:xfrm>
            <a:custGeom>
              <a:avLst/>
              <a:gdLst/>
              <a:ahLst/>
              <a:cxnLst/>
              <a:rect l="l" t="t" r="r" b="b"/>
              <a:pathLst>
                <a:path w="1197610" h="568325">
                  <a:moveTo>
                    <a:pt x="1197597" y="0"/>
                  </a:moveTo>
                  <a:lnTo>
                    <a:pt x="0" y="0"/>
                  </a:lnTo>
                  <a:lnTo>
                    <a:pt x="0" y="567804"/>
                  </a:lnTo>
                  <a:lnTo>
                    <a:pt x="1197597" y="567804"/>
                  </a:lnTo>
                  <a:lnTo>
                    <a:pt x="1197597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161029" y="4508004"/>
              <a:ext cx="1197610" cy="568325"/>
            </a:xfrm>
            <a:custGeom>
              <a:avLst/>
              <a:gdLst/>
              <a:ahLst/>
              <a:cxnLst/>
              <a:rect l="l" t="t" r="r" b="b"/>
              <a:pathLst>
                <a:path w="1197610" h="568325">
                  <a:moveTo>
                    <a:pt x="0" y="567804"/>
                  </a:moveTo>
                  <a:lnTo>
                    <a:pt x="1197597" y="567804"/>
                  </a:lnTo>
                  <a:lnTo>
                    <a:pt x="1197597" y="0"/>
                  </a:lnTo>
                  <a:lnTo>
                    <a:pt x="0" y="0"/>
                  </a:lnTo>
                  <a:lnTo>
                    <a:pt x="0" y="56780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3270884" y="4571491"/>
            <a:ext cx="97980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4945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Calibri"/>
                <a:cs typeface="Calibri"/>
              </a:rPr>
              <a:t>Delivery </a:t>
            </a:r>
            <a:r>
              <a:rPr sz="1300" b="1" spc="-5" dirty="0">
                <a:latin typeface="Calibri"/>
                <a:cs typeface="Calibri"/>
              </a:rPr>
              <a:t> </a:t>
            </a:r>
            <a:r>
              <a:rPr sz="1300" b="1" spc="-30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e</a:t>
            </a:r>
            <a:r>
              <a:rPr sz="1300" b="1" spc="-5" dirty="0">
                <a:latin typeface="Calibri"/>
                <a:cs typeface="Calibri"/>
              </a:rPr>
              <a:t>qui</a:t>
            </a:r>
            <a:r>
              <a:rPr sz="1300" b="1" spc="-25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eme</a:t>
            </a:r>
            <a:r>
              <a:rPr sz="1300" b="1" spc="-20" dirty="0">
                <a:latin typeface="Calibri"/>
                <a:cs typeface="Calibri"/>
              </a:rPr>
              <a:t>n</a:t>
            </a:r>
            <a:r>
              <a:rPr sz="1300" b="1" spc="-10" dirty="0">
                <a:latin typeface="Calibri"/>
                <a:cs typeface="Calibri"/>
              </a:rPr>
              <a:t>t</a:t>
            </a:r>
            <a:r>
              <a:rPr sz="1300" b="1" spc="-5" dirty="0">
                <a:latin typeface="Calibri"/>
                <a:cs typeface="Calibri"/>
              </a:rPr>
              <a:t>s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5982842" y="4495304"/>
            <a:ext cx="1221740" cy="593725"/>
            <a:chOff x="5982842" y="4495304"/>
            <a:chExt cx="1221740" cy="593725"/>
          </a:xfrm>
        </p:grpSpPr>
        <p:sp>
          <p:nvSpPr>
            <p:cNvPr id="36" name="object 36"/>
            <p:cNvSpPr/>
            <p:nvPr/>
          </p:nvSpPr>
          <p:spPr>
            <a:xfrm>
              <a:off x="5995542" y="4508004"/>
              <a:ext cx="1196340" cy="568325"/>
            </a:xfrm>
            <a:custGeom>
              <a:avLst/>
              <a:gdLst/>
              <a:ahLst/>
              <a:cxnLst/>
              <a:rect l="l" t="t" r="r" b="b"/>
              <a:pathLst>
                <a:path w="1196340" h="568325">
                  <a:moveTo>
                    <a:pt x="1196200" y="0"/>
                  </a:moveTo>
                  <a:lnTo>
                    <a:pt x="0" y="0"/>
                  </a:lnTo>
                  <a:lnTo>
                    <a:pt x="0" y="567804"/>
                  </a:lnTo>
                  <a:lnTo>
                    <a:pt x="1196200" y="567804"/>
                  </a:lnTo>
                  <a:lnTo>
                    <a:pt x="11962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995542" y="4508004"/>
              <a:ext cx="1196340" cy="568325"/>
            </a:xfrm>
            <a:custGeom>
              <a:avLst/>
              <a:gdLst/>
              <a:ahLst/>
              <a:cxnLst/>
              <a:rect l="l" t="t" r="r" b="b"/>
              <a:pathLst>
                <a:path w="1196340" h="568325">
                  <a:moveTo>
                    <a:pt x="0" y="567804"/>
                  </a:moveTo>
                  <a:lnTo>
                    <a:pt x="1196200" y="567804"/>
                  </a:lnTo>
                  <a:lnTo>
                    <a:pt x="1196200" y="0"/>
                  </a:lnTo>
                  <a:lnTo>
                    <a:pt x="0" y="0"/>
                  </a:lnTo>
                  <a:lnTo>
                    <a:pt x="0" y="56780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6104635" y="4571491"/>
            <a:ext cx="97980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3716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Calibri"/>
                <a:cs typeface="Calibri"/>
              </a:rPr>
              <a:t>Standards </a:t>
            </a:r>
            <a:r>
              <a:rPr sz="1300" b="1" spc="-5" dirty="0">
                <a:latin typeface="Calibri"/>
                <a:cs typeface="Calibri"/>
              </a:rPr>
              <a:t> </a:t>
            </a:r>
            <a:r>
              <a:rPr sz="1300" b="1" spc="-30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e</a:t>
            </a:r>
            <a:r>
              <a:rPr sz="1300" b="1" spc="-5" dirty="0">
                <a:latin typeface="Calibri"/>
                <a:cs typeface="Calibri"/>
              </a:rPr>
              <a:t>qui</a:t>
            </a:r>
            <a:r>
              <a:rPr sz="1300" b="1" spc="-25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eme</a:t>
            </a:r>
            <a:r>
              <a:rPr sz="1300" b="1" spc="-20" dirty="0">
                <a:latin typeface="Calibri"/>
                <a:cs typeface="Calibri"/>
              </a:rPr>
              <a:t>n</a:t>
            </a:r>
            <a:r>
              <a:rPr sz="1300" b="1" spc="-10" dirty="0">
                <a:latin typeface="Calibri"/>
                <a:cs typeface="Calibri"/>
              </a:rPr>
              <a:t>t</a:t>
            </a:r>
            <a:r>
              <a:rPr sz="1300" b="1" spc="-5" dirty="0">
                <a:latin typeface="Calibri"/>
                <a:cs typeface="Calibri"/>
              </a:rPr>
              <a:t>s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4522215" y="4495304"/>
            <a:ext cx="1371600" cy="593725"/>
            <a:chOff x="4522215" y="4495304"/>
            <a:chExt cx="1371600" cy="593725"/>
          </a:xfrm>
        </p:grpSpPr>
        <p:sp>
          <p:nvSpPr>
            <p:cNvPr id="40" name="object 40"/>
            <p:cNvSpPr/>
            <p:nvPr/>
          </p:nvSpPr>
          <p:spPr>
            <a:xfrm>
              <a:off x="4534915" y="4508004"/>
              <a:ext cx="1346200" cy="568325"/>
            </a:xfrm>
            <a:custGeom>
              <a:avLst/>
              <a:gdLst/>
              <a:ahLst/>
              <a:cxnLst/>
              <a:rect l="l" t="t" r="r" b="b"/>
              <a:pathLst>
                <a:path w="1346200" h="568325">
                  <a:moveTo>
                    <a:pt x="1345946" y="0"/>
                  </a:moveTo>
                  <a:lnTo>
                    <a:pt x="0" y="0"/>
                  </a:lnTo>
                  <a:lnTo>
                    <a:pt x="0" y="567804"/>
                  </a:lnTo>
                  <a:lnTo>
                    <a:pt x="1345946" y="567804"/>
                  </a:lnTo>
                  <a:lnTo>
                    <a:pt x="1345946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534915" y="4508004"/>
              <a:ext cx="1346200" cy="568325"/>
            </a:xfrm>
            <a:custGeom>
              <a:avLst/>
              <a:gdLst/>
              <a:ahLst/>
              <a:cxnLst/>
              <a:rect l="l" t="t" r="r" b="b"/>
              <a:pathLst>
                <a:path w="1346200" h="568325">
                  <a:moveTo>
                    <a:pt x="0" y="567804"/>
                  </a:moveTo>
                  <a:lnTo>
                    <a:pt x="1345946" y="567804"/>
                  </a:lnTo>
                  <a:lnTo>
                    <a:pt x="1345946" y="0"/>
                  </a:lnTo>
                  <a:lnTo>
                    <a:pt x="0" y="0"/>
                  </a:lnTo>
                  <a:lnTo>
                    <a:pt x="0" y="56780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4645278" y="4571491"/>
            <a:ext cx="112712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5725" marR="5080" indent="-7366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Calibri"/>
                <a:cs typeface="Calibri"/>
              </a:rPr>
              <a:t>Impl</a:t>
            </a:r>
            <a:r>
              <a:rPr sz="1300" b="1" spc="-10" dirty="0">
                <a:latin typeface="Calibri"/>
                <a:cs typeface="Calibri"/>
              </a:rPr>
              <a:t>eme</a:t>
            </a:r>
            <a:r>
              <a:rPr sz="1300" b="1" spc="-20" dirty="0">
                <a:latin typeface="Calibri"/>
                <a:cs typeface="Calibri"/>
              </a:rPr>
              <a:t>n</a:t>
            </a:r>
            <a:r>
              <a:rPr sz="1300" b="1" spc="-25" dirty="0">
                <a:latin typeface="Calibri"/>
                <a:cs typeface="Calibri"/>
              </a:rPr>
              <a:t>ta</a:t>
            </a:r>
            <a:r>
              <a:rPr sz="1300" b="1" spc="-10" dirty="0">
                <a:latin typeface="Calibri"/>
                <a:cs typeface="Calibri"/>
              </a:rPr>
              <a:t>t</a:t>
            </a:r>
            <a:r>
              <a:rPr sz="1300" b="1" spc="-5" dirty="0">
                <a:latin typeface="Calibri"/>
                <a:cs typeface="Calibri"/>
              </a:rPr>
              <a:t>ion  </a:t>
            </a:r>
            <a:r>
              <a:rPr sz="1300" b="1" spc="-10" dirty="0">
                <a:latin typeface="Calibri"/>
                <a:cs typeface="Calibri"/>
              </a:rPr>
              <a:t>Requirements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7705090" y="5545658"/>
            <a:ext cx="1223010" cy="593725"/>
            <a:chOff x="7705090" y="5545658"/>
            <a:chExt cx="1223010" cy="593725"/>
          </a:xfrm>
        </p:grpSpPr>
        <p:sp>
          <p:nvSpPr>
            <p:cNvPr id="44" name="object 44"/>
            <p:cNvSpPr/>
            <p:nvPr/>
          </p:nvSpPr>
          <p:spPr>
            <a:xfrm>
              <a:off x="7717790" y="5558358"/>
              <a:ext cx="1197610" cy="568325"/>
            </a:xfrm>
            <a:custGeom>
              <a:avLst/>
              <a:gdLst/>
              <a:ahLst/>
              <a:cxnLst/>
              <a:rect l="l" t="t" r="r" b="b"/>
              <a:pathLst>
                <a:path w="1197609" h="568325">
                  <a:moveTo>
                    <a:pt x="1197597" y="0"/>
                  </a:moveTo>
                  <a:lnTo>
                    <a:pt x="0" y="0"/>
                  </a:lnTo>
                  <a:lnTo>
                    <a:pt x="0" y="567804"/>
                  </a:lnTo>
                  <a:lnTo>
                    <a:pt x="1197597" y="567804"/>
                  </a:lnTo>
                  <a:lnTo>
                    <a:pt x="1197597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7717790" y="5558358"/>
              <a:ext cx="1197610" cy="568325"/>
            </a:xfrm>
            <a:custGeom>
              <a:avLst/>
              <a:gdLst/>
              <a:ahLst/>
              <a:cxnLst/>
              <a:rect l="l" t="t" r="r" b="b"/>
              <a:pathLst>
                <a:path w="1197609" h="568325">
                  <a:moveTo>
                    <a:pt x="0" y="567804"/>
                  </a:moveTo>
                  <a:lnTo>
                    <a:pt x="1197597" y="567804"/>
                  </a:lnTo>
                  <a:lnTo>
                    <a:pt x="1197597" y="0"/>
                  </a:lnTo>
                  <a:lnTo>
                    <a:pt x="0" y="0"/>
                  </a:lnTo>
                  <a:lnTo>
                    <a:pt x="0" y="56780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7828280" y="5621832"/>
            <a:ext cx="97980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300" b="1" spc="-15" dirty="0">
                <a:latin typeface="Calibri"/>
                <a:cs typeface="Calibri"/>
              </a:rPr>
              <a:t>Safety</a:t>
            </a:r>
            <a:endParaRPr sz="13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300" b="1" spc="-10" dirty="0">
                <a:latin typeface="Calibri"/>
                <a:cs typeface="Calibri"/>
              </a:rPr>
              <a:t>Requirements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215900" y="3921264"/>
            <a:ext cx="1223010" cy="593725"/>
            <a:chOff x="215900" y="3921264"/>
            <a:chExt cx="1223010" cy="593725"/>
          </a:xfrm>
        </p:grpSpPr>
        <p:sp>
          <p:nvSpPr>
            <p:cNvPr id="48" name="object 48"/>
            <p:cNvSpPr/>
            <p:nvPr/>
          </p:nvSpPr>
          <p:spPr>
            <a:xfrm>
              <a:off x="228600" y="3933964"/>
              <a:ext cx="1197610" cy="568325"/>
            </a:xfrm>
            <a:custGeom>
              <a:avLst/>
              <a:gdLst/>
              <a:ahLst/>
              <a:cxnLst/>
              <a:rect l="l" t="t" r="r" b="b"/>
              <a:pathLst>
                <a:path w="1197610" h="568325">
                  <a:moveTo>
                    <a:pt x="1197597" y="0"/>
                  </a:moveTo>
                  <a:lnTo>
                    <a:pt x="0" y="0"/>
                  </a:lnTo>
                  <a:lnTo>
                    <a:pt x="0" y="567804"/>
                  </a:lnTo>
                  <a:lnTo>
                    <a:pt x="1197597" y="567804"/>
                  </a:lnTo>
                  <a:lnTo>
                    <a:pt x="1197597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28600" y="3933964"/>
              <a:ext cx="1197610" cy="568325"/>
            </a:xfrm>
            <a:custGeom>
              <a:avLst/>
              <a:gdLst/>
              <a:ahLst/>
              <a:cxnLst/>
              <a:rect l="l" t="t" r="r" b="b"/>
              <a:pathLst>
                <a:path w="1197610" h="568325">
                  <a:moveTo>
                    <a:pt x="0" y="567804"/>
                  </a:moveTo>
                  <a:lnTo>
                    <a:pt x="1197597" y="567804"/>
                  </a:lnTo>
                  <a:lnTo>
                    <a:pt x="1197597" y="0"/>
                  </a:lnTo>
                  <a:lnTo>
                    <a:pt x="0" y="0"/>
                  </a:lnTo>
                  <a:lnTo>
                    <a:pt x="0" y="56780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337820" y="3997197"/>
            <a:ext cx="97980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7653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Calibri"/>
                <a:cs typeface="Calibri"/>
              </a:rPr>
              <a:t>Usability 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30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e</a:t>
            </a:r>
            <a:r>
              <a:rPr sz="1300" b="1" spc="-5" dirty="0">
                <a:latin typeface="Calibri"/>
                <a:cs typeface="Calibri"/>
              </a:rPr>
              <a:t>qui</a:t>
            </a:r>
            <a:r>
              <a:rPr sz="1300" b="1" spc="-25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eme</a:t>
            </a:r>
            <a:r>
              <a:rPr sz="1300" b="1" spc="-20" dirty="0">
                <a:latin typeface="Calibri"/>
                <a:cs typeface="Calibri"/>
              </a:rPr>
              <a:t>n</a:t>
            </a:r>
            <a:r>
              <a:rPr sz="1300" b="1" spc="-10" dirty="0">
                <a:latin typeface="Calibri"/>
                <a:cs typeface="Calibri"/>
              </a:rPr>
              <a:t>t</a:t>
            </a:r>
            <a:r>
              <a:rPr sz="1300" b="1" spc="-5" dirty="0">
                <a:latin typeface="Calibri"/>
                <a:cs typeface="Calibri"/>
              </a:rPr>
              <a:t>s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376796" y="5500535"/>
            <a:ext cx="1221740" cy="593725"/>
            <a:chOff x="376796" y="5500535"/>
            <a:chExt cx="1221740" cy="593725"/>
          </a:xfrm>
        </p:grpSpPr>
        <p:sp>
          <p:nvSpPr>
            <p:cNvPr id="52" name="object 52"/>
            <p:cNvSpPr/>
            <p:nvPr/>
          </p:nvSpPr>
          <p:spPr>
            <a:xfrm>
              <a:off x="389496" y="5513235"/>
              <a:ext cx="1196340" cy="568325"/>
            </a:xfrm>
            <a:custGeom>
              <a:avLst/>
              <a:gdLst/>
              <a:ahLst/>
              <a:cxnLst/>
              <a:rect l="l" t="t" r="r" b="b"/>
              <a:pathLst>
                <a:path w="1196340" h="568325">
                  <a:moveTo>
                    <a:pt x="1196200" y="0"/>
                  </a:moveTo>
                  <a:lnTo>
                    <a:pt x="0" y="0"/>
                  </a:lnTo>
                  <a:lnTo>
                    <a:pt x="0" y="567804"/>
                  </a:lnTo>
                  <a:lnTo>
                    <a:pt x="1196200" y="567804"/>
                  </a:lnTo>
                  <a:lnTo>
                    <a:pt x="1196200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89496" y="5513235"/>
              <a:ext cx="1196340" cy="568325"/>
            </a:xfrm>
            <a:custGeom>
              <a:avLst/>
              <a:gdLst/>
              <a:ahLst/>
              <a:cxnLst/>
              <a:rect l="l" t="t" r="r" b="b"/>
              <a:pathLst>
                <a:path w="1196340" h="568325">
                  <a:moveTo>
                    <a:pt x="0" y="567804"/>
                  </a:moveTo>
                  <a:lnTo>
                    <a:pt x="1196200" y="567804"/>
                  </a:lnTo>
                  <a:lnTo>
                    <a:pt x="1196200" y="0"/>
                  </a:lnTo>
                  <a:lnTo>
                    <a:pt x="0" y="0"/>
                  </a:lnTo>
                  <a:lnTo>
                    <a:pt x="0" y="56780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497535" y="5576722"/>
            <a:ext cx="97980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0640">
              <a:lnSpc>
                <a:spcPct val="100000"/>
              </a:lnSpc>
              <a:spcBef>
                <a:spcPts val="95"/>
              </a:spcBef>
            </a:pPr>
            <a:r>
              <a:rPr sz="1300" b="1" spc="-15" dirty="0">
                <a:latin typeface="Calibri"/>
                <a:cs typeface="Calibri"/>
              </a:rPr>
              <a:t>Performance </a:t>
            </a:r>
            <a:r>
              <a:rPr sz="1300" b="1" spc="-10" dirty="0">
                <a:latin typeface="Calibri"/>
                <a:cs typeface="Calibri"/>
              </a:rPr>
              <a:t> </a:t>
            </a:r>
            <a:r>
              <a:rPr sz="1300" b="1" spc="-30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e</a:t>
            </a:r>
            <a:r>
              <a:rPr sz="1300" b="1" spc="-5" dirty="0">
                <a:latin typeface="Calibri"/>
                <a:cs typeface="Calibri"/>
              </a:rPr>
              <a:t>qui</a:t>
            </a:r>
            <a:r>
              <a:rPr sz="1300" b="1" spc="-25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eme</a:t>
            </a:r>
            <a:r>
              <a:rPr sz="1300" b="1" spc="-20" dirty="0">
                <a:latin typeface="Calibri"/>
                <a:cs typeface="Calibri"/>
              </a:rPr>
              <a:t>n</a:t>
            </a:r>
            <a:r>
              <a:rPr sz="1300" b="1" spc="-10" dirty="0">
                <a:latin typeface="Calibri"/>
                <a:cs typeface="Calibri"/>
              </a:rPr>
              <a:t>t</a:t>
            </a:r>
            <a:r>
              <a:rPr sz="1300" b="1" spc="-5" dirty="0">
                <a:latin typeface="Calibri"/>
                <a:cs typeface="Calibri"/>
              </a:rPr>
              <a:t>s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2338323" y="5506808"/>
            <a:ext cx="1223010" cy="593725"/>
            <a:chOff x="2338323" y="5506808"/>
            <a:chExt cx="1223010" cy="593725"/>
          </a:xfrm>
        </p:grpSpPr>
        <p:sp>
          <p:nvSpPr>
            <p:cNvPr id="56" name="object 56"/>
            <p:cNvSpPr/>
            <p:nvPr/>
          </p:nvSpPr>
          <p:spPr>
            <a:xfrm>
              <a:off x="2351023" y="5519508"/>
              <a:ext cx="1197610" cy="568325"/>
            </a:xfrm>
            <a:custGeom>
              <a:avLst/>
              <a:gdLst/>
              <a:ahLst/>
              <a:cxnLst/>
              <a:rect l="l" t="t" r="r" b="b"/>
              <a:pathLst>
                <a:path w="1197610" h="568325">
                  <a:moveTo>
                    <a:pt x="1197597" y="0"/>
                  </a:moveTo>
                  <a:lnTo>
                    <a:pt x="0" y="0"/>
                  </a:lnTo>
                  <a:lnTo>
                    <a:pt x="0" y="567804"/>
                  </a:lnTo>
                  <a:lnTo>
                    <a:pt x="1197597" y="567804"/>
                  </a:lnTo>
                  <a:lnTo>
                    <a:pt x="1197597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351023" y="5519508"/>
              <a:ext cx="1197610" cy="568325"/>
            </a:xfrm>
            <a:custGeom>
              <a:avLst/>
              <a:gdLst/>
              <a:ahLst/>
              <a:cxnLst/>
              <a:rect l="l" t="t" r="r" b="b"/>
              <a:pathLst>
                <a:path w="1197610" h="568325">
                  <a:moveTo>
                    <a:pt x="0" y="567804"/>
                  </a:moveTo>
                  <a:lnTo>
                    <a:pt x="1197597" y="567804"/>
                  </a:lnTo>
                  <a:lnTo>
                    <a:pt x="1197597" y="0"/>
                  </a:lnTo>
                  <a:lnTo>
                    <a:pt x="0" y="0"/>
                  </a:lnTo>
                  <a:lnTo>
                    <a:pt x="0" y="56780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2460751" y="5583123"/>
            <a:ext cx="97980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7686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Calibri"/>
                <a:cs typeface="Calibri"/>
              </a:rPr>
              <a:t>Space 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30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e</a:t>
            </a:r>
            <a:r>
              <a:rPr sz="1300" b="1" spc="-5" dirty="0">
                <a:latin typeface="Calibri"/>
                <a:cs typeface="Calibri"/>
              </a:rPr>
              <a:t>qui</a:t>
            </a:r>
            <a:r>
              <a:rPr sz="1300" b="1" spc="-25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eme</a:t>
            </a:r>
            <a:r>
              <a:rPr sz="1300" b="1" spc="-20" dirty="0">
                <a:latin typeface="Calibri"/>
                <a:cs typeface="Calibri"/>
              </a:rPr>
              <a:t>n</a:t>
            </a:r>
            <a:r>
              <a:rPr sz="1300" b="1" spc="-10" dirty="0">
                <a:latin typeface="Calibri"/>
                <a:cs typeface="Calibri"/>
              </a:rPr>
              <a:t>t</a:t>
            </a:r>
            <a:r>
              <a:rPr sz="1300" b="1" spc="-5" dirty="0">
                <a:latin typeface="Calibri"/>
                <a:cs typeface="Calibri"/>
              </a:rPr>
              <a:t>s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59" name="object 59"/>
          <p:cNvGrpSpPr/>
          <p:nvPr/>
        </p:nvGrpSpPr>
        <p:grpSpPr>
          <a:xfrm>
            <a:off x="6002401" y="5545658"/>
            <a:ext cx="1223010" cy="593725"/>
            <a:chOff x="6002401" y="5545658"/>
            <a:chExt cx="1223010" cy="593725"/>
          </a:xfrm>
        </p:grpSpPr>
        <p:sp>
          <p:nvSpPr>
            <p:cNvPr id="60" name="object 60"/>
            <p:cNvSpPr/>
            <p:nvPr/>
          </p:nvSpPr>
          <p:spPr>
            <a:xfrm>
              <a:off x="6015101" y="5558358"/>
              <a:ext cx="1197610" cy="568325"/>
            </a:xfrm>
            <a:custGeom>
              <a:avLst/>
              <a:gdLst/>
              <a:ahLst/>
              <a:cxnLst/>
              <a:rect l="l" t="t" r="r" b="b"/>
              <a:pathLst>
                <a:path w="1197609" h="568325">
                  <a:moveTo>
                    <a:pt x="1197597" y="0"/>
                  </a:moveTo>
                  <a:lnTo>
                    <a:pt x="0" y="0"/>
                  </a:lnTo>
                  <a:lnTo>
                    <a:pt x="0" y="567804"/>
                  </a:lnTo>
                  <a:lnTo>
                    <a:pt x="1197597" y="567804"/>
                  </a:lnTo>
                  <a:lnTo>
                    <a:pt x="1197597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015101" y="5558358"/>
              <a:ext cx="1197610" cy="568325"/>
            </a:xfrm>
            <a:custGeom>
              <a:avLst/>
              <a:gdLst/>
              <a:ahLst/>
              <a:cxnLst/>
              <a:rect l="l" t="t" r="r" b="b"/>
              <a:pathLst>
                <a:path w="1197609" h="568325">
                  <a:moveTo>
                    <a:pt x="0" y="567804"/>
                  </a:moveTo>
                  <a:lnTo>
                    <a:pt x="1197597" y="567804"/>
                  </a:lnTo>
                  <a:lnTo>
                    <a:pt x="1197597" y="0"/>
                  </a:lnTo>
                  <a:lnTo>
                    <a:pt x="0" y="0"/>
                  </a:lnTo>
                  <a:lnTo>
                    <a:pt x="0" y="56780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6125336" y="5621832"/>
            <a:ext cx="97980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Calibri"/>
                <a:cs typeface="Calibri"/>
              </a:rPr>
              <a:t>Privacy</a:t>
            </a:r>
            <a:endParaRPr sz="13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300" b="1" spc="-10" dirty="0">
                <a:latin typeface="Calibri"/>
                <a:cs typeface="Calibri"/>
              </a:rPr>
              <a:t>Requirements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6804152" y="2125103"/>
            <a:ext cx="1223010" cy="593725"/>
            <a:chOff x="6804152" y="2125103"/>
            <a:chExt cx="1223010" cy="593725"/>
          </a:xfrm>
        </p:grpSpPr>
        <p:sp>
          <p:nvSpPr>
            <p:cNvPr id="64" name="object 64"/>
            <p:cNvSpPr/>
            <p:nvPr/>
          </p:nvSpPr>
          <p:spPr>
            <a:xfrm>
              <a:off x="6816852" y="2137803"/>
              <a:ext cx="1197610" cy="568325"/>
            </a:xfrm>
            <a:custGeom>
              <a:avLst/>
              <a:gdLst/>
              <a:ahLst/>
              <a:cxnLst/>
              <a:rect l="l" t="t" r="r" b="b"/>
              <a:pathLst>
                <a:path w="1197609" h="568325">
                  <a:moveTo>
                    <a:pt x="1197597" y="0"/>
                  </a:moveTo>
                  <a:lnTo>
                    <a:pt x="0" y="0"/>
                  </a:lnTo>
                  <a:lnTo>
                    <a:pt x="0" y="567804"/>
                  </a:lnTo>
                  <a:lnTo>
                    <a:pt x="1197597" y="567804"/>
                  </a:lnTo>
                  <a:lnTo>
                    <a:pt x="1197597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816852" y="2137803"/>
              <a:ext cx="1197610" cy="568325"/>
            </a:xfrm>
            <a:custGeom>
              <a:avLst/>
              <a:gdLst/>
              <a:ahLst/>
              <a:cxnLst/>
              <a:rect l="l" t="t" r="r" b="b"/>
              <a:pathLst>
                <a:path w="1197609" h="568325">
                  <a:moveTo>
                    <a:pt x="0" y="567804"/>
                  </a:moveTo>
                  <a:lnTo>
                    <a:pt x="1197597" y="567804"/>
                  </a:lnTo>
                  <a:lnTo>
                    <a:pt x="1197597" y="0"/>
                  </a:lnTo>
                  <a:lnTo>
                    <a:pt x="0" y="0"/>
                  </a:lnTo>
                  <a:lnTo>
                    <a:pt x="0" y="56780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6927342" y="2200782"/>
            <a:ext cx="97980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94945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Calibri"/>
                <a:cs typeface="Calibri"/>
              </a:rPr>
              <a:t>External </a:t>
            </a:r>
            <a:r>
              <a:rPr sz="1300" b="1" spc="-5" dirty="0">
                <a:latin typeface="Calibri"/>
                <a:cs typeface="Calibri"/>
              </a:rPr>
              <a:t> </a:t>
            </a:r>
            <a:r>
              <a:rPr sz="1300" b="1" spc="-30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e</a:t>
            </a:r>
            <a:r>
              <a:rPr sz="1300" b="1" spc="-5" dirty="0">
                <a:latin typeface="Calibri"/>
                <a:cs typeface="Calibri"/>
              </a:rPr>
              <a:t>qui</a:t>
            </a:r>
            <a:r>
              <a:rPr sz="1300" b="1" spc="-25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eme</a:t>
            </a:r>
            <a:r>
              <a:rPr sz="1300" b="1" spc="-20" dirty="0">
                <a:latin typeface="Calibri"/>
                <a:cs typeface="Calibri"/>
              </a:rPr>
              <a:t>n</a:t>
            </a:r>
            <a:r>
              <a:rPr sz="1300" b="1" spc="-10" dirty="0">
                <a:latin typeface="Calibri"/>
                <a:cs typeface="Calibri"/>
              </a:rPr>
              <a:t>t</a:t>
            </a:r>
            <a:r>
              <a:rPr sz="1300" b="1" spc="-5" dirty="0">
                <a:latin typeface="Calibri"/>
                <a:cs typeface="Calibri"/>
              </a:rPr>
              <a:t>s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4545965" y="2161425"/>
            <a:ext cx="1335405" cy="593725"/>
            <a:chOff x="4545965" y="2161425"/>
            <a:chExt cx="1335405" cy="593725"/>
          </a:xfrm>
        </p:grpSpPr>
        <p:sp>
          <p:nvSpPr>
            <p:cNvPr id="68" name="object 68"/>
            <p:cNvSpPr/>
            <p:nvPr/>
          </p:nvSpPr>
          <p:spPr>
            <a:xfrm>
              <a:off x="4558665" y="2174125"/>
              <a:ext cx="1310005" cy="568325"/>
            </a:xfrm>
            <a:custGeom>
              <a:avLst/>
              <a:gdLst/>
              <a:ahLst/>
              <a:cxnLst/>
              <a:rect l="l" t="t" r="r" b="b"/>
              <a:pathLst>
                <a:path w="1310004" h="568325">
                  <a:moveTo>
                    <a:pt x="1309497" y="0"/>
                  </a:moveTo>
                  <a:lnTo>
                    <a:pt x="0" y="0"/>
                  </a:lnTo>
                  <a:lnTo>
                    <a:pt x="0" y="567804"/>
                  </a:lnTo>
                  <a:lnTo>
                    <a:pt x="1309497" y="567804"/>
                  </a:lnTo>
                  <a:lnTo>
                    <a:pt x="1309497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558665" y="2174125"/>
              <a:ext cx="1310005" cy="568325"/>
            </a:xfrm>
            <a:custGeom>
              <a:avLst/>
              <a:gdLst/>
              <a:ahLst/>
              <a:cxnLst/>
              <a:rect l="l" t="t" r="r" b="b"/>
              <a:pathLst>
                <a:path w="1310004" h="568325">
                  <a:moveTo>
                    <a:pt x="0" y="567804"/>
                  </a:moveTo>
                  <a:lnTo>
                    <a:pt x="1309497" y="567804"/>
                  </a:lnTo>
                  <a:lnTo>
                    <a:pt x="1309497" y="0"/>
                  </a:lnTo>
                  <a:lnTo>
                    <a:pt x="0" y="0"/>
                  </a:lnTo>
                  <a:lnTo>
                    <a:pt x="0" y="56780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4705603" y="2236977"/>
            <a:ext cx="1017269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480" marR="5080" indent="-18415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Calibri"/>
                <a:cs typeface="Calibri"/>
              </a:rPr>
              <a:t>O</a:t>
            </a:r>
            <a:r>
              <a:rPr sz="1300" b="1" spc="-25" dirty="0">
                <a:latin typeface="Calibri"/>
                <a:cs typeface="Calibri"/>
              </a:rPr>
              <a:t>r</a:t>
            </a:r>
            <a:r>
              <a:rPr sz="1300" b="1" spc="-35" dirty="0">
                <a:latin typeface="Calibri"/>
                <a:cs typeface="Calibri"/>
              </a:rPr>
              <a:t>g</a:t>
            </a:r>
            <a:r>
              <a:rPr sz="1300" b="1" spc="-10" dirty="0">
                <a:latin typeface="Calibri"/>
                <a:cs typeface="Calibri"/>
              </a:rPr>
              <a:t>a</a:t>
            </a:r>
            <a:r>
              <a:rPr sz="1300" b="1" spc="-5" dirty="0">
                <a:latin typeface="Calibri"/>
                <a:cs typeface="Calibri"/>
              </a:rPr>
              <a:t>ni</a:t>
            </a:r>
            <a:r>
              <a:rPr sz="1300" b="1" spc="-20" dirty="0">
                <a:latin typeface="Calibri"/>
                <a:cs typeface="Calibri"/>
              </a:rPr>
              <a:t>z</a:t>
            </a:r>
            <a:r>
              <a:rPr sz="1300" b="1" spc="-25" dirty="0">
                <a:latin typeface="Calibri"/>
                <a:cs typeface="Calibri"/>
              </a:rPr>
              <a:t>a</a:t>
            </a:r>
            <a:r>
              <a:rPr sz="1300" b="1" spc="-10" dirty="0">
                <a:latin typeface="Calibri"/>
                <a:cs typeface="Calibri"/>
              </a:rPr>
              <a:t>t</a:t>
            </a:r>
            <a:r>
              <a:rPr sz="1300" b="1" spc="-5" dirty="0">
                <a:latin typeface="Calibri"/>
                <a:cs typeface="Calibri"/>
              </a:rPr>
              <a:t>ion</a:t>
            </a:r>
            <a:r>
              <a:rPr sz="1300" b="1" spc="-10" dirty="0">
                <a:latin typeface="Calibri"/>
                <a:cs typeface="Calibri"/>
              </a:rPr>
              <a:t>a</a:t>
            </a:r>
            <a:r>
              <a:rPr sz="1300" b="1" spc="-5" dirty="0">
                <a:latin typeface="Calibri"/>
                <a:cs typeface="Calibri"/>
              </a:rPr>
              <a:t>l  </a:t>
            </a:r>
            <a:r>
              <a:rPr sz="1300" b="1" spc="-10" dirty="0">
                <a:latin typeface="Calibri"/>
                <a:cs typeface="Calibri"/>
              </a:rPr>
              <a:t>Requirements</a:t>
            </a:r>
            <a:endParaRPr sz="1300">
              <a:latin typeface="Calibri"/>
              <a:cs typeface="Calibri"/>
            </a:endParaRPr>
          </a:p>
        </p:txBody>
      </p:sp>
      <p:grpSp>
        <p:nvGrpSpPr>
          <p:cNvPr id="71" name="object 71"/>
          <p:cNvGrpSpPr/>
          <p:nvPr/>
        </p:nvGrpSpPr>
        <p:grpSpPr>
          <a:xfrm>
            <a:off x="4596384" y="901712"/>
            <a:ext cx="1223010" cy="593725"/>
            <a:chOff x="4596384" y="901712"/>
            <a:chExt cx="1223010" cy="593725"/>
          </a:xfrm>
        </p:grpSpPr>
        <p:sp>
          <p:nvSpPr>
            <p:cNvPr id="72" name="object 72"/>
            <p:cNvSpPr/>
            <p:nvPr/>
          </p:nvSpPr>
          <p:spPr>
            <a:xfrm>
              <a:off x="4609084" y="914412"/>
              <a:ext cx="1197610" cy="568325"/>
            </a:xfrm>
            <a:custGeom>
              <a:avLst/>
              <a:gdLst/>
              <a:ahLst/>
              <a:cxnLst/>
              <a:rect l="l" t="t" r="r" b="b"/>
              <a:pathLst>
                <a:path w="1197610" h="568325">
                  <a:moveTo>
                    <a:pt x="1197597" y="0"/>
                  </a:moveTo>
                  <a:lnTo>
                    <a:pt x="0" y="0"/>
                  </a:lnTo>
                  <a:lnTo>
                    <a:pt x="0" y="567804"/>
                  </a:lnTo>
                  <a:lnTo>
                    <a:pt x="1197597" y="567804"/>
                  </a:lnTo>
                  <a:lnTo>
                    <a:pt x="1197597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609084" y="914412"/>
              <a:ext cx="1197610" cy="568325"/>
            </a:xfrm>
            <a:custGeom>
              <a:avLst/>
              <a:gdLst/>
              <a:ahLst/>
              <a:cxnLst/>
              <a:rect l="l" t="t" r="r" b="b"/>
              <a:pathLst>
                <a:path w="1197610" h="568325">
                  <a:moveTo>
                    <a:pt x="0" y="567804"/>
                  </a:moveTo>
                  <a:lnTo>
                    <a:pt x="1197597" y="567804"/>
                  </a:lnTo>
                  <a:lnTo>
                    <a:pt x="1197597" y="0"/>
                  </a:lnTo>
                  <a:lnTo>
                    <a:pt x="0" y="0"/>
                  </a:lnTo>
                  <a:lnTo>
                    <a:pt x="0" y="567804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" name="object 74"/>
          <p:cNvSpPr txBox="1"/>
          <p:nvPr/>
        </p:nvSpPr>
        <p:spPr>
          <a:xfrm>
            <a:off x="4719065" y="877950"/>
            <a:ext cx="979805" cy="619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Calibri"/>
                <a:cs typeface="Calibri"/>
              </a:rPr>
              <a:t>Non- 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functional </a:t>
            </a:r>
            <a:r>
              <a:rPr sz="1300" b="1" spc="-5" dirty="0">
                <a:latin typeface="Calibri"/>
                <a:cs typeface="Calibri"/>
              </a:rPr>
              <a:t> </a:t>
            </a:r>
            <a:r>
              <a:rPr sz="1300" b="1" spc="-30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e</a:t>
            </a:r>
            <a:r>
              <a:rPr sz="1300" b="1" spc="-5" dirty="0">
                <a:latin typeface="Calibri"/>
                <a:cs typeface="Calibri"/>
              </a:rPr>
              <a:t>qui</a:t>
            </a:r>
            <a:r>
              <a:rPr sz="1300" b="1" spc="-25" dirty="0">
                <a:latin typeface="Calibri"/>
                <a:cs typeface="Calibri"/>
              </a:rPr>
              <a:t>r</a:t>
            </a:r>
            <a:r>
              <a:rPr sz="1300" b="1" spc="-10" dirty="0">
                <a:latin typeface="Calibri"/>
                <a:cs typeface="Calibri"/>
              </a:rPr>
              <a:t>eme</a:t>
            </a:r>
            <a:r>
              <a:rPr sz="1300" b="1" spc="-20" dirty="0">
                <a:latin typeface="Calibri"/>
                <a:cs typeface="Calibri"/>
              </a:rPr>
              <a:t>n</a:t>
            </a:r>
            <a:r>
              <a:rPr sz="1300" b="1" spc="-10" dirty="0">
                <a:latin typeface="Calibri"/>
                <a:cs typeface="Calibri"/>
              </a:rPr>
              <a:t>t</a:t>
            </a:r>
            <a:r>
              <a:rPr sz="1300" b="1" spc="-5" dirty="0">
                <a:latin typeface="Calibri"/>
                <a:cs typeface="Calibri"/>
              </a:rPr>
              <a:t>s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617537" y="1482216"/>
            <a:ext cx="7706359" cy="4082415"/>
          </a:xfrm>
          <a:custGeom>
            <a:avLst/>
            <a:gdLst/>
            <a:ahLst/>
            <a:cxnLst/>
            <a:rect l="l" t="t" r="r" b="b"/>
            <a:pathLst>
              <a:path w="7706359" h="4082415">
                <a:moveTo>
                  <a:pt x="4590351" y="0"/>
                </a:moveTo>
                <a:lnTo>
                  <a:pt x="4595939" y="691896"/>
                </a:lnTo>
              </a:path>
              <a:path w="7706359" h="4082415">
                <a:moveTo>
                  <a:pt x="2516949" y="691896"/>
                </a:moveTo>
                <a:lnTo>
                  <a:pt x="2516949" y="455549"/>
                </a:lnTo>
                <a:lnTo>
                  <a:pt x="6798119" y="455549"/>
                </a:lnTo>
                <a:lnTo>
                  <a:pt x="6798119" y="655574"/>
                </a:lnTo>
              </a:path>
              <a:path w="7706359" h="4082415">
                <a:moveTo>
                  <a:pt x="2516949" y="1259713"/>
                </a:moveTo>
                <a:lnTo>
                  <a:pt x="2516949" y="1807464"/>
                </a:lnTo>
              </a:path>
              <a:path w="7706359" h="4082415">
                <a:moveTo>
                  <a:pt x="0" y="2451735"/>
                </a:moveTo>
                <a:lnTo>
                  <a:pt x="0" y="1603756"/>
                </a:lnTo>
                <a:lnTo>
                  <a:pt x="3850195" y="1603756"/>
                </a:lnTo>
                <a:lnTo>
                  <a:pt x="3850195" y="1802384"/>
                </a:lnTo>
              </a:path>
              <a:path w="7706359" h="4082415">
                <a:moveTo>
                  <a:pt x="1184973" y="1807464"/>
                </a:moveTo>
                <a:lnTo>
                  <a:pt x="1184973" y="1620647"/>
                </a:lnTo>
              </a:path>
              <a:path w="7706359" h="4082415">
                <a:moveTo>
                  <a:pt x="4595939" y="1259713"/>
                </a:moveTo>
                <a:lnTo>
                  <a:pt x="4590351" y="3025775"/>
                </a:lnTo>
              </a:path>
              <a:path w="7706359" h="4082415">
                <a:moveTo>
                  <a:pt x="3149282" y="3031998"/>
                </a:moveTo>
                <a:lnTo>
                  <a:pt x="3149282" y="2829052"/>
                </a:lnTo>
                <a:lnTo>
                  <a:pt x="5982398" y="2829052"/>
                </a:lnTo>
                <a:lnTo>
                  <a:pt x="5982398" y="3020695"/>
                </a:lnTo>
              </a:path>
              <a:path w="7706359" h="4082415">
                <a:moveTo>
                  <a:pt x="6798119" y="1223391"/>
                </a:moveTo>
                <a:lnTo>
                  <a:pt x="6791007" y="1807464"/>
                </a:lnTo>
              </a:path>
              <a:path w="7706359" h="4082415">
                <a:moveTo>
                  <a:pt x="5397563" y="1807464"/>
                </a:moveTo>
                <a:lnTo>
                  <a:pt x="5397563" y="1608455"/>
                </a:lnTo>
                <a:lnTo>
                  <a:pt x="7699057" y="1608455"/>
                </a:lnTo>
                <a:lnTo>
                  <a:pt x="7699057" y="3019552"/>
                </a:lnTo>
              </a:path>
              <a:path w="7706359" h="4082415">
                <a:moveTo>
                  <a:pt x="370751" y="4030980"/>
                </a:moveTo>
                <a:lnTo>
                  <a:pt x="370751" y="3824224"/>
                </a:lnTo>
                <a:lnTo>
                  <a:pt x="2332291" y="3824224"/>
                </a:lnTo>
                <a:lnTo>
                  <a:pt x="2332291" y="4037330"/>
                </a:lnTo>
              </a:path>
              <a:path w="7706359" h="4082415">
                <a:moveTo>
                  <a:pt x="1184973" y="2375281"/>
                </a:moveTo>
                <a:lnTo>
                  <a:pt x="1184973" y="3805428"/>
                </a:lnTo>
              </a:path>
              <a:path w="7706359" h="4082415">
                <a:moveTo>
                  <a:pt x="6003353" y="4082415"/>
                </a:moveTo>
                <a:lnTo>
                  <a:pt x="6003353" y="3879342"/>
                </a:lnTo>
                <a:lnTo>
                  <a:pt x="7706042" y="3879342"/>
                </a:lnTo>
                <a:lnTo>
                  <a:pt x="7706042" y="4071112"/>
                </a:lnTo>
              </a:path>
              <a:path w="7706359" h="4082415">
                <a:moveTo>
                  <a:pt x="7699057" y="3587242"/>
                </a:moveTo>
                <a:lnTo>
                  <a:pt x="7706042" y="394208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238759"/>
            <a:ext cx="7315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FC0"/>
                </a:solidFill>
              </a:rPr>
              <a:t>Importance</a:t>
            </a:r>
            <a:r>
              <a:rPr spc="-35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of</a:t>
            </a:r>
            <a:r>
              <a:rPr spc="-5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Nonfunctional</a:t>
            </a:r>
            <a:r>
              <a:rPr spc="-3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Req.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219200"/>
            <a:ext cx="8400415" cy="499944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1435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Candara"/>
                <a:cs typeface="Candara"/>
              </a:rPr>
              <a:t>Non-functional (product) </a:t>
            </a:r>
            <a:r>
              <a:rPr sz="2600" spc="-5" dirty="0">
                <a:latin typeface="Candara"/>
                <a:cs typeface="Candara"/>
              </a:rPr>
              <a:t>requirements </a:t>
            </a:r>
            <a:r>
              <a:rPr sz="2600" dirty="0">
                <a:latin typeface="Candara"/>
                <a:cs typeface="Candara"/>
              </a:rPr>
              <a:t>play </a:t>
            </a:r>
            <a:r>
              <a:rPr sz="2600" spc="-10" dirty="0">
                <a:latin typeface="Candara"/>
                <a:cs typeface="Candara"/>
              </a:rPr>
              <a:t>an </a:t>
            </a:r>
            <a:r>
              <a:rPr sz="2600" dirty="0">
                <a:latin typeface="Candara"/>
                <a:cs typeface="Candara"/>
              </a:rPr>
              <a:t>important </a:t>
            </a:r>
            <a:r>
              <a:rPr sz="2600" spc="-550" dirty="0">
                <a:latin typeface="Candara"/>
                <a:cs typeface="Candara"/>
              </a:rPr>
              <a:t> </a:t>
            </a:r>
            <a:r>
              <a:rPr sz="2600" dirty="0">
                <a:latin typeface="Candara"/>
                <a:cs typeface="Candara"/>
              </a:rPr>
              <a:t>role</a:t>
            </a:r>
            <a:r>
              <a:rPr sz="2600" spc="-20" dirty="0">
                <a:latin typeface="Candara"/>
                <a:cs typeface="Candara"/>
              </a:rPr>
              <a:t> </a:t>
            </a:r>
            <a:r>
              <a:rPr sz="2600" dirty="0">
                <a:latin typeface="Candara"/>
                <a:cs typeface="Candara"/>
              </a:rPr>
              <a:t>for</a:t>
            </a:r>
            <a:r>
              <a:rPr sz="2600" spc="-15" dirty="0">
                <a:latin typeface="Candara"/>
                <a:cs typeface="Candara"/>
              </a:rPr>
              <a:t> </a:t>
            </a:r>
            <a:r>
              <a:rPr sz="2600" dirty="0">
                <a:latin typeface="Candara"/>
                <a:cs typeface="Candara"/>
              </a:rPr>
              <a:t>critical systems.</a:t>
            </a:r>
            <a:endParaRPr sz="2600">
              <a:latin typeface="Candara"/>
              <a:cs typeface="Candara"/>
            </a:endParaRPr>
          </a:p>
          <a:p>
            <a:pPr marL="756285" marR="166370" lvl="1" indent="-287020">
              <a:lnSpc>
                <a:spcPct val="100000"/>
              </a:lnSpc>
              <a:spcBef>
                <a:spcPts val="635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200" spc="-180" dirty="0">
                <a:latin typeface="Verdana"/>
                <a:cs typeface="Verdana"/>
              </a:rPr>
              <a:t>Systems </a:t>
            </a:r>
            <a:r>
              <a:rPr sz="2200" spc="-25" dirty="0">
                <a:latin typeface="Verdana"/>
                <a:cs typeface="Verdana"/>
              </a:rPr>
              <a:t>whose </a:t>
            </a:r>
            <a:r>
              <a:rPr sz="2200" spc="-15" dirty="0">
                <a:latin typeface="Verdana"/>
                <a:cs typeface="Verdana"/>
              </a:rPr>
              <a:t>‘failure’ causes </a:t>
            </a:r>
            <a:r>
              <a:rPr sz="2200" spc="-50" dirty="0">
                <a:latin typeface="Verdana"/>
                <a:cs typeface="Verdana"/>
              </a:rPr>
              <a:t>significant </a:t>
            </a:r>
            <a:r>
              <a:rPr sz="2200" spc="40" dirty="0">
                <a:latin typeface="Verdana"/>
                <a:cs typeface="Verdana"/>
              </a:rPr>
              <a:t>economic, </a:t>
            </a:r>
            <a:r>
              <a:rPr sz="2200" spc="45" dirty="0">
                <a:latin typeface="Verdana"/>
                <a:cs typeface="Verdana"/>
              </a:rPr>
              <a:t> </a:t>
            </a:r>
            <a:r>
              <a:rPr sz="2200" spc="30" dirty="0">
                <a:latin typeface="Verdana"/>
                <a:cs typeface="Verdana"/>
              </a:rPr>
              <a:t>p</a:t>
            </a:r>
            <a:r>
              <a:rPr sz="2200" spc="35" dirty="0">
                <a:latin typeface="Verdana"/>
                <a:cs typeface="Verdana"/>
              </a:rPr>
              <a:t>h</a:t>
            </a:r>
            <a:r>
              <a:rPr sz="2200" spc="-140" dirty="0">
                <a:latin typeface="Verdana"/>
                <a:cs typeface="Verdana"/>
              </a:rPr>
              <a:t>y</a:t>
            </a:r>
            <a:r>
              <a:rPr sz="2200" spc="-305" dirty="0">
                <a:latin typeface="Verdana"/>
                <a:cs typeface="Verdana"/>
              </a:rPr>
              <a:t>s</a:t>
            </a:r>
            <a:r>
              <a:rPr sz="2200" spc="-145" dirty="0">
                <a:latin typeface="Verdana"/>
                <a:cs typeface="Verdana"/>
              </a:rPr>
              <a:t>i</a:t>
            </a:r>
            <a:r>
              <a:rPr sz="2200" spc="95" dirty="0">
                <a:latin typeface="Verdana"/>
                <a:cs typeface="Verdana"/>
              </a:rPr>
              <a:t>cal</a:t>
            </a:r>
            <a:r>
              <a:rPr sz="2200" spc="-185" dirty="0">
                <a:latin typeface="Verdana"/>
                <a:cs typeface="Verdana"/>
              </a:rPr>
              <a:t> </a:t>
            </a:r>
            <a:r>
              <a:rPr sz="2200" spc="-90" dirty="0">
                <a:latin typeface="Verdana"/>
                <a:cs typeface="Verdana"/>
              </a:rPr>
              <a:t>or</a:t>
            </a:r>
            <a:r>
              <a:rPr sz="2200" spc="-165" dirty="0">
                <a:latin typeface="Verdana"/>
                <a:cs typeface="Verdana"/>
              </a:rPr>
              <a:t> </a:t>
            </a:r>
            <a:r>
              <a:rPr sz="2200" spc="-50" dirty="0">
                <a:latin typeface="Verdana"/>
                <a:cs typeface="Verdana"/>
              </a:rPr>
              <a:t>h</a:t>
            </a:r>
            <a:r>
              <a:rPr sz="2200" spc="-5" dirty="0">
                <a:latin typeface="Verdana"/>
                <a:cs typeface="Verdana"/>
              </a:rPr>
              <a:t>uman</a:t>
            </a:r>
            <a:r>
              <a:rPr sz="2200" spc="-165" dirty="0">
                <a:latin typeface="Verdana"/>
                <a:cs typeface="Verdana"/>
              </a:rPr>
              <a:t> </a:t>
            </a:r>
            <a:r>
              <a:rPr sz="2200" spc="120" dirty="0">
                <a:latin typeface="Verdana"/>
                <a:cs typeface="Verdana"/>
              </a:rPr>
              <a:t>d</a:t>
            </a:r>
            <a:r>
              <a:rPr sz="2200" spc="95" dirty="0">
                <a:latin typeface="Verdana"/>
                <a:cs typeface="Verdana"/>
              </a:rPr>
              <a:t>amag</a:t>
            </a:r>
            <a:r>
              <a:rPr sz="2200" spc="85" dirty="0">
                <a:latin typeface="Verdana"/>
                <a:cs typeface="Verdana"/>
              </a:rPr>
              <a:t>e</a:t>
            </a:r>
            <a:r>
              <a:rPr sz="2200" spc="-150" dirty="0">
                <a:latin typeface="Verdana"/>
                <a:cs typeface="Verdana"/>
              </a:rPr>
              <a:t> </a:t>
            </a:r>
            <a:r>
              <a:rPr sz="2200" spc="-120" dirty="0">
                <a:latin typeface="Verdana"/>
                <a:cs typeface="Verdana"/>
              </a:rPr>
              <a:t>t</a:t>
            </a:r>
            <a:r>
              <a:rPr sz="2200" spc="100" dirty="0">
                <a:latin typeface="Verdana"/>
                <a:cs typeface="Verdana"/>
              </a:rPr>
              <a:t>o</a:t>
            </a:r>
            <a:r>
              <a:rPr sz="2200" spc="-175" dirty="0">
                <a:latin typeface="Verdana"/>
                <a:cs typeface="Verdana"/>
              </a:rPr>
              <a:t> </a:t>
            </a:r>
            <a:r>
              <a:rPr sz="2200" spc="-20" dirty="0">
                <a:latin typeface="Verdana"/>
                <a:cs typeface="Verdana"/>
              </a:rPr>
              <a:t>organ</a:t>
            </a:r>
            <a:r>
              <a:rPr sz="2200" spc="5" dirty="0">
                <a:latin typeface="Verdana"/>
                <a:cs typeface="Verdana"/>
              </a:rPr>
              <a:t>i</a:t>
            </a:r>
            <a:r>
              <a:rPr sz="2200" spc="-65" dirty="0">
                <a:latin typeface="Verdana"/>
                <a:cs typeface="Verdana"/>
              </a:rPr>
              <a:t>za</a:t>
            </a:r>
            <a:r>
              <a:rPr sz="2200" spc="-35" dirty="0">
                <a:latin typeface="Verdana"/>
                <a:cs typeface="Verdana"/>
              </a:rPr>
              <a:t>t</a:t>
            </a:r>
            <a:r>
              <a:rPr sz="2200" spc="-155" dirty="0">
                <a:latin typeface="Verdana"/>
                <a:cs typeface="Verdana"/>
              </a:rPr>
              <a:t>i</a:t>
            </a:r>
            <a:r>
              <a:rPr sz="2200" spc="-85" dirty="0">
                <a:latin typeface="Verdana"/>
                <a:cs typeface="Verdana"/>
              </a:rPr>
              <a:t>ons</a:t>
            </a:r>
            <a:r>
              <a:rPr sz="2200" spc="-215" dirty="0">
                <a:latin typeface="Verdana"/>
                <a:cs typeface="Verdana"/>
              </a:rPr>
              <a:t> </a:t>
            </a:r>
            <a:r>
              <a:rPr sz="2200" spc="-90" dirty="0">
                <a:latin typeface="Verdana"/>
                <a:cs typeface="Verdana"/>
              </a:rPr>
              <a:t>or</a:t>
            </a:r>
            <a:r>
              <a:rPr sz="2200" spc="-165" dirty="0">
                <a:latin typeface="Verdana"/>
                <a:cs typeface="Verdana"/>
              </a:rPr>
              <a:t> </a:t>
            </a:r>
            <a:r>
              <a:rPr sz="2200" spc="125" dirty="0">
                <a:latin typeface="Verdana"/>
                <a:cs typeface="Verdana"/>
              </a:rPr>
              <a:t>p</a:t>
            </a:r>
            <a:r>
              <a:rPr sz="2200" spc="50" dirty="0">
                <a:latin typeface="Verdana"/>
                <a:cs typeface="Verdana"/>
              </a:rPr>
              <a:t>eop</a:t>
            </a:r>
            <a:r>
              <a:rPr sz="2200" spc="25" dirty="0">
                <a:latin typeface="Verdana"/>
                <a:cs typeface="Verdana"/>
              </a:rPr>
              <a:t>l</a:t>
            </a:r>
            <a:r>
              <a:rPr sz="2200" spc="-40" dirty="0">
                <a:latin typeface="Verdana"/>
                <a:cs typeface="Verdana"/>
              </a:rPr>
              <a:t>e.</a:t>
            </a:r>
            <a:endParaRPr sz="22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2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latin typeface="Candara"/>
                <a:cs typeface="Candara"/>
              </a:rPr>
              <a:t>There</a:t>
            </a:r>
            <a:r>
              <a:rPr sz="2600" spc="-25" dirty="0">
                <a:latin typeface="Candara"/>
                <a:cs typeface="Candara"/>
              </a:rPr>
              <a:t> </a:t>
            </a:r>
            <a:r>
              <a:rPr sz="2600" dirty="0">
                <a:latin typeface="Candara"/>
                <a:cs typeface="Candara"/>
              </a:rPr>
              <a:t>are</a:t>
            </a:r>
            <a:r>
              <a:rPr sz="2600" spc="-5" dirty="0">
                <a:latin typeface="Candara"/>
                <a:cs typeface="Candara"/>
              </a:rPr>
              <a:t> </a:t>
            </a:r>
            <a:r>
              <a:rPr sz="2600" dirty="0">
                <a:latin typeface="Candara"/>
                <a:cs typeface="Candara"/>
              </a:rPr>
              <a:t>three</a:t>
            </a:r>
            <a:r>
              <a:rPr sz="2600" spc="-5" dirty="0">
                <a:latin typeface="Candara"/>
                <a:cs typeface="Candara"/>
              </a:rPr>
              <a:t> </a:t>
            </a:r>
            <a:r>
              <a:rPr sz="2600" dirty="0">
                <a:latin typeface="Candara"/>
                <a:cs typeface="Candara"/>
              </a:rPr>
              <a:t>principal types</a:t>
            </a:r>
            <a:r>
              <a:rPr sz="2600" spc="-5" dirty="0">
                <a:latin typeface="Candara"/>
                <a:cs typeface="Candara"/>
              </a:rPr>
              <a:t> </a:t>
            </a:r>
            <a:r>
              <a:rPr sz="2600" dirty="0">
                <a:latin typeface="Candara"/>
                <a:cs typeface="Candara"/>
              </a:rPr>
              <a:t>of</a:t>
            </a:r>
            <a:r>
              <a:rPr sz="2600" spc="-20" dirty="0">
                <a:latin typeface="Candara"/>
                <a:cs typeface="Candara"/>
              </a:rPr>
              <a:t> </a:t>
            </a:r>
            <a:r>
              <a:rPr sz="2600" dirty="0">
                <a:latin typeface="Candara"/>
                <a:cs typeface="Candara"/>
              </a:rPr>
              <a:t>critical</a:t>
            </a:r>
            <a:r>
              <a:rPr sz="2600" spc="-5" dirty="0">
                <a:latin typeface="Candara"/>
                <a:cs typeface="Candara"/>
              </a:rPr>
              <a:t> </a:t>
            </a:r>
            <a:r>
              <a:rPr sz="2600" dirty="0">
                <a:latin typeface="Candara"/>
                <a:cs typeface="Candara"/>
              </a:rPr>
              <a:t>system</a:t>
            </a:r>
            <a:endParaRPr sz="2600">
              <a:latin typeface="Candara"/>
              <a:cs typeface="Candara"/>
            </a:endParaRPr>
          </a:p>
          <a:p>
            <a:pPr marL="756285" lvl="1" indent="-287020">
              <a:lnSpc>
                <a:spcPct val="100000"/>
              </a:lnSpc>
              <a:spcBef>
                <a:spcPts val="635"/>
              </a:spcBef>
              <a:buFont typeface="Arial MT"/>
              <a:buChar char="–"/>
              <a:tabLst>
                <a:tab pos="756285" algn="l"/>
                <a:tab pos="756920" algn="l"/>
                <a:tab pos="4189729" algn="l"/>
              </a:tabLst>
            </a:pPr>
            <a:r>
              <a:rPr sz="2200" spc="-229" dirty="0">
                <a:latin typeface="Verdana"/>
                <a:cs typeface="Verdana"/>
              </a:rPr>
              <a:t>Bus</a:t>
            </a:r>
            <a:r>
              <a:rPr sz="2200" spc="-90" dirty="0">
                <a:latin typeface="Verdana"/>
                <a:cs typeface="Verdana"/>
              </a:rPr>
              <a:t>i</a:t>
            </a:r>
            <a:r>
              <a:rPr sz="2200" spc="-135" dirty="0">
                <a:latin typeface="Verdana"/>
                <a:cs typeface="Verdana"/>
              </a:rPr>
              <a:t>ness</a:t>
            </a:r>
            <a:r>
              <a:rPr sz="2200" spc="-195" dirty="0">
                <a:latin typeface="Verdana"/>
                <a:cs typeface="Verdana"/>
              </a:rPr>
              <a:t> </a:t>
            </a:r>
            <a:r>
              <a:rPr sz="2200" spc="-70" dirty="0">
                <a:latin typeface="Verdana"/>
                <a:cs typeface="Verdana"/>
              </a:rPr>
              <a:t>cr</a:t>
            </a:r>
            <a:r>
              <a:rPr sz="2200" spc="-35" dirty="0">
                <a:latin typeface="Verdana"/>
                <a:cs typeface="Verdana"/>
              </a:rPr>
              <a:t>i</a:t>
            </a:r>
            <a:r>
              <a:rPr sz="2200" spc="-120" dirty="0">
                <a:latin typeface="Verdana"/>
                <a:cs typeface="Verdana"/>
              </a:rPr>
              <a:t>t</a:t>
            </a:r>
            <a:r>
              <a:rPr sz="2200" spc="-155" dirty="0">
                <a:latin typeface="Verdana"/>
                <a:cs typeface="Verdana"/>
              </a:rPr>
              <a:t>i</a:t>
            </a:r>
            <a:r>
              <a:rPr sz="2200" spc="95" dirty="0">
                <a:latin typeface="Verdana"/>
                <a:cs typeface="Verdana"/>
              </a:rPr>
              <a:t>cal</a:t>
            </a:r>
            <a:r>
              <a:rPr sz="2200" spc="-185" dirty="0">
                <a:latin typeface="Verdana"/>
                <a:cs typeface="Verdana"/>
              </a:rPr>
              <a:t> </a:t>
            </a:r>
            <a:r>
              <a:rPr sz="2200" spc="-204" dirty="0">
                <a:latin typeface="Verdana"/>
                <a:cs typeface="Verdana"/>
              </a:rPr>
              <a:t>s</a:t>
            </a:r>
            <a:r>
              <a:rPr sz="2200" spc="-240" dirty="0">
                <a:latin typeface="Verdana"/>
                <a:cs typeface="Verdana"/>
              </a:rPr>
              <a:t>y</a:t>
            </a:r>
            <a:r>
              <a:rPr sz="2200" spc="-245" dirty="0">
                <a:latin typeface="Verdana"/>
                <a:cs typeface="Verdana"/>
              </a:rPr>
              <a:t>s</a:t>
            </a:r>
            <a:r>
              <a:rPr sz="2200" spc="-175" dirty="0">
                <a:latin typeface="Verdana"/>
                <a:cs typeface="Verdana"/>
              </a:rPr>
              <a:t>t</a:t>
            </a:r>
            <a:r>
              <a:rPr sz="2200" spc="-90" dirty="0">
                <a:latin typeface="Verdana"/>
                <a:cs typeface="Verdana"/>
              </a:rPr>
              <a:t>ems</a:t>
            </a:r>
            <a:r>
              <a:rPr sz="2200" spc="-165" dirty="0">
                <a:latin typeface="Verdana"/>
                <a:cs typeface="Verdana"/>
              </a:rPr>
              <a:t> </a:t>
            </a:r>
            <a:r>
              <a:rPr sz="2200" spc="-395" dirty="0">
                <a:latin typeface="Verdana"/>
                <a:cs typeface="Verdana"/>
              </a:rPr>
              <a:t>:</a:t>
            </a:r>
            <a:r>
              <a:rPr sz="2200" dirty="0">
                <a:latin typeface="Verdana"/>
                <a:cs typeface="Verdana"/>
              </a:rPr>
              <a:t>	</a:t>
            </a:r>
            <a:r>
              <a:rPr sz="2200" spc="-200" dirty="0">
                <a:latin typeface="Verdana"/>
                <a:cs typeface="Verdana"/>
              </a:rPr>
              <a:t>F</a:t>
            </a:r>
            <a:r>
              <a:rPr sz="2200" spc="5" dirty="0">
                <a:latin typeface="Verdana"/>
                <a:cs typeface="Verdana"/>
              </a:rPr>
              <a:t>a</a:t>
            </a:r>
            <a:r>
              <a:rPr sz="2200" spc="15" dirty="0">
                <a:latin typeface="Verdana"/>
                <a:cs typeface="Verdana"/>
              </a:rPr>
              <a:t>i</a:t>
            </a:r>
            <a:r>
              <a:rPr sz="2200" spc="-95" dirty="0">
                <a:latin typeface="Verdana"/>
                <a:cs typeface="Verdana"/>
              </a:rPr>
              <a:t>lur</a:t>
            </a:r>
            <a:r>
              <a:rPr sz="2200" spc="-120" dirty="0">
                <a:latin typeface="Verdana"/>
                <a:cs typeface="Verdana"/>
              </a:rPr>
              <a:t>e</a:t>
            </a:r>
            <a:r>
              <a:rPr sz="2200" spc="-190" dirty="0">
                <a:latin typeface="Verdana"/>
                <a:cs typeface="Verdana"/>
              </a:rPr>
              <a:t> </a:t>
            </a:r>
            <a:r>
              <a:rPr sz="2200" spc="-15" dirty="0">
                <a:latin typeface="Verdana"/>
                <a:cs typeface="Verdana"/>
              </a:rPr>
              <a:t>lead</a:t>
            </a:r>
            <a:r>
              <a:rPr sz="2200" spc="-10" dirty="0">
                <a:latin typeface="Verdana"/>
                <a:cs typeface="Verdana"/>
              </a:rPr>
              <a:t>s</a:t>
            </a:r>
            <a:r>
              <a:rPr sz="2200" spc="-170" dirty="0">
                <a:latin typeface="Verdana"/>
                <a:cs typeface="Verdana"/>
              </a:rPr>
              <a:t> </a:t>
            </a:r>
            <a:r>
              <a:rPr sz="2200" spc="-110" dirty="0">
                <a:latin typeface="Verdana"/>
                <a:cs typeface="Verdana"/>
              </a:rPr>
              <a:t>t</a:t>
            </a:r>
            <a:r>
              <a:rPr sz="2200" spc="100" dirty="0">
                <a:latin typeface="Verdana"/>
                <a:cs typeface="Verdana"/>
              </a:rPr>
              <a:t>o</a:t>
            </a:r>
            <a:r>
              <a:rPr sz="2200" spc="-165" dirty="0">
                <a:latin typeface="Verdana"/>
                <a:cs typeface="Verdana"/>
              </a:rPr>
              <a:t> </a:t>
            </a:r>
            <a:r>
              <a:rPr sz="2200" spc="-305" dirty="0">
                <a:latin typeface="Verdana"/>
                <a:cs typeface="Verdana"/>
              </a:rPr>
              <a:t>s</a:t>
            </a:r>
            <a:r>
              <a:rPr sz="2200" spc="-145" dirty="0">
                <a:latin typeface="Verdana"/>
                <a:cs typeface="Verdana"/>
              </a:rPr>
              <a:t>i</a:t>
            </a:r>
            <a:r>
              <a:rPr sz="2200" spc="-50" dirty="0">
                <a:latin typeface="Verdana"/>
                <a:cs typeface="Verdana"/>
              </a:rPr>
              <a:t>gn</a:t>
            </a:r>
            <a:r>
              <a:rPr sz="2200" spc="-5" dirty="0">
                <a:latin typeface="Verdana"/>
                <a:cs typeface="Verdana"/>
              </a:rPr>
              <a:t>i</a:t>
            </a:r>
            <a:r>
              <a:rPr sz="2200" spc="-105" dirty="0">
                <a:latin typeface="Verdana"/>
                <a:cs typeface="Verdana"/>
              </a:rPr>
              <a:t>f</a:t>
            </a:r>
            <a:r>
              <a:rPr sz="2200" spc="15" dirty="0">
                <a:latin typeface="Verdana"/>
                <a:cs typeface="Verdana"/>
              </a:rPr>
              <a:t>icant</a:t>
            </a:r>
            <a:endParaRPr sz="2200">
              <a:latin typeface="Verdana"/>
              <a:cs typeface="Verdana"/>
            </a:endParaRPr>
          </a:p>
          <a:p>
            <a:pPr marL="756285">
              <a:lnSpc>
                <a:spcPct val="100000"/>
              </a:lnSpc>
              <a:spcBef>
                <a:spcPts val="5"/>
              </a:spcBef>
            </a:pPr>
            <a:r>
              <a:rPr sz="2200" spc="210" dirty="0">
                <a:latin typeface="Verdana"/>
                <a:cs typeface="Verdana"/>
              </a:rPr>
              <a:t>e</a:t>
            </a:r>
            <a:r>
              <a:rPr sz="2200" spc="170" dirty="0">
                <a:latin typeface="Verdana"/>
                <a:cs typeface="Verdana"/>
              </a:rPr>
              <a:t>c</a:t>
            </a:r>
            <a:r>
              <a:rPr sz="2200" spc="-20" dirty="0">
                <a:latin typeface="Verdana"/>
                <a:cs typeface="Verdana"/>
              </a:rPr>
              <a:t>onom</a:t>
            </a:r>
            <a:r>
              <a:rPr sz="2200" spc="10" dirty="0">
                <a:latin typeface="Verdana"/>
                <a:cs typeface="Verdana"/>
              </a:rPr>
              <a:t>i</a:t>
            </a:r>
            <a:r>
              <a:rPr sz="2200" spc="275" dirty="0">
                <a:latin typeface="Verdana"/>
                <a:cs typeface="Verdana"/>
              </a:rPr>
              <a:t>c</a:t>
            </a:r>
            <a:r>
              <a:rPr sz="2200" spc="-195" dirty="0">
                <a:latin typeface="Verdana"/>
                <a:cs typeface="Verdana"/>
              </a:rPr>
              <a:t> </a:t>
            </a:r>
            <a:r>
              <a:rPr sz="2200" spc="155" dirty="0">
                <a:latin typeface="Verdana"/>
                <a:cs typeface="Verdana"/>
              </a:rPr>
              <a:t>d</a:t>
            </a:r>
            <a:r>
              <a:rPr sz="2200" spc="145" dirty="0">
                <a:latin typeface="Verdana"/>
                <a:cs typeface="Verdana"/>
              </a:rPr>
              <a:t>a</a:t>
            </a:r>
            <a:r>
              <a:rPr sz="2200" spc="25" dirty="0">
                <a:latin typeface="Verdana"/>
                <a:cs typeface="Verdana"/>
              </a:rPr>
              <a:t>mage.</a:t>
            </a:r>
            <a:endParaRPr sz="2200">
              <a:latin typeface="Verdana"/>
              <a:cs typeface="Verdana"/>
            </a:endParaRPr>
          </a:p>
          <a:p>
            <a:pPr marL="1155700" lvl="2" indent="-229235">
              <a:lnSpc>
                <a:spcPct val="100000"/>
              </a:lnSpc>
              <a:spcBef>
                <a:spcPts val="455"/>
              </a:spcBef>
              <a:buChar char="•"/>
              <a:tabLst>
                <a:tab pos="1155700" algn="l"/>
                <a:tab pos="1156335" algn="l"/>
              </a:tabLst>
            </a:pPr>
            <a:r>
              <a:rPr sz="1900" spc="-5" dirty="0">
                <a:latin typeface="Arial MT"/>
                <a:cs typeface="Arial MT"/>
              </a:rPr>
              <a:t>customer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accounting</a:t>
            </a:r>
            <a:r>
              <a:rPr sz="1900" spc="3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system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in</a:t>
            </a:r>
            <a:r>
              <a:rPr sz="1900" spc="1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 bank</a:t>
            </a:r>
            <a:endParaRPr sz="1900">
              <a:latin typeface="Arial MT"/>
              <a:cs typeface="Arial MT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3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200" dirty="0">
                <a:latin typeface="Verdana"/>
                <a:cs typeface="Verdana"/>
              </a:rPr>
              <a:t>M</a:t>
            </a:r>
            <a:r>
              <a:rPr sz="2200" spc="10" dirty="0">
                <a:latin typeface="Verdana"/>
                <a:cs typeface="Verdana"/>
              </a:rPr>
              <a:t>i</a:t>
            </a:r>
            <a:r>
              <a:rPr sz="2200" spc="-305" dirty="0">
                <a:latin typeface="Verdana"/>
                <a:cs typeface="Verdana"/>
              </a:rPr>
              <a:t>ss</a:t>
            </a:r>
            <a:r>
              <a:rPr sz="2200" spc="-145" dirty="0">
                <a:latin typeface="Verdana"/>
                <a:cs typeface="Verdana"/>
              </a:rPr>
              <a:t>i</a:t>
            </a:r>
            <a:r>
              <a:rPr sz="2200" spc="20" dirty="0">
                <a:latin typeface="Verdana"/>
                <a:cs typeface="Verdana"/>
              </a:rPr>
              <a:t>on</a:t>
            </a:r>
            <a:r>
              <a:rPr sz="2200" spc="-204" dirty="0">
                <a:latin typeface="Verdana"/>
                <a:cs typeface="Verdana"/>
              </a:rPr>
              <a:t> </a:t>
            </a:r>
            <a:r>
              <a:rPr sz="2200" spc="-70" dirty="0">
                <a:latin typeface="Verdana"/>
                <a:cs typeface="Verdana"/>
              </a:rPr>
              <a:t>cr</a:t>
            </a:r>
            <a:r>
              <a:rPr sz="2200" spc="-35" dirty="0">
                <a:latin typeface="Verdana"/>
                <a:cs typeface="Verdana"/>
              </a:rPr>
              <a:t>i</a:t>
            </a:r>
            <a:r>
              <a:rPr sz="2200" spc="-120" dirty="0">
                <a:latin typeface="Verdana"/>
                <a:cs typeface="Verdana"/>
              </a:rPr>
              <a:t>t</a:t>
            </a:r>
            <a:r>
              <a:rPr sz="2200" spc="-155" dirty="0">
                <a:latin typeface="Verdana"/>
                <a:cs typeface="Verdana"/>
              </a:rPr>
              <a:t>i</a:t>
            </a:r>
            <a:r>
              <a:rPr sz="2200" spc="95" dirty="0">
                <a:latin typeface="Verdana"/>
                <a:cs typeface="Verdana"/>
              </a:rPr>
              <a:t>cal</a:t>
            </a:r>
            <a:r>
              <a:rPr sz="2200" spc="-200" dirty="0">
                <a:latin typeface="Verdana"/>
                <a:cs typeface="Verdana"/>
              </a:rPr>
              <a:t> </a:t>
            </a:r>
            <a:r>
              <a:rPr sz="2200" spc="-204" dirty="0">
                <a:latin typeface="Verdana"/>
                <a:cs typeface="Verdana"/>
              </a:rPr>
              <a:t>s</a:t>
            </a:r>
            <a:r>
              <a:rPr sz="2200" spc="-240" dirty="0">
                <a:latin typeface="Verdana"/>
                <a:cs typeface="Verdana"/>
              </a:rPr>
              <a:t>y</a:t>
            </a:r>
            <a:r>
              <a:rPr sz="2200" spc="-245" dirty="0">
                <a:latin typeface="Verdana"/>
                <a:cs typeface="Verdana"/>
              </a:rPr>
              <a:t>s</a:t>
            </a:r>
            <a:r>
              <a:rPr sz="2200" spc="-175" dirty="0">
                <a:latin typeface="Verdana"/>
                <a:cs typeface="Verdana"/>
              </a:rPr>
              <a:t>t</a:t>
            </a:r>
            <a:r>
              <a:rPr sz="2200" spc="-90" dirty="0">
                <a:latin typeface="Verdana"/>
                <a:cs typeface="Verdana"/>
              </a:rPr>
              <a:t>ems</a:t>
            </a:r>
            <a:r>
              <a:rPr sz="2200" spc="-160" dirty="0">
                <a:latin typeface="Verdana"/>
                <a:cs typeface="Verdana"/>
              </a:rPr>
              <a:t> </a:t>
            </a:r>
            <a:r>
              <a:rPr sz="2200" spc="-395" dirty="0">
                <a:latin typeface="Verdana"/>
                <a:cs typeface="Verdana"/>
              </a:rPr>
              <a:t>:</a:t>
            </a:r>
            <a:r>
              <a:rPr sz="2200" spc="-160" dirty="0">
                <a:latin typeface="Verdana"/>
                <a:cs typeface="Verdana"/>
              </a:rPr>
              <a:t> </a:t>
            </a:r>
            <a:r>
              <a:rPr sz="2200" spc="-75" dirty="0">
                <a:latin typeface="Verdana"/>
                <a:cs typeface="Verdana"/>
              </a:rPr>
              <a:t>Fa</a:t>
            </a:r>
            <a:r>
              <a:rPr sz="2200" spc="-20" dirty="0">
                <a:latin typeface="Verdana"/>
                <a:cs typeface="Verdana"/>
              </a:rPr>
              <a:t>i</a:t>
            </a:r>
            <a:r>
              <a:rPr sz="2200" spc="-95" dirty="0">
                <a:latin typeface="Verdana"/>
                <a:cs typeface="Verdana"/>
              </a:rPr>
              <a:t>lur</a:t>
            </a:r>
            <a:r>
              <a:rPr sz="2200" spc="-120" dirty="0">
                <a:latin typeface="Verdana"/>
                <a:cs typeface="Verdana"/>
              </a:rPr>
              <a:t>e</a:t>
            </a:r>
            <a:r>
              <a:rPr sz="2200" spc="-190" dirty="0">
                <a:latin typeface="Verdana"/>
                <a:cs typeface="Verdana"/>
              </a:rPr>
              <a:t> </a:t>
            </a:r>
            <a:r>
              <a:rPr sz="2200" spc="-15" dirty="0">
                <a:latin typeface="Verdana"/>
                <a:cs typeface="Verdana"/>
              </a:rPr>
              <a:t>lead</a:t>
            </a:r>
            <a:r>
              <a:rPr sz="2200" spc="-10" dirty="0">
                <a:latin typeface="Verdana"/>
                <a:cs typeface="Verdana"/>
              </a:rPr>
              <a:t>s</a:t>
            </a:r>
            <a:r>
              <a:rPr sz="2200" spc="-170" dirty="0">
                <a:latin typeface="Verdana"/>
                <a:cs typeface="Verdana"/>
              </a:rPr>
              <a:t> </a:t>
            </a:r>
            <a:r>
              <a:rPr sz="2200" spc="-110" dirty="0">
                <a:latin typeface="Verdana"/>
                <a:cs typeface="Verdana"/>
              </a:rPr>
              <a:t>t</a:t>
            </a:r>
            <a:r>
              <a:rPr sz="2200" spc="100" dirty="0">
                <a:latin typeface="Verdana"/>
                <a:cs typeface="Verdana"/>
              </a:rPr>
              <a:t>o</a:t>
            </a:r>
            <a:r>
              <a:rPr sz="2200" spc="-175" dirty="0">
                <a:latin typeface="Verdana"/>
                <a:cs typeface="Verdana"/>
              </a:rPr>
              <a:t> </a:t>
            </a:r>
            <a:r>
              <a:rPr sz="2200" spc="-120" dirty="0">
                <a:latin typeface="Verdana"/>
                <a:cs typeface="Verdana"/>
              </a:rPr>
              <a:t>t</a:t>
            </a:r>
            <a:r>
              <a:rPr sz="2200" spc="30" dirty="0">
                <a:latin typeface="Verdana"/>
                <a:cs typeface="Verdana"/>
              </a:rPr>
              <a:t>he</a:t>
            </a:r>
            <a:r>
              <a:rPr sz="2200" spc="-165" dirty="0">
                <a:latin typeface="Verdana"/>
                <a:cs typeface="Verdana"/>
              </a:rPr>
              <a:t> </a:t>
            </a:r>
            <a:r>
              <a:rPr sz="2200" spc="-5" dirty="0">
                <a:latin typeface="Verdana"/>
                <a:cs typeface="Verdana"/>
              </a:rPr>
              <a:t>abor</a:t>
            </a:r>
            <a:r>
              <a:rPr sz="2200" spc="5" dirty="0">
                <a:latin typeface="Verdana"/>
                <a:cs typeface="Verdana"/>
              </a:rPr>
              <a:t>t</a:t>
            </a:r>
            <a:r>
              <a:rPr sz="2200" spc="-155" dirty="0">
                <a:latin typeface="Verdana"/>
                <a:cs typeface="Verdana"/>
              </a:rPr>
              <a:t>i</a:t>
            </a:r>
            <a:r>
              <a:rPr sz="2200" spc="20" dirty="0">
                <a:latin typeface="Verdana"/>
                <a:cs typeface="Verdana"/>
              </a:rPr>
              <a:t>on</a:t>
            </a:r>
            <a:r>
              <a:rPr sz="2200" spc="-195" dirty="0">
                <a:latin typeface="Verdana"/>
                <a:cs typeface="Verdana"/>
              </a:rPr>
              <a:t> </a:t>
            </a:r>
            <a:r>
              <a:rPr sz="2200" spc="5" dirty="0">
                <a:latin typeface="Verdana"/>
                <a:cs typeface="Verdana"/>
              </a:rPr>
              <a:t>of</a:t>
            </a:r>
            <a:r>
              <a:rPr sz="2200" spc="-165" dirty="0">
                <a:latin typeface="Verdana"/>
                <a:cs typeface="Verdana"/>
              </a:rPr>
              <a:t> </a:t>
            </a:r>
            <a:r>
              <a:rPr sz="2200" spc="125" dirty="0">
                <a:latin typeface="Verdana"/>
                <a:cs typeface="Verdana"/>
              </a:rPr>
              <a:t>a  </a:t>
            </a:r>
            <a:r>
              <a:rPr sz="2200" spc="-145" dirty="0">
                <a:latin typeface="Verdana"/>
                <a:cs typeface="Verdana"/>
              </a:rPr>
              <a:t>mission.</a:t>
            </a:r>
            <a:endParaRPr sz="2200">
              <a:latin typeface="Verdana"/>
              <a:cs typeface="Verdana"/>
            </a:endParaRPr>
          </a:p>
          <a:p>
            <a:pPr marL="1155700" lvl="2" indent="-229235">
              <a:lnSpc>
                <a:spcPct val="100000"/>
              </a:lnSpc>
              <a:spcBef>
                <a:spcPts val="455"/>
              </a:spcBef>
              <a:buChar char="•"/>
              <a:tabLst>
                <a:tab pos="1155700" algn="l"/>
                <a:tab pos="1156335" algn="l"/>
              </a:tabLst>
            </a:pPr>
            <a:r>
              <a:rPr sz="1900" spc="-5" dirty="0">
                <a:latin typeface="Arial MT"/>
                <a:cs typeface="Arial MT"/>
              </a:rPr>
              <a:t>navigational</a:t>
            </a:r>
            <a:r>
              <a:rPr sz="1900" spc="5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system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for</a:t>
            </a:r>
            <a:r>
              <a:rPr sz="190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 spacecraft</a:t>
            </a:r>
            <a:endParaRPr sz="1900">
              <a:latin typeface="Arial MT"/>
              <a:cs typeface="Arial MT"/>
            </a:endParaRPr>
          </a:p>
          <a:p>
            <a:pPr marL="756285" lvl="1" indent="-287020">
              <a:lnSpc>
                <a:spcPct val="100000"/>
              </a:lnSpc>
              <a:spcBef>
                <a:spcPts val="53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200" spc="-80" dirty="0">
                <a:latin typeface="Verdana"/>
                <a:cs typeface="Verdana"/>
              </a:rPr>
              <a:t>Safety</a:t>
            </a:r>
            <a:r>
              <a:rPr sz="2200" spc="-175" dirty="0">
                <a:latin typeface="Verdana"/>
                <a:cs typeface="Verdana"/>
              </a:rPr>
              <a:t> </a:t>
            </a:r>
            <a:r>
              <a:rPr sz="2200" spc="-20" dirty="0">
                <a:latin typeface="Verdana"/>
                <a:cs typeface="Verdana"/>
              </a:rPr>
              <a:t>critical</a:t>
            </a:r>
            <a:r>
              <a:rPr sz="2200" spc="-180" dirty="0">
                <a:latin typeface="Verdana"/>
                <a:cs typeface="Verdana"/>
              </a:rPr>
              <a:t> </a:t>
            </a:r>
            <a:r>
              <a:rPr sz="2200" spc="-190" dirty="0">
                <a:latin typeface="Verdana"/>
                <a:cs typeface="Verdana"/>
              </a:rPr>
              <a:t>systems:</a:t>
            </a:r>
            <a:r>
              <a:rPr sz="2200" spc="-165" dirty="0">
                <a:latin typeface="Verdana"/>
                <a:cs typeface="Verdana"/>
              </a:rPr>
              <a:t> </a:t>
            </a:r>
            <a:r>
              <a:rPr sz="2200" spc="-85" dirty="0">
                <a:latin typeface="Verdana"/>
                <a:cs typeface="Verdana"/>
              </a:rPr>
              <a:t>Failure</a:t>
            </a:r>
            <a:r>
              <a:rPr sz="2200" spc="-185" dirty="0">
                <a:latin typeface="Verdana"/>
                <a:cs typeface="Verdana"/>
              </a:rPr>
              <a:t> </a:t>
            </a:r>
            <a:r>
              <a:rPr sz="2200" spc="-5" dirty="0">
                <a:latin typeface="Verdana"/>
                <a:cs typeface="Verdana"/>
              </a:rPr>
              <a:t>endangers</a:t>
            </a:r>
            <a:r>
              <a:rPr sz="2200" spc="-160" dirty="0">
                <a:latin typeface="Verdana"/>
                <a:cs typeface="Verdana"/>
              </a:rPr>
              <a:t> </a:t>
            </a:r>
            <a:r>
              <a:rPr sz="2200" spc="-15" dirty="0">
                <a:latin typeface="Verdana"/>
                <a:cs typeface="Verdana"/>
              </a:rPr>
              <a:t>human</a:t>
            </a:r>
            <a:r>
              <a:rPr sz="2200" spc="-160" dirty="0">
                <a:latin typeface="Verdana"/>
                <a:cs typeface="Verdana"/>
              </a:rPr>
              <a:t> </a:t>
            </a:r>
            <a:r>
              <a:rPr sz="2200" spc="-100" dirty="0">
                <a:latin typeface="Verdana"/>
                <a:cs typeface="Verdana"/>
              </a:rPr>
              <a:t>life.</a:t>
            </a:r>
            <a:endParaRPr sz="2200">
              <a:latin typeface="Verdana"/>
              <a:cs typeface="Verdana"/>
            </a:endParaRPr>
          </a:p>
          <a:p>
            <a:pPr marL="1155700" lvl="2" indent="-229235">
              <a:lnSpc>
                <a:spcPct val="100000"/>
              </a:lnSpc>
              <a:spcBef>
                <a:spcPts val="455"/>
              </a:spcBef>
              <a:buChar char="•"/>
              <a:tabLst>
                <a:tab pos="1155700" algn="l"/>
                <a:tab pos="1156335" algn="l"/>
              </a:tabLst>
            </a:pPr>
            <a:r>
              <a:rPr sz="1900" spc="-5" dirty="0">
                <a:latin typeface="Arial MT"/>
                <a:cs typeface="Arial MT"/>
              </a:rPr>
              <a:t>a</a:t>
            </a:r>
            <a:r>
              <a:rPr sz="1900" spc="-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controller</a:t>
            </a:r>
            <a:r>
              <a:rPr sz="1900" spc="3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of</a:t>
            </a:r>
            <a:r>
              <a:rPr sz="1900" spc="-1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nuclear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plant</a:t>
            </a:r>
            <a:endParaRPr sz="1900">
              <a:latin typeface="Arial MT"/>
              <a:cs typeface="Arial MT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238759"/>
            <a:ext cx="711710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FC0"/>
                </a:solidFill>
              </a:rPr>
              <a:t>Requirements</a:t>
            </a:r>
            <a:r>
              <a:rPr spc="-10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for</a:t>
            </a:r>
            <a:r>
              <a:rPr spc="-4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critical</a:t>
            </a:r>
            <a:r>
              <a:rPr spc="-2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systems</a:t>
            </a:r>
            <a:r>
              <a:rPr spc="-5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-</a:t>
            </a:r>
            <a:r>
              <a:rPr spc="-25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371599"/>
            <a:ext cx="8464550" cy="488249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marR="1158240" indent="-342900">
              <a:lnSpc>
                <a:spcPct val="80000"/>
              </a:lnSpc>
              <a:spcBef>
                <a:spcPts val="72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Candara"/>
                <a:cs typeface="Candara"/>
              </a:rPr>
              <a:t>The</a:t>
            </a:r>
            <a:r>
              <a:rPr sz="2600" spc="-40" dirty="0">
                <a:latin typeface="Candara"/>
                <a:cs typeface="Candara"/>
              </a:rPr>
              <a:t> </a:t>
            </a:r>
            <a:r>
              <a:rPr sz="2600" dirty="0">
                <a:latin typeface="Candara"/>
                <a:cs typeface="Candara"/>
              </a:rPr>
              <a:t>principal</a:t>
            </a:r>
            <a:r>
              <a:rPr sz="2600" spc="-5" dirty="0">
                <a:latin typeface="Candara"/>
                <a:cs typeface="Candara"/>
              </a:rPr>
              <a:t> </a:t>
            </a:r>
            <a:r>
              <a:rPr sz="2600" dirty="0">
                <a:latin typeface="Candara"/>
                <a:cs typeface="Candara"/>
              </a:rPr>
              <a:t>non-functional</a:t>
            </a:r>
            <a:r>
              <a:rPr sz="2600" spc="-60" dirty="0">
                <a:latin typeface="Candara"/>
                <a:cs typeface="Candara"/>
              </a:rPr>
              <a:t> </a:t>
            </a:r>
            <a:r>
              <a:rPr sz="2600" dirty="0">
                <a:latin typeface="Candara"/>
                <a:cs typeface="Candara"/>
              </a:rPr>
              <a:t>constraints</a:t>
            </a:r>
            <a:r>
              <a:rPr sz="2600" spc="-5" dirty="0">
                <a:latin typeface="Candara"/>
                <a:cs typeface="Candara"/>
              </a:rPr>
              <a:t> </a:t>
            </a:r>
            <a:r>
              <a:rPr sz="2600" dirty="0">
                <a:latin typeface="Candara"/>
                <a:cs typeface="Candara"/>
              </a:rPr>
              <a:t>which</a:t>
            </a:r>
            <a:r>
              <a:rPr sz="2600" spc="-25" dirty="0">
                <a:latin typeface="Candara"/>
                <a:cs typeface="Candara"/>
              </a:rPr>
              <a:t> </a:t>
            </a:r>
            <a:r>
              <a:rPr sz="2600" dirty="0">
                <a:latin typeface="Candara"/>
                <a:cs typeface="Candara"/>
              </a:rPr>
              <a:t>are </a:t>
            </a:r>
            <a:r>
              <a:rPr sz="2600" spc="-550" dirty="0">
                <a:latin typeface="Candara"/>
                <a:cs typeface="Candara"/>
              </a:rPr>
              <a:t> </a:t>
            </a:r>
            <a:r>
              <a:rPr sz="2600" spc="-5" dirty="0">
                <a:latin typeface="Candara"/>
                <a:cs typeface="Candara"/>
              </a:rPr>
              <a:t>relevant </a:t>
            </a:r>
            <a:r>
              <a:rPr sz="2600" dirty="0">
                <a:latin typeface="Candara"/>
                <a:cs typeface="Candara"/>
              </a:rPr>
              <a:t>to </a:t>
            </a:r>
            <a:r>
              <a:rPr sz="2600" spc="-5" dirty="0">
                <a:latin typeface="Candara"/>
                <a:cs typeface="Candara"/>
              </a:rPr>
              <a:t>critical</a:t>
            </a:r>
            <a:r>
              <a:rPr sz="2600" dirty="0">
                <a:latin typeface="Candara"/>
                <a:cs typeface="Candara"/>
              </a:rPr>
              <a:t> systems</a:t>
            </a:r>
            <a:endParaRPr sz="2600">
              <a:latin typeface="Candara"/>
              <a:cs typeface="Candara"/>
            </a:endParaRPr>
          </a:p>
          <a:p>
            <a:pPr marL="756285" lvl="1" indent="-287020">
              <a:lnSpc>
                <a:spcPct val="100000"/>
              </a:lnSpc>
              <a:spcBef>
                <a:spcPts val="55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200" spc="-120" dirty="0">
                <a:latin typeface="Verdana"/>
                <a:cs typeface="Verdana"/>
              </a:rPr>
              <a:t>Rel</a:t>
            </a:r>
            <a:r>
              <a:rPr sz="2200" spc="-50" dirty="0">
                <a:latin typeface="Verdana"/>
                <a:cs typeface="Verdana"/>
              </a:rPr>
              <a:t>i</a:t>
            </a:r>
            <a:r>
              <a:rPr sz="2200" spc="50" dirty="0">
                <a:latin typeface="Verdana"/>
                <a:cs typeface="Verdana"/>
              </a:rPr>
              <a:t>ab</a:t>
            </a:r>
            <a:r>
              <a:rPr sz="2200" spc="40" dirty="0">
                <a:latin typeface="Verdana"/>
                <a:cs typeface="Verdana"/>
              </a:rPr>
              <a:t>i</a:t>
            </a:r>
            <a:r>
              <a:rPr sz="2200" spc="-175" dirty="0">
                <a:latin typeface="Verdana"/>
                <a:cs typeface="Verdana"/>
              </a:rPr>
              <a:t>li</a:t>
            </a:r>
            <a:r>
              <a:rPr sz="2200" spc="-120" dirty="0">
                <a:latin typeface="Verdana"/>
                <a:cs typeface="Verdana"/>
              </a:rPr>
              <a:t>t</a:t>
            </a:r>
            <a:r>
              <a:rPr sz="2200" spc="-125" dirty="0">
                <a:latin typeface="Verdana"/>
                <a:cs typeface="Verdana"/>
              </a:rPr>
              <a:t>y</a:t>
            </a:r>
            <a:r>
              <a:rPr sz="2200" spc="-210" dirty="0">
                <a:latin typeface="Verdana"/>
                <a:cs typeface="Verdana"/>
              </a:rPr>
              <a:t> </a:t>
            </a:r>
            <a:r>
              <a:rPr sz="2200" spc="-450" dirty="0">
                <a:latin typeface="Verdana"/>
                <a:cs typeface="Verdana"/>
              </a:rPr>
              <a:t>‹</a:t>
            </a:r>
            <a:endParaRPr sz="2200">
              <a:latin typeface="Verdana"/>
              <a:cs typeface="Verdana"/>
            </a:endParaRPr>
          </a:p>
          <a:p>
            <a:pPr marL="1155700" marR="100965" lvl="2" indent="-228600">
              <a:lnSpc>
                <a:spcPts val="1830"/>
              </a:lnSpc>
              <a:spcBef>
                <a:spcPts val="434"/>
              </a:spcBef>
              <a:buChar char="•"/>
              <a:tabLst>
                <a:tab pos="1155700" algn="l"/>
                <a:tab pos="1156335" algn="l"/>
              </a:tabLst>
            </a:pPr>
            <a:r>
              <a:rPr sz="1900" spc="-5" dirty="0">
                <a:latin typeface="Arial MT"/>
                <a:cs typeface="Arial MT"/>
              </a:rPr>
              <a:t>the</a:t>
            </a:r>
            <a:r>
              <a:rPr sz="190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ability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of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</a:t>
            </a:r>
            <a:r>
              <a:rPr sz="1900" spc="1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system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to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perform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its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required</a:t>
            </a:r>
            <a:r>
              <a:rPr sz="1900" spc="4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functions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under</a:t>
            </a:r>
            <a:r>
              <a:rPr sz="1900" spc="3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stated </a:t>
            </a:r>
            <a:r>
              <a:rPr sz="1900" spc="-5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conditions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for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 specific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period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of time.</a:t>
            </a:r>
            <a:endParaRPr sz="1900">
              <a:latin typeface="Arial MT"/>
              <a:cs typeface="Arial MT"/>
            </a:endParaRPr>
          </a:p>
          <a:p>
            <a:pPr marL="1155700" lvl="2" indent="-229235">
              <a:lnSpc>
                <a:spcPct val="100000"/>
              </a:lnSpc>
              <a:spcBef>
                <a:spcPts val="10"/>
              </a:spcBef>
              <a:buChar char="•"/>
              <a:tabLst>
                <a:tab pos="1155700" algn="l"/>
                <a:tab pos="1156335" algn="l"/>
              </a:tabLst>
            </a:pPr>
            <a:r>
              <a:rPr sz="1900" spc="-5" dirty="0">
                <a:latin typeface="Arial MT"/>
                <a:cs typeface="Arial MT"/>
              </a:rPr>
              <a:t>Can be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considered</a:t>
            </a:r>
            <a:r>
              <a:rPr sz="1900" spc="5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under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two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separate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headings:</a:t>
            </a:r>
            <a:endParaRPr sz="1900">
              <a:latin typeface="Arial MT"/>
              <a:cs typeface="Arial MT"/>
            </a:endParaRPr>
          </a:p>
          <a:p>
            <a:pPr marL="1155700" marR="225425" lvl="2" indent="-228600">
              <a:lnSpc>
                <a:spcPct val="80000"/>
              </a:lnSpc>
              <a:spcBef>
                <a:spcPts val="455"/>
              </a:spcBef>
              <a:buChar char="•"/>
              <a:tabLst>
                <a:tab pos="1155700" algn="l"/>
                <a:tab pos="1156335" algn="l"/>
              </a:tabLst>
            </a:pPr>
            <a:r>
              <a:rPr sz="1900" spc="-10" dirty="0">
                <a:latin typeface="Arial MT"/>
                <a:cs typeface="Arial MT"/>
              </a:rPr>
              <a:t>Availability</a:t>
            </a:r>
            <a:r>
              <a:rPr sz="1900" spc="4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-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is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the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system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available</a:t>
            </a:r>
            <a:r>
              <a:rPr sz="1900" spc="4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for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service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when</a:t>
            </a:r>
            <a:r>
              <a:rPr sz="1900" spc="4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requested</a:t>
            </a:r>
            <a:r>
              <a:rPr sz="1900" spc="4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by </a:t>
            </a:r>
            <a:r>
              <a:rPr sz="1900" spc="-509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end-users.</a:t>
            </a:r>
            <a:endParaRPr sz="1900">
              <a:latin typeface="Arial MT"/>
              <a:cs typeface="Arial MT"/>
            </a:endParaRPr>
          </a:p>
          <a:p>
            <a:pPr marL="1155700" lvl="2" indent="-229235">
              <a:lnSpc>
                <a:spcPts val="2055"/>
              </a:lnSpc>
              <a:buChar char="•"/>
              <a:tabLst>
                <a:tab pos="1155700" algn="l"/>
                <a:tab pos="1156335" algn="l"/>
              </a:tabLst>
            </a:pPr>
            <a:r>
              <a:rPr sz="1900" spc="-5" dirty="0">
                <a:latin typeface="Arial MT"/>
                <a:cs typeface="Arial MT"/>
              </a:rPr>
              <a:t>Failure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rate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-</a:t>
            </a:r>
            <a:r>
              <a:rPr sz="1900" spc="1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how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often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does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the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system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fail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to</a:t>
            </a:r>
            <a:r>
              <a:rPr sz="190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deliver</a:t>
            </a:r>
            <a:r>
              <a:rPr sz="1900" spc="3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the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service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as</a:t>
            </a:r>
            <a:endParaRPr sz="1900">
              <a:latin typeface="Arial MT"/>
              <a:cs typeface="Arial MT"/>
            </a:endParaRPr>
          </a:p>
          <a:p>
            <a:pPr marL="1155700">
              <a:lnSpc>
                <a:spcPts val="2055"/>
              </a:lnSpc>
            </a:pPr>
            <a:r>
              <a:rPr sz="1900" spc="-5" dirty="0">
                <a:latin typeface="Arial MT"/>
                <a:cs typeface="Arial MT"/>
              </a:rPr>
              <a:t>expected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by</a:t>
            </a:r>
            <a:r>
              <a:rPr sz="1900" spc="-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end-users.</a:t>
            </a:r>
            <a:endParaRPr sz="1900">
              <a:latin typeface="Arial MT"/>
              <a:cs typeface="Arial MT"/>
            </a:endParaRPr>
          </a:p>
          <a:p>
            <a:pPr marL="756285" lvl="1" indent="-287020">
              <a:lnSpc>
                <a:spcPct val="100000"/>
              </a:lnSpc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Verdana"/>
                <a:cs typeface="Verdana"/>
              </a:rPr>
              <a:t>Performance</a:t>
            </a:r>
            <a:endParaRPr sz="2200">
              <a:latin typeface="Verdana"/>
              <a:cs typeface="Verdana"/>
            </a:endParaRPr>
          </a:p>
          <a:p>
            <a:pPr marL="1155700" marR="302895" lvl="2" indent="-228600">
              <a:lnSpc>
                <a:spcPts val="1820"/>
              </a:lnSpc>
              <a:spcBef>
                <a:spcPts val="445"/>
              </a:spcBef>
              <a:buClr>
                <a:srgbClr val="E36C09"/>
              </a:buClr>
              <a:buFont typeface="Arial MT"/>
              <a:buChar char="•"/>
              <a:tabLst>
                <a:tab pos="1221105" algn="l"/>
                <a:tab pos="1221740" algn="l"/>
              </a:tabLst>
            </a:pPr>
            <a:r>
              <a:rPr dirty="0"/>
              <a:t>	</a:t>
            </a:r>
            <a:r>
              <a:rPr sz="1900" spc="-5" dirty="0">
                <a:latin typeface="Arial MT"/>
                <a:cs typeface="Arial MT"/>
              </a:rPr>
              <a:t>Response</a:t>
            </a:r>
            <a:r>
              <a:rPr sz="1900" spc="4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requirements</a:t>
            </a:r>
            <a:r>
              <a:rPr sz="1900" spc="5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(how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quickly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the</a:t>
            </a:r>
            <a:r>
              <a:rPr sz="190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system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reacts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to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user </a:t>
            </a:r>
            <a:r>
              <a:rPr sz="1900" spc="-5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input)</a:t>
            </a:r>
            <a:endParaRPr sz="1900">
              <a:latin typeface="Arial MT"/>
              <a:cs typeface="Arial MT"/>
            </a:endParaRPr>
          </a:p>
          <a:p>
            <a:pPr marL="1155700" lvl="2" indent="-229235">
              <a:lnSpc>
                <a:spcPts val="2050"/>
              </a:lnSpc>
              <a:spcBef>
                <a:spcPts val="20"/>
              </a:spcBef>
              <a:buChar char="•"/>
              <a:tabLst>
                <a:tab pos="1155700" algn="l"/>
                <a:tab pos="1156335" algn="l"/>
              </a:tabLst>
            </a:pPr>
            <a:r>
              <a:rPr sz="1900" spc="-5" dirty="0">
                <a:latin typeface="Arial MT"/>
                <a:cs typeface="Arial MT"/>
              </a:rPr>
              <a:t>Throughput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requirements</a:t>
            </a:r>
            <a:r>
              <a:rPr sz="1900" spc="4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(how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much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the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system</a:t>
            </a:r>
            <a:r>
              <a:rPr sz="1900" spc="1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can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accomplish</a:t>
            </a:r>
            <a:endParaRPr sz="1900">
              <a:latin typeface="Arial MT"/>
              <a:cs typeface="Arial MT"/>
            </a:endParaRPr>
          </a:p>
          <a:p>
            <a:pPr marL="1155700">
              <a:lnSpc>
                <a:spcPts val="2050"/>
              </a:lnSpc>
            </a:pPr>
            <a:r>
              <a:rPr sz="1900" spc="-5" dirty="0">
                <a:latin typeface="Arial MT"/>
                <a:cs typeface="Arial MT"/>
              </a:rPr>
              <a:t>within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 specified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amount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of time)</a:t>
            </a:r>
            <a:endParaRPr sz="1900">
              <a:latin typeface="Arial MT"/>
              <a:cs typeface="Arial MT"/>
            </a:endParaRPr>
          </a:p>
          <a:p>
            <a:pPr marL="1155700" marR="226695" lvl="2" indent="-228600">
              <a:lnSpc>
                <a:spcPct val="80000"/>
              </a:lnSpc>
              <a:spcBef>
                <a:spcPts val="459"/>
              </a:spcBef>
              <a:buClr>
                <a:srgbClr val="E36C09"/>
              </a:buClr>
              <a:buFont typeface="Arial MT"/>
              <a:buChar char="•"/>
              <a:tabLst>
                <a:tab pos="1207135" algn="l"/>
                <a:tab pos="1207770" algn="l"/>
              </a:tabLst>
            </a:pPr>
            <a:r>
              <a:rPr dirty="0"/>
              <a:t>	</a:t>
            </a:r>
            <a:r>
              <a:rPr sz="1900" spc="-10" dirty="0">
                <a:latin typeface="Arial MT"/>
                <a:cs typeface="Arial MT"/>
              </a:rPr>
              <a:t>Availability</a:t>
            </a:r>
            <a:r>
              <a:rPr sz="1900" spc="6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requirements</a:t>
            </a:r>
            <a:r>
              <a:rPr sz="1900" spc="6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(is</a:t>
            </a:r>
            <a:r>
              <a:rPr sz="1900" spc="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the</a:t>
            </a:r>
            <a:r>
              <a:rPr sz="1900" spc="2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system</a:t>
            </a:r>
            <a:r>
              <a:rPr sz="1900" spc="3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available</a:t>
            </a:r>
            <a:r>
              <a:rPr sz="1900" spc="6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for</a:t>
            </a:r>
            <a:r>
              <a:rPr sz="1900" spc="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service</a:t>
            </a:r>
            <a:r>
              <a:rPr sz="1900" spc="35" dirty="0">
                <a:latin typeface="Arial MT"/>
                <a:cs typeface="Arial MT"/>
              </a:rPr>
              <a:t> </a:t>
            </a:r>
            <a:r>
              <a:rPr sz="1900" spc="-10" dirty="0">
                <a:latin typeface="Arial MT"/>
                <a:cs typeface="Arial MT"/>
              </a:rPr>
              <a:t>when </a:t>
            </a:r>
            <a:r>
              <a:rPr sz="1900" spc="-515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requested</a:t>
            </a:r>
            <a:r>
              <a:rPr sz="1900" spc="20" dirty="0">
                <a:latin typeface="Arial MT"/>
                <a:cs typeface="Arial MT"/>
              </a:rPr>
              <a:t> </a:t>
            </a:r>
            <a:r>
              <a:rPr sz="1900" spc="-5" dirty="0">
                <a:latin typeface="Arial MT"/>
                <a:cs typeface="Arial MT"/>
              </a:rPr>
              <a:t>by end-users)</a:t>
            </a:r>
            <a:endParaRPr sz="1900">
              <a:latin typeface="Arial MT"/>
              <a:cs typeface="Arial MT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238759"/>
            <a:ext cx="7028662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FC0"/>
                </a:solidFill>
              </a:rPr>
              <a:t>Requirements</a:t>
            </a:r>
            <a:r>
              <a:rPr spc="-10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for</a:t>
            </a:r>
            <a:r>
              <a:rPr spc="-5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critical</a:t>
            </a:r>
            <a:r>
              <a:rPr spc="-3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systems-II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219200"/>
            <a:ext cx="8349615" cy="523412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1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ndara"/>
                <a:cs typeface="Candara"/>
              </a:rPr>
              <a:t>Security</a:t>
            </a:r>
            <a:endParaRPr sz="2400">
              <a:latin typeface="Candara"/>
              <a:cs typeface="Candara"/>
            </a:endParaRPr>
          </a:p>
          <a:p>
            <a:pPr marL="756285" marR="304165" lvl="1" indent="-287020">
              <a:lnSpc>
                <a:spcPts val="2160"/>
              </a:lnSpc>
              <a:spcBef>
                <a:spcPts val="625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to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-65" dirty="0">
                <a:latin typeface="Verdana"/>
                <a:cs typeface="Verdana"/>
              </a:rPr>
              <a:t>ensure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50" dirty="0">
                <a:latin typeface="Verdana"/>
                <a:cs typeface="Verdana"/>
              </a:rPr>
              <a:t>un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40" dirty="0">
                <a:latin typeface="Verdana"/>
                <a:cs typeface="Verdana"/>
              </a:rPr>
              <a:t>authorised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35" dirty="0">
                <a:latin typeface="Verdana"/>
                <a:cs typeface="Verdana"/>
              </a:rPr>
              <a:t>access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to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the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120" dirty="0">
                <a:latin typeface="Verdana"/>
                <a:cs typeface="Verdana"/>
              </a:rPr>
              <a:t>system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80" dirty="0">
                <a:latin typeface="Verdana"/>
                <a:cs typeface="Verdana"/>
              </a:rPr>
              <a:t>and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175" dirty="0">
                <a:latin typeface="Verdana"/>
                <a:cs typeface="Verdana"/>
              </a:rPr>
              <a:t>its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85" dirty="0">
                <a:latin typeface="Verdana"/>
                <a:cs typeface="Verdana"/>
              </a:rPr>
              <a:t>data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-215" dirty="0">
                <a:latin typeface="Verdana"/>
                <a:cs typeface="Verdana"/>
              </a:rPr>
              <a:t>is </a:t>
            </a:r>
            <a:r>
              <a:rPr sz="2000" spc="-685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not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al</a:t>
            </a:r>
            <a:r>
              <a:rPr sz="2000" spc="-145" dirty="0">
                <a:latin typeface="Verdana"/>
                <a:cs typeface="Verdana"/>
              </a:rPr>
              <a:t>l</a:t>
            </a:r>
            <a:r>
              <a:rPr sz="2000" spc="90" dirty="0">
                <a:latin typeface="Verdana"/>
                <a:cs typeface="Verdana"/>
              </a:rPr>
              <a:t>owed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409" dirty="0">
                <a:latin typeface="Verdana"/>
                <a:cs typeface="Verdana"/>
              </a:rPr>
              <a:t>‹</a:t>
            </a:r>
            <a:endParaRPr sz="2000">
              <a:latin typeface="Verdana"/>
              <a:cs typeface="Verdana"/>
            </a:endParaRPr>
          </a:p>
          <a:p>
            <a:pPr marL="756285" marR="5080" lvl="1" indent="-287020">
              <a:lnSpc>
                <a:spcPts val="2160"/>
              </a:lnSpc>
              <a:spcBef>
                <a:spcPts val="48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114" dirty="0">
                <a:latin typeface="Verdana"/>
                <a:cs typeface="Verdana"/>
              </a:rPr>
              <a:t>Ensure</a:t>
            </a:r>
            <a:r>
              <a:rPr sz="2000" spc="-200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the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80" dirty="0">
                <a:latin typeface="Verdana"/>
                <a:cs typeface="Verdana"/>
              </a:rPr>
              <a:t>integrity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of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the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-120" dirty="0">
                <a:latin typeface="Verdana"/>
                <a:cs typeface="Verdana"/>
              </a:rPr>
              <a:t>system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-80" dirty="0">
                <a:latin typeface="Verdana"/>
                <a:cs typeface="Verdana"/>
              </a:rPr>
              <a:t>from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60" dirty="0">
                <a:latin typeface="Verdana"/>
                <a:cs typeface="Verdana"/>
              </a:rPr>
              <a:t>accidental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80" dirty="0">
                <a:latin typeface="Verdana"/>
                <a:cs typeface="Verdana"/>
              </a:rPr>
              <a:t>or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40" dirty="0">
                <a:latin typeface="Verdana"/>
                <a:cs typeface="Verdana"/>
              </a:rPr>
              <a:t>malicious </a:t>
            </a:r>
            <a:r>
              <a:rPr sz="2000" spc="-690" dirty="0">
                <a:latin typeface="Verdana"/>
                <a:cs typeface="Verdana"/>
              </a:rPr>
              <a:t> </a:t>
            </a:r>
            <a:r>
              <a:rPr sz="2000" spc="95" dirty="0">
                <a:latin typeface="Verdana"/>
                <a:cs typeface="Verdana"/>
              </a:rPr>
              <a:t>dama</a:t>
            </a:r>
            <a:r>
              <a:rPr sz="2000" spc="80" dirty="0">
                <a:latin typeface="Verdana"/>
                <a:cs typeface="Verdana"/>
              </a:rPr>
              <a:t>g</a:t>
            </a:r>
            <a:r>
              <a:rPr sz="2000" spc="-35" dirty="0">
                <a:latin typeface="Verdana"/>
                <a:cs typeface="Verdana"/>
              </a:rPr>
              <a:t>e.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-409" dirty="0">
                <a:latin typeface="Verdana"/>
                <a:cs typeface="Verdana"/>
              </a:rPr>
              <a:t>‹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4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ndara"/>
                <a:cs typeface="Candara"/>
              </a:rPr>
              <a:t>Safety</a:t>
            </a:r>
            <a:r>
              <a:rPr sz="2400" spc="-45" dirty="0">
                <a:latin typeface="Candara"/>
                <a:cs typeface="Candara"/>
              </a:rPr>
              <a:t> </a:t>
            </a:r>
            <a:r>
              <a:rPr sz="2400" dirty="0">
                <a:latin typeface="Candara"/>
                <a:cs typeface="Candara"/>
              </a:rPr>
              <a:t>‹</a:t>
            </a:r>
            <a:endParaRPr sz="2400">
              <a:latin typeface="Candara"/>
              <a:cs typeface="Candara"/>
            </a:endParaRPr>
          </a:p>
          <a:p>
            <a:pPr marL="756285" marR="140970" lvl="1" indent="-287020">
              <a:lnSpc>
                <a:spcPts val="2160"/>
              </a:lnSpc>
              <a:spcBef>
                <a:spcPts val="625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45" dirty="0">
                <a:latin typeface="Verdana"/>
                <a:cs typeface="Verdana"/>
              </a:rPr>
              <a:t>‘shall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30" dirty="0">
                <a:latin typeface="Verdana"/>
                <a:cs typeface="Verdana"/>
              </a:rPr>
              <a:t>not’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65" dirty="0">
                <a:latin typeface="Verdana"/>
                <a:cs typeface="Verdana"/>
              </a:rPr>
              <a:t>requirements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which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25" dirty="0">
                <a:latin typeface="Verdana"/>
                <a:cs typeface="Verdana"/>
              </a:rPr>
              <a:t>exclude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30" dirty="0">
                <a:latin typeface="Verdana"/>
                <a:cs typeface="Verdana"/>
              </a:rPr>
              <a:t>unsafe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90" dirty="0">
                <a:latin typeface="Verdana"/>
                <a:cs typeface="Verdana"/>
              </a:rPr>
              <a:t>situations</a:t>
            </a:r>
            <a:r>
              <a:rPr sz="2000" spc="-200" dirty="0">
                <a:latin typeface="Verdana"/>
                <a:cs typeface="Verdana"/>
              </a:rPr>
              <a:t> </a:t>
            </a:r>
            <a:r>
              <a:rPr sz="2000" spc="-80" dirty="0">
                <a:latin typeface="Verdana"/>
                <a:cs typeface="Verdana"/>
              </a:rPr>
              <a:t>from </a:t>
            </a:r>
            <a:r>
              <a:rPr sz="2000" spc="-685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the</a:t>
            </a:r>
            <a:r>
              <a:rPr sz="2000" spc="-200" dirty="0">
                <a:latin typeface="Verdana"/>
                <a:cs typeface="Verdana"/>
              </a:rPr>
              <a:t> </a:t>
            </a:r>
            <a:r>
              <a:rPr sz="2000" spc="-55" dirty="0">
                <a:latin typeface="Verdana"/>
                <a:cs typeface="Verdana"/>
              </a:rPr>
              <a:t>possible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75" dirty="0">
                <a:latin typeface="Verdana"/>
                <a:cs typeface="Verdana"/>
              </a:rPr>
              <a:t>solution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70" dirty="0">
                <a:latin typeface="Verdana"/>
                <a:cs typeface="Verdana"/>
              </a:rPr>
              <a:t>space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of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the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120" dirty="0">
                <a:latin typeface="Verdana"/>
                <a:cs typeface="Verdana"/>
              </a:rPr>
              <a:t>system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4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ndara"/>
                <a:cs typeface="Candara"/>
              </a:rPr>
              <a:t>Usabilityis</a:t>
            </a:r>
            <a:endParaRPr sz="2400">
              <a:latin typeface="Candara"/>
              <a:cs typeface="Candara"/>
            </a:endParaRPr>
          </a:p>
          <a:p>
            <a:pPr marL="756285" marR="527050" lvl="1" indent="-287020">
              <a:lnSpc>
                <a:spcPts val="2160"/>
              </a:lnSpc>
              <a:spcBef>
                <a:spcPts val="625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15" dirty="0">
                <a:latin typeface="Verdana"/>
                <a:cs typeface="Verdana"/>
              </a:rPr>
              <a:t>the</a:t>
            </a:r>
            <a:r>
              <a:rPr sz="2000" spc="-200" dirty="0">
                <a:latin typeface="Verdana"/>
                <a:cs typeface="Verdana"/>
              </a:rPr>
              <a:t> </a:t>
            </a:r>
            <a:r>
              <a:rPr sz="2000" spc="30" dirty="0">
                <a:latin typeface="Verdana"/>
                <a:cs typeface="Verdana"/>
              </a:rPr>
              <a:t>ease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70" dirty="0">
                <a:latin typeface="Verdana"/>
                <a:cs typeface="Verdana"/>
              </a:rPr>
              <a:t>with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which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spc="165" dirty="0">
                <a:latin typeface="Verdana"/>
                <a:cs typeface="Verdana"/>
              </a:rPr>
              <a:t>a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114" dirty="0">
                <a:latin typeface="Verdana"/>
                <a:cs typeface="Verdana"/>
              </a:rPr>
              <a:t>user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125" dirty="0">
                <a:latin typeface="Verdana"/>
                <a:cs typeface="Verdana"/>
              </a:rPr>
              <a:t>can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35" dirty="0">
                <a:latin typeface="Verdana"/>
                <a:cs typeface="Verdana"/>
              </a:rPr>
              <a:t>learn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to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operate,</a:t>
            </a:r>
            <a:r>
              <a:rPr sz="2000" spc="-200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prepare </a:t>
            </a:r>
            <a:r>
              <a:rPr sz="2000" spc="-685" dirty="0">
                <a:latin typeface="Verdana"/>
                <a:cs typeface="Verdana"/>
              </a:rPr>
              <a:t> </a:t>
            </a:r>
            <a:r>
              <a:rPr sz="2000" spc="-85" dirty="0">
                <a:latin typeface="Verdana"/>
                <a:cs typeface="Verdana"/>
              </a:rPr>
              <a:t>inputs</a:t>
            </a:r>
            <a:r>
              <a:rPr sz="2000" spc="-200" dirty="0">
                <a:latin typeface="Verdana"/>
                <a:cs typeface="Verdana"/>
              </a:rPr>
              <a:t> </a:t>
            </a:r>
            <a:r>
              <a:rPr sz="2000" spc="-105" dirty="0">
                <a:latin typeface="Verdana"/>
                <a:cs typeface="Verdana"/>
              </a:rPr>
              <a:t>for,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80" dirty="0">
                <a:latin typeface="Verdana"/>
                <a:cs typeface="Verdana"/>
              </a:rPr>
              <a:t>and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65" dirty="0">
                <a:latin typeface="Verdana"/>
                <a:cs typeface="Verdana"/>
              </a:rPr>
              <a:t>interpret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-55" dirty="0">
                <a:latin typeface="Verdana"/>
                <a:cs typeface="Verdana"/>
              </a:rPr>
              <a:t>outputs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of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120" dirty="0">
                <a:latin typeface="Verdana"/>
                <a:cs typeface="Verdana"/>
              </a:rPr>
              <a:t>system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-80" dirty="0">
                <a:latin typeface="Verdana"/>
                <a:cs typeface="Verdana"/>
              </a:rPr>
              <a:t>or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25" dirty="0">
                <a:latin typeface="Verdana"/>
                <a:cs typeface="Verdana"/>
              </a:rPr>
              <a:t>component.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209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175" dirty="0">
                <a:latin typeface="Verdana"/>
                <a:cs typeface="Verdana"/>
              </a:rPr>
              <a:t>U</a:t>
            </a:r>
            <a:r>
              <a:rPr sz="2000" spc="-85" dirty="0">
                <a:latin typeface="Verdana"/>
                <a:cs typeface="Verdana"/>
              </a:rPr>
              <a:t>sabili</a:t>
            </a:r>
            <a:r>
              <a:rPr sz="2000" spc="-60" dirty="0">
                <a:latin typeface="Verdana"/>
                <a:cs typeface="Verdana"/>
              </a:rPr>
              <a:t>t</a:t>
            </a:r>
            <a:r>
              <a:rPr sz="2000" spc="-110" dirty="0">
                <a:latin typeface="Verdana"/>
                <a:cs typeface="Verdana"/>
              </a:rPr>
              <a:t>y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req</a:t>
            </a:r>
            <a:r>
              <a:rPr sz="2000" spc="-15" dirty="0">
                <a:latin typeface="Verdana"/>
                <a:cs typeface="Verdana"/>
              </a:rPr>
              <a:t>u</a:t>
            </a:r>
            <a:r>
              <a:rPr sz="2000" spc="-165" dirty="0">
                <a:latin typeface="Verdana"/>
                <a:cs typeface="Verdana"/>
              </a:rPr>
              <a:t>i</a:t>
            </a:r>
            <a:r>
              <a:rPr sz="2000" spc="-254" dirty="0">
                <a:latin typeface="Verdana"/>
                <a:cs typeface="Verdana"/>
              </a:rPr>
              <a:t>r</a:t>
            </a:r>
            <a:r>
              <a:rPr sz="2000" spc="15" dirty="0">
                <a:latin typeface="Verdana"/>
                <a:cs typeface="Verdana"/>
              </a:rPr>
              <a:t>e</a:t>
            </a:r>
            <a:r>
              <a:rPr sz="2000" spc="30" dirty="0">
                <a:latin typeface="Verdana"/>
                <a:cs typeface="Verdana"/>
              </a:rPr>
              <a:t>m</a:t>
            </a:r>
            <a:r>
              <a:rPr sz="2000" spc="-80" dirty="0">
                <a:latin typeface="Verdana"/>
                <a:cs typeface="Verdana"/>
              </a:rPr>
              <a:t>ents</a:t>
            </a:r>
            <a:r>
              <a:rPr sz="2000" spc="-200" dirty="0">
                <a:latin typeface="Verdana"/>
                <a:cs typeface="Verdana"/>
              </a:rPr>
              <a:t> </a:t>
            </a:r>
            <a:r>
              <a:rPr sz="2000" spc="-30" dirty="0">
                <a:latin typeface="Verdana"/>
                <a:cs typeface="Verdana"/>
              </a:rPr>
              <a:t>incl</a:t>
            </a:r>
            <a:r>
              <a:rPr sz="2000" spc="-35" dirty="0">
                <a:latin typeface="Verdana"/>
                <a:cs typeface="Verdana"/>
              </a:rPr>
              <a:t>u</a:t>
            </a:r>
            <a:r>
              <a:rPr sz="2000" spc="-45" dirty="0">
                <a:latin typeface="Verdana"/>
                <a:cs typeface="Verdana"/>
              </a:rPr>
              <a:t>de:</a:t>
            </a:r>
            <a:endParaRPr sz="2000">
              <a:latin typeface="Verdana"/>
              <a:cs typeface="Verdana"/>
            </a:endParaRPr>
          </a:p>
          <a:p>
            <a:pPr marL="1155700" lvl="2" indent="-229235">
              <a:lnSpc>
                <a:spcPct val="100000"/>
              </a:lnSpc>
              <a:spcBef>
                <a:spcPts val="204"/>
              </a:spcBef>
              <a:buChar char="•"/>
              <a:tabLst>
                <a:tab pos="1155700" algn="l"/>
                <a:tab pos="1156335" algn="l"/>
              </a:tabLst>
            </a:pPr>
            <a:r>
              <a:rPr sz="1700" spc="-5" dirty="0">
                <a:latin typeface="Arial MT"/>
                <a:cs typeface="Arial MT"/>
              </a:rPr>
              <a:t>Well-structured</a:t>
            </a:r>
            <a:r>
              <a:rPr sz="1700" spc="-30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user</a:t>
            </a:r>
            <a:r>
              <a:rPr sz="1700" spc="-10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manuals</a:t>
            </a:r>
            <a:r>
              <a:rPr sz="1700" spc="-10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‹</a:t>
            </a:r>
            <a:endParaRPr sz="1700">
              <a:latin typeface="Arial MT"/>
              <a:cs typeface="Arial MT"/>
            </a:endParaRPr>
          </a:p>
          <a:p>
            <a:pPr marL="1155700" lvl="2" indent="-229235">
              <a:lnSpc>
                <a:spcPct val="100000"/>
              </a:lnSpc>
              <a:spcBef>
                <a:spcPts val="204"/>
              </a:spcBef>
              <a:buChar char="•"/>
              <a:tabLst>
                <a:tab pos="1155700" algn="l"/>
                <a:tab pos="1156335" algn="l"/>
              </a:tabLst>
            </a:pPr>
            <a:r>
              <a:rPr sz="1700" spc="-5" dirty="0">
                <a:latin typeface="Arial MT"/>
                <a:cs typeface="Arial MT"/>
              </a:rPr>
              <a:t>Informative error</a:t>
            </a:r>
            <a:r>
              <a:rPr sz="1700" spc="-15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messages</a:t>
            </a:r>
            <a:r>
              <a:rPr sz="1700" spc="5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‹</a:t>
            </a:r>
            <a:endParaRPr sz="1700">
              <a:latin typeface="Arial MT"/>
              <a:cs typeface="Arial MT"/>
            </a:endParaRPr>
          </a:p>
          <a:p>
            <a:pPr marL="1155700" lvl="2" indent="-229235">
              <a:lnSpc>
                <a:spcPct val="100000"/>
              </a:lnSpc>
              <a:spcBef>
                <a:spcPts val="204"/>
              </a:spcBef>
              <a:buChar char="•"/>
              <a:tabLst>
                <a:tab pos="1155700" algn="l"/>
                <a:tab pos="1156335" algn="l"/>
              </a:tabLst>
            </a:pPr>
            <a:r>
              <a:rPr sz="1700" dirty="0">
                <a:latin typeface="Arial MT"/>
                <a:cs typeface="Arial MT"/>
              </a:rPr>
              <a:t>Help</a:t>
            </a:r>
            <a:r>
              <a:rPr sz="1700" spc="-45" dirty="0">
                <a:latin typeface="Arial MT"/>
                <a:cs typeface="Arial MT"/>
              </a:rPr>
              <a:t> </a:t>
            </a:r>
            <a:r>
              <a:rPr sz="1700" spc="-5" dirty="0">
                <a:latin typeface="Arial MT"/>
                <a:cs typeface="Arial MT"/>
              </a:rPr>
              <a:t>facilities</a:t>
            </a:r>
            <a:r>
              <a:rPr sz="1700" spc="-20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‹</a:t>
            </a:r>
            <a:endParaRPr sz="1700">
              <a:latin typeface="Arial MT"/>
              <a:cs typeface="Arial MT"/>
            </a:endParaRPr>
          </a:p>
          <a:p>
            <a:pPr marL="1155700" lvl="2" indent="-229235">
              <a:lnSpc>
                <a:spcPct val="100000"/>
              </a:lnSpc>
              <a:spcBef>
                <a:spcPts val="200"/>
              </a:spcBef>
              <a:buChar char="•"/>
              <a:tabLst>
                <a:tab pos="1155700" algn="l"/>
                <a:tab pos="1156335" algn="l"/>
              </a:tabLst>
            </a:pPr>
            <a:r>
              <a:rPr sz="1700" spc="-5" dirty="0">
                <a:latin typeface="Arial MT"/>
                <a:cs typeface="Arial MT"/>
              </a:rPr>
              <a:t>Well-formed</a:t>
            </a:r>
            <a:r>
              <a:rPr sz="1700" spc="-35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graphical</a:t>
            </a:r>
            <a:r>
              <a:rPr sz="1700" spc="-30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user</a:t>
            </a:r>
            <a:r>
              <a:rPr sz="1700" spc="-10" dirty="0">
                <a:latin typeface="Arial MT"/>
                <a:cs typeface="Arial MT"/>
              </a:rPr>
              <a:t> </a:t>
            </a:r>
            <a:r>
              <a:rPr sz="1700" dirty="0">
                <a:latin typeface="Arial MT"/>
                <a:cs typeface="Arial MT"/>
              </a:rPr>
              <a:t>interfaces</a:t>
            </a:r>
            <a:endParaRPr sz="1700">
              <a:latin typeface="Arial MT"/>
              <a:cs typeface="Arial MT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1143000"/>
            <a:ext cx="7848600" cy="4357271"/>
          </a:xfrm>
        </p:spPr>
        <p:txBody>
          <a:bodyPr/>
          <a:lstStyle/>
          <a:p>
            <a:r>
              <a:rPr lang="en-IN" sz="2800" dirty="0" smtClean="0"/>
              <a:t>Software Engineering</a:t>
            </a:r>
          </a:p>
          <a:p>
            <a:r>
              <a:rPr lang="en-IN" sz="2800" dirty="0" smtClean="0"/>
              <a:t>Requirements</a:t>
            </a:r>
          </a:p>
          <a:p>
            <a:r>
              <a:rPr lang="en-IN" sz="2800" dirty="0" smtClean="0"/>
              <a:t>Activities in RAS</a:t>
            </a:r>
          </a:p>
          <a:p>
            <a:r>
              <a:rPr lang="en-IN" sz="2800" dirty="0" smtClean="0"/>
              <a:t>Requirements Engineering</a:t>
            </a:r>
          </a:p>
          <a:p>
            <a:r>
              <a:rPr lang="en-IN" sz="2800" dirty="0" smtClean="0"/>
              <a:t>Requirements Analysis and specification</a:t>
            </a:r>
          </a:p>
          <a:p>
            <a:r>
              <a:rPr lang="en-IN" sz="2800" dirty="0" smtClean="0"/>
              <a:t>Need for SRS</a:t>
            </a:r>
          </a:p>
          <a:p>
            <a:r>
              <a:rPr lang="en-IN" sz="2800" dirty="0" smtClean="0"/>
              <a:t>Uses  of SRS Document</a:t>
            </a:r>
          </a:p>
          <a:p>
            <a:r>
              <a:rPr lang="en-IN" sz="2800" dirty="0" smtClean="0"/>
              <a:t>Types of Requirements</a:t>
            </a:r>
          </a:p>
          <a:p>
            <a:r>
              <a:rPr lang="en-IN" sz="2800" dirty="0" smtClean="0"/>
              <a:t>Software Efficiency</a:t>
            </a:r>
          </a:p>
          <a:p>
            <a:r>
              <a:rPr lang="en-IN" sz="2800" dirty="0" smtClean="0"/>
              <a:t>IEEE</a:t>
            </a:r>
          </a:p>
          <a:p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304800"/>
            <a:ext cx="167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7632" y="238759"/>
            <a:ext cx="43472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FC0"/>
                </a:solidFill>
              </a:rPr>
              <a:t>Software</a:t>
            </a:r>
            <a:r>
              <a:rPr spc="-65" dirty="0">
                <a:solidFill>
                  <a:srgbClr val="006FC0"/>
                </a:solidFill>
              </a:rPr>
              <a:t> </a:t>
            </a:r>
            <a:r>
              <a:rPr spc="-10" dirty="0">
                <a:solidFill>
                  <a:srgbClr val="006FC0"/>
                </a:solidFill>
              </a:rPr>
              <a:t>efficiency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447799"/>
            <a:ext cx="8387715" cy="519565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403860" indent="-3429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ndara"/>
                <a:cs typeface="Candara"/>
              </a:rPr>
              <a:t>It refers</a:t>
            </a:r>
            <a:r>
              <a:rPr sz="2800" spc="-1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to</a:t>
            </a:r>
            <a:r>
              <a:rPr sz="280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the</a:t>
            </a:r>
            <a:r>
              <a:rPr sz="280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level of</a:t>
            </a:r>
            <a:r>
              <a:rPr sz="2800" spc="1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use</a:t>
            </a:r>
            <a:r>
              <a:rPr sz="2800" spc="1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of</a:t>
            </a:r>
            <a:r>
              <a:rPr sz="280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computational </a:t>
            </a:r>
            <a:r>
              <a:rPr sz="280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resources,</a:t>
            </a:r>
            <a:r>
              <a:rPr sz="2800" spc="-2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such</a:t>
            </a:r>
            <a:r>
              <a:rPr sz="2800" spc="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as</a:t>
            </a:r>
            <a:r>
              <a:rPr sz="2800" spc="20" dirty="0">
                <a:latin typeface="Candara"/>
                <a:cs typeface="Candara"/>
              </a:rPr>
              <a:t> </a:t>
            </a:r>
            <a:r>
              <a:rPr sz="2800" spc="-10" dirty="0">
                <a:latin typeface="Candara"/>
                <a:cs typeface="Candara"/>
              </a:rPr>
              <a:t>CPU</a:t>
            </a:r>
            <a:r>
              <a:rPr sz="2800" spc="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cycles,</a:t>
            </a:r>
            <a:r>
              <a:rPr sz="2800" spc="1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memory,</a:t>
            </a:r>
            <a:r>
              <a:rPr sz="2800" spc="-15" dirty="0">
                <a:latin typeface="Candara"/>
                <a:cs typeface="Candara"/>
              </a:rPr>
              <a:t> </a:t>
            </a:r>
            <a:r>
              <a:rPr sz="2800" spc="-10" dirty="0">
                <a:latin typeface="Candara"/>
                <a:cs typeface="Candara"/>
              </a:rPr>
              <a:t>disk</a:t>
            </a:r>
            <a:r>
              <a:rPr sz="2800" spc="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space, </a:t>
            </a:r>
            <a:r>
              <a:rPr sz="2800" spc="-59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buffers</a:t>
            </a:r>
            <a:r>
              <a:rPr sz="2800" dirty="0">
                <a:latin typeface="Candara"/>
                <a:cs typeface="Candara"/>
              </a:rPr>
              <a:t> </a:t>
            </a:r>
            <a:r>
              <a:rPr sz="2800" spc="-10" dirty="0">
                <a:latin typeface="Candara"/>
                <a:cs typeface="Candara"/>
              </a:rPr>
              <a:t>and</a:t>
            </a:r>
            <a:r>
              <a:rPr sz="280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communications</a:t>
            </a:r>
            <a:r>
              <a:rPr sz="2800" spc="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channels.</a:t>
            </a:r>
            <a:endParaRPr sz="2800">
              <a:latin typeface="Candara"/>
              <a:cs typeface="Candara"/>
            </a:endParaRPr>
          </a:p>
          <a:p>
            <a:pPr marL="431800" indent="-4191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431165" algn="l"/>
                <a:tab pos="431800" algn="l"/>
              </a:tabLst>
            </a:pPr>
            <a:r>
              <a:rPr sz="2800" spc="-5" dirty="0">
                <a:latin typeface="Candara"/>
                <a:cs typeface="Candara"/>
              </a:rPr>
              <a:t>Efficiency</a:t>
            </a:r>
            <a:r>
              <a:rPr sz="2800" spc="15" dirty="0">
                <a:latin typeface="Candara"/>
                <a:cs typeface="Candara"/>
              </a:rPr>
              <a:t> </a:t>
            </a:r>
            <a:r>
              <a:rPr sz="2800" spc="-10" dirty="0">
                <a:latin typeface="Candara"/>
                <a:cs typeface="Candara"/>
              </a:rPr>
              <a:t>can</a:t>
            </a:r>
            <a:r>
              <a:rPr sz="2800" spc="1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be</a:t>
            </a:r>
            <a:r>
              <a:rPr sz="280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characterized</a:t>
            </a:r>
            <a:r>
              <a:rPr sz="2800" spc="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as</a:t>
            </a:r>
            <a:r>
              <a:rPr sz="2800" spc="1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follows:</a:t>
            </a:r>
            <a:endParaRPr sz="2800">
              <a:latin typeface="Candara"/>
              <a:cs typeface="Candara"/>
            </a:endParaRPr>
          </a:p>
          <a:p>
            <a:pPr marL="756285" marR="502284" lvl="1" indent="-287020">
              <a:lnSpc>
                <a:spcPct val="100000"/>
              </a:lnSpc>
              <a:spcBef>
                <a:spcPts val="710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80" dirty="0">
                <a:latin typeface="Verdana"/>
                <a:cs typeface="Verdana"/>
              </a:rPr>
              <a:t>Capacity</a:t>
            </a:r>
            <a:r>
              <a:rPr sz="2400" spc="-215" dirty="0">
                <a:latin typeface="Verdana"/>
                <a:cs typeface="Verdana"/>
              </a:rPr>
              <a:t> </a:t>
            </a:r>
            <a:r>
              <a:rPr sz="2400" spc="-295" dirty="0">
                <a:latin typeface="Verdana"/>
                <a:cs typeface="Verdana"/>
              </a:rPr>
              <a:t>-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-80" dirty="0">
                <a:latin typeface="Verdana"/>
                <a:cs typeface="Verdana"/>
              </a:rPr>
              <a:t>maximum</a:t>
            </a:r>
            <a:r>
              <a:rPr sz="2400" spc="-220" dirty="0">
                <a:latin typeface="Verdana"/>
                <a:cs typeface="Verdana"/>
              </a:rPr>
              <a:t> </a:t>
            </a:r>
            <a:r>
              <a:rPr sz="2400" spc="-40" dirty="0">
                <a:latin typeface="Verdana"/>
                <a:cs typeface="Verdana"/>
              </a:rPr>
              <a:t>number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10" dirty="0">
                <a:latin typeface="Verdana"/>
                <a:cs typeface="Verdana"/>
              </a:rPr>
              <a:t>of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-120" dirty="0">
                <a:latin typeface="Verdana"/>
                <a:cs typeface="Verdana"/>
              </a:rPr>
              <a:t>users/terminals/ </a:t>
            </a:r>
            <a:r>
              <a:rPr sz="2400" spc="-825" dirty="0">
                <a:latin typeface="Verdana"/>
                <a:cs typeface="Verdana"/>
              </a:rPr>
              <a:t> </a:t>
            </a:r>
            <a:r>
              <a:rPr sz="2400" spc="-90" dirty="0">
                <a:latin typeface="Verdana"/>
                <a:cs typeface="Verdana"/>
              </a:rPr>
              <a:t>transactions/... </a:t>
            </a:r>
            <a:r>
              <a:rPr sz="2400" spc="-20" dirty="0">
                <a:latin typeface="Verdana"/>
                <a:cs typeface="Verdana"/>
              </a:rPr>
              <a:t>the </a:t>
            </a:r>
            <a:r>
              <a:rPr sz="2400" spc="-150" dirty="0">
                <a:latin typeface="Verdana"/>
                <a:cs typeface="Verdana"/>
              </a:rPr>
              <a:t>system </a:t>
            </a:r>
            <a:r>
              <a:rPr sz="2400" spc="140" dirty="0">
                <a:latin typeface="Verdana"/>
                <a:cs typeface="Verdana"/>
              </a:rPr>
              <a:t>can </a:t>
            </a:r>
            <a:r>
              <a:rPr sz="2400" spc="30" dirty="0">
                <a:latin typeface="Verdana"/>
                <a:cs typeface="Verdana"/>
              </a:rPr>
              <a:t>handle </a:t>
            </a:r>
            <a:r>
              <a:rPr sz="2400" spc="-60" dirty="0">
                <a:latin typeface="Verdana"/>
                <a:cs typeface="Verdana"/>
              </a:rPr>
              <a:t>without </a:t>
            </a:r>
            <a:r>
              <a:rPr sz="2400" spc="-55" dirty="0">
                <a:latin typeface="Verdana"/>
                <a:cs typeface="Verdana"/>
              </a:rPr>
              <a:t> </a:t>
            </a:r>
            <a:r>
              <a:rPr sz="2400" spc="15" dirty="0">
                <a:latin typeface="Verdana"/>
                <a:cs typeface="Verdana"/>
              </a:rPr>
              <a:t>performance</a:t>
            </a:r>
            <a:r>
              <a:rPr sz="2400" spc="-185" dirty="0">
                <a:latin typeface="Verdana"/>
                <a:cs typeface="Verdana"/>
              </a:rPr>
              <a:t> </a:t>
            </a:r>
            <a:r>
              <a:rPr sz="2400" spc="35" dirty="0">
                <a:latin typeface="Verdana"/>
                <a:cs typeface="Verdana"/>
              </a:rPr>
              <a:t>degradation</a:t>
            </a:r>
            <a:endParaRPr sz="2400">
              <a:latin typeface="Verdana"/>
              <a:cs typeface="Verdana"/>
            </a:endParaRPr>
          </a:p>
          <a:p>
            <a:pPr marL="756285" marR="509905" lvl="1" indent="-287020">
              <a:lnSpc>
                <a:spcPct val="100000"/>
              </a:lnSpc>
              <a:spcBef>
                <a:spcPts val="580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55" dirty="0">
                <a:latin typeface="Verdana"/>
                <a:cs typeface="Verdana"/>
              </a:rPr>
              <a:t>Degrad</a:t>
            </a:r>
            <a:r>
              <a:rPr sz="2400" spc="65" dirty="0">
                <a:latin typeface="Verdana"/>
                <a:cs typeface="Verdana"/>
              </a:rPr>
              <a:t>a</a:t>
            </a:r>
            <a:r>
              <a:rPr sz="2400" spc="-185" dirty="0">
                <a:latin typeface="Verdana"/>
                <a:cs typeface="Verdana"/>
              </a:rPr>
              <a:t>t</a:t>
            </a:r>
            <a:r>
              <a:rPr sz="2400" spc="-110" dirty="0">
                <a:latin typeface="Verdana"/>
                <a:cs typeface="Verdana"/>
              </a:rPr>
              <a:t>i</a:t>
            </a:r>
            <a:r>
              <a:rPr sz="2400" spc="25" dirty="0">
                <a:latin typeface="Verdana"/>
                <a:cs typeface="Verdana"/>
              </a:rPr>
              <a:t>on</a:t>
            </a:r>
            <a:r>
              <a:rPr sz="2400" spc="-235" dirty="0">
                <a:latin typeface="Verdana"/>
                <a:cs typeface="Verdana"/>
              </a:rPr>
              <a:t> </a:t>
            </a:r>
            <a:r>
              <a:rPr sz="2400" spc="10" dirty="0">
                <a:latin typeface="Verdana"/>
                <a:cs typeface="Verdana"/>
              </a:rPr>
              <a:t>of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45" dirty="0">
                <a:latin typeface="Verdana"/>
                <a:cs typeface="Verdana"/>
              </a:rPr>
              <a:t>serv</a:t>
            </a:r>
            <a:r>
              <a:rPr sz="2400" spc="-160" dirty="0">
                <a:latin typeface="Verdana"/>
                <a:cs typeface="Verdana"/>
              </a:rPr>
              <a:t>i</a:t>
            </a:r>
            <a:r>
              <a:rPr sz="2400" spc="215" dirty="0">
                <a:latin typeface="Verdana"/>
                <a:cs typeface="Verdana"/>
              </a:rPr>
              <a:t>ce</a:t>
            </a:r>
            <a:r>
              <a:rPr sz="2400" spc="-225" dirty="0">
                <a:latin typeface="Verdana"/>
                <a:cs typeface="Verdana"/>
              </a:rPr>
              <a:t> </a:t>
            </a:r>
            <a:r>
              <a:rPr sz="2400" spc="-300" dirty="0">
                <a:latin typeface="Verdana"/>
                <a:cs typeface="Verdana"/>
              </a:rPr>
              <a:t>-</a:t>
            </a:r>
            <a:r>
              <a:rPr sz="2400" spc="-295" dirty="0">
                <a:latin typeface="Verdana"/>
                <a:cs typeface="Verdana"/>
              </a:rPr>
              <a:t>-</a:t>
            </a:r>
            <a:r>
              <a:rPr sz="2400" spc="-165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what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25" dirty="0">
                <a:latin typeface="Verdana"/>
                <a:cs typeface="Verdana"/>
              </a:rPr>
              <a:t>happens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20" dirty="0">
                <a:latin typeface="Verdana"/>
                <a:cs typeface="Verdana"/>
              </a:rPr>
              <a:t>w</a:t>
            </a:r>
            <a:r>
              <a:rPr sz="2400" spc="5" dirty="0">
                <a:latin typeface="Verdana"/>
                <a:cs typeface="Verdana"/>
              </a:rPr>
              <a:t>hen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spc="140" dirty="0">
                <a:latin typeface="Verdana"/>
                <a:cs typeface="Verdana"/>
              </a:rPr>
              <a:t>a  </a:t>
            </a:r>
            <a:r>
              <a:rPr sz="2400" spc="-270" dirty="0">
                <a:latin typeface="Verdana"/>
                <a:cs typeface="Verdana"/>
              </a:rPr>
              <a:t>sy</a:t>
            </a:r>
            <a:r>
              <a:rPr sz="2400" spc="-250" dirty="0">
                <a:latin typeface="Verdana"/>
                <a:cs typeface="Verdana"/>
              </a:rPr>
              <a:t>s</a:t>
            </a:r>
            <a:r>
              <a:rPr sz="2400" spc="-30" dirty="0">
                <a:latin typeface="Verdana"/>
                <a:cs typeface="Verdana"/>
              </a:rPr>
              <a:t>tem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120" dirty="0">
                <a:latin typeface="Verdana"/>
                <a:cs typeface="Verdana"/>
              </a:rPr>
              <a:t>w</a:t>
            </a:r>
            <a:r>
              <a:rPr sz="2400" spc="-25" dirty="0">
                <a:latin typeface="Verdana"/>
                <a:cs typeface="Verdana"/>
              </a:rPr>
              <a:t>i</a:t>
            </a:r>
            <a:r>
              <a:rPr sz="2400" spc="-95" dirty="0">
                <a:latin typeface="Verdana"/>
                <a:cs typeface="Verdana"/>
              </a:rPr>
              <a:t>th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175" dirty="0">
                <a:latin typeface="Verdana"/>
                <a:cs typeface="Verdana"/>
              </a:rPr>
              <a:t>capac</a:t>
            </a:r>
            <a:r>
              <a:rPr sz="2400" spc="95" dirty="0">
                <a:latin typeface="Verdana"/>
                <a:cs typeface="Verdana"/>
              </a:rPr>
              <a:t>i</a:t>
            </a:r>
            <a:r>
              <a:rPr sz="2400" spc="-135" dirty="0">
                <a:latin typeface="Verdana"/>
                <a:cs typeface="Verdana"/>
              </a:rPr>
              <a:t>ty</a:t>
            </a:r>
            <a:r>
              <a:rPr sz="2400" spc="-210" dirty="0">
                <a:latin typeface="Verdana"/>
                <a:cs typeface="Verdana"/>
              </a:rPr>
              <a:t> </a:t>
            </a:r>
            <a:r>
              <a:rPr sz="2400" spc="-185" dirty="0">
                <a:latin typeface="Verdana"/>
                <a:cs typeface="Verdana"/>
              </a:rPr>
              <a:t>X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20" dirty="0">
                <a:latin typeface="Verdana"/>
                <a:cs typeface="Verdana"/>
              </a:rPr>
              <a:t>w</a:t>
            </a:r>
            <a:r>
              <a:rPr sz="2400" spc="-25" dirty="0">
                <a:latin typeface="Verdana"/>
                <a:cs typeface="Verdana"/>
              </a:rPr>
              <a:t>i</a:t>
            </a:r>
            <a:r>
              <a:rPr sz="2400" spc="65" dirty="0">
                <a:latin typeface="Verdana"/>
                <a:cs typeface="Verdana"/>
              </a:rPr>
              <a:t>dge</a:t>
            </a:r>
            <a:r>
              <a:rPr sz="2400" spc="45" dirty="0">
                <a:latin typeface="Verdana"/>
                <a:cs typeface="Verdana"/>
              </a:rPr>
              <a:t>t</a:t>
            </a:r>
            <a:r>
              <a:rPr sz="2400" spc="-320" dirty="0">
                <a:latin typeface="Verdana"/>
                <a:cs typeface="Verdana"/>
              </a:rPr>
              <a:t>s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pe</a:t>
            </a:r>
            <a:r>
              <a:rPr sz="2400" spc="-10" dirty="0">
                <a:latin typeface="Verdana"/>
                <a:cs typeface="Verdana"/>
              </a:rPr>
              <a:t>r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130" dirty="0">
                <a:latin typeface="Verdana"/>
                <a:cs typeface="Verdana"/>
              </a:rPr>
              <a:t>t</a:t>
            </a:r>
            <a:r>
              <a:rPr sz="2400" spc="-160" dirty="0">
                <a:latin typeface="Verdana"/>
                <a:cs typeface="Verdana"/>
              </a:rPr>
              <a:t>i</a:t>
            </a:r>
            <a:r>
              <a:rPr sz="2400" spc="25" dirty="0">
                <a:latin typeface="Verdana"/>
                <a:cs typeface="Verdana"/>
              </a:rPr>
              <a:t>m</a:t>
            </a:r>
            <a:r>
              <a:rPr sz="2400" spc="40" dirty="0">
                <a:latin typeface="Verdana"/>
                <a:cs typeface="Verdana"/>
              </a:rPr>
              <a:t>e</a:t>
            </a:r>
            <a:r>
              <a:rPr sz="2400" spc="-300" dirty="0">
                <a:latin typeface="Verdana"/>
                <a:cs typeface="Verdana"/>
              </a:rPr>
              <a:t>-</a:t>
            </a:r>
            <a:r>
              <a:rPr sz="2400" spc="-125" dirty="0">
                <a:latin typeface="Verdana"/>
                <a:cs typeface="Verdana"/>
              </a:rPr>
              <a:t>un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125" dirty="0">
                <a:latin typeface="Verdana"/>
                <a:cs typeface="Verdana"/>
              </a:rPr>
              <a:t>t  </a:t>
            </a:r>
            <a:r>
              <a:rPr sz="2400" spc="40" dirty="0">
                <a:latin typeface="Verdana"/>
                <a:cs typeface="Verdana"/>
              </a:rPr>
              <a:t>re</a:t>
            </a:r>
            <a:r>
              <a:rPr sz="2400" spc="30" dirty="0">
                <a:latin typeface="Verdana"/>
                <a:cs typeface="Verdana"/>
              </a:rPr>
              <a:t>c</a:t>
            </a:r>
            <a:r>
              <a:rPr sz="2400" spc="-35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i</a:t>
            </a:r>
            <a:r>
              <a:rPr sz="2400" spc="-85" dirty="0">
                <a:latin typeface="Verdana"/>
                <a:cs typeface="Verdana"/>
              </a:rPr>
              <a:t>v</a:t>
            </a:r>
            <a:r>
              <a:rPr sz="2400" spc="-95" dirty="0">
                <a:latin typeface="Verdana"/>
                <a:cs typeface="Verdana"/>
              </a:rPr>
              <a:t>es</a:t>
            </a:r>
            <a:r>
              <a:rPr sz="2400" spc="-215" dirty="0">
                <a:latin typeface="Verdana"/>
                <a:cs typeface="Verdana"/>
              </a:rPr>
              <a:t> </a:t>
            </a:r>
            <a:r>
              <a:rPr sz="2400" spc="-320" dirty="0">
                <a:latin typeface="Verdana"/>
                <a:cs typeface="Verdana"/>
              </a:rPr>
              <a:t>X</a:t>
            </a:r>
            <a:r>
              <a:rPr sz="2400" spc="-360" dirty="0">
                <a:latin typeface="Verdana"/>
                <a:cs typeface="Verdana"/>
              </a:rPr>
              <a:t>+</a:t>
            </a:r>
            <a:r>
              <a:rPr sz="2400" spc="-200" dirty="0">
                <a:latin typeface="Verdana"/>
                <a:cs typeface="Verdana"/>
              </a:rPr>
              <a:t>1</a:t>
            </a:r>
            <a:r>
              <a:rPr sz="2400" spc="-220" dirty="0">
                <a:latin typeface="Verdana"/>
                <a:cs typeface="Verdana"/>
              </a:rPr>
              <a:t> </a:t>
            </a:r>
            <a:r>
              <a:rPr sz="2400" spc="-120" dirty="0">
                <a:latin typeface="Verdana"/>
                <a:cs typeface="Verdana"/>
              </a:rPr>
              <a:t>w</a:t>
            </a:r>
            <a:r>
              <a:rPr sz="2400" spc="-25" dirty="0">
                <a:latin typeface="Verdana"/>
                <a:cs typeface="Verdana"/>
              </a:rPr>
              <a:t>i</a:t>
            </a:r>
            <a:r>
              <a:rPr sz="2400" spc="65" dirty="0">
                <a:latin typeface="Verdana"/>
                <a:cs typeface="Verdana"/>
              </a:rPr>
              <a:t>dge</a:t>
            </a:r>
            <a:r>
              <a:rPr sz="2400" spc="45" dirty="0">
                <a:latin typeface="Verdana"/>
                <a:cs typeface="Verdana"/>
              </a:rPr>
              <a:t>t</a:t>
            </a:r>
            <a:r>
              <a:rPr sz="2400" spc="-110" dirty="0">
                <a:latin typeface="Verdana"/>
                <a:cs typeface="Verdana"/>
              </a:rPr>
              <a:t>s?</a:t>
            </a:r>
            <a:endParaRPr sz="2400">
              <a:latin typeface="Verdana"/>
              <a:cs typeface="Verdana"/>
            </a:endParaRPr>
          </a:p>
          <a:p>
            <a:pPr marL="1155700" marR="5080" lvl="2" indent="-228600" algn="just">
              <a:lnSpc>
                <a:spcPct val="100000"/>
              </a:lnSpc>
              <a:spcBef>
                <a:spcPts val="475"/>
              </a:spcBef>
              <a:buChar char="•"/>
              <a:tabLst>
                <a:tab pos="1156335" algn="l"/>
              </a:tabLst>
            </a:pPr>
            <a:r>
              <a:rPr sz="2000" spc="-15" dirty="0">
                <a:latin typeface="Arial MT"/>
                <a:cs typeface="Arial MT"/>
              </a:rPr>
              <a:t>We </a:t>
            </a:r>
            <a:r>
              <a:rPr sz="2000" dirty="0">
                <a:latin typeface="Arial MT"/>
                <a:cs typeface="Arial MT"/>
              </a:rPr>
              <a:t>don't want the system to simply crash! </a:t>
            </a:r>
            <a:r>
              <a:rPr sz="2000" spc="-15" dirty="0">
                <a:latin typeface="Arial MT"/>
                <a:cs typeface="Arial MT"/>
              </a:rPr>
              <a:t>Rather, </a:t>
            </a:r>
            <a:r>
              <a:rPr sz="2000" dirty="0">
                <a:latin typeface="Arial MT"/>
                <a:cs typeface="Arial MT"/>
              </a:rPr>
              <a:t>we </a:t>
            </a:r>
            <a:r>
              <a:rPr sz="2000" spc="-5" dirty="0">
                <a:latin typeface="Arial MT"/>
                <a:cs typeface="Arial MT"/>
              </a:rPr>
              <a:t>may </a:t>
            </a:r>
            <a:r>
              <a:rPr sz="2000" dirty="0">
                <a:latin typeface="Arial MT"/>
                <a:cs typeface="Arial MT"/>
              </a:rPr>
              <a:t>want </a:t>
            </a:r>
            <a:r>
              <a:rPr sz="2000" spc="-5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to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stipulate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that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the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system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should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handle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the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load, perhaps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with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degraded</a:t>
            </a:r>
            <a:r>
              <a:rPr sz="2000" spc="-5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performance.</a:t>
            </a:r>
            <a:endParaRPr sz="2000">
              <a:latin typeface="Arial MT"/>
              <a:cs typeface="Arial MT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1828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5336" y="238759"/>
            <a:ext cx="45129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6FC0"/>
                </a:solidFill>
              </a:rPr>
              <a:t>Domain</a:t>
            </a:r>
            <a:r>
              <a:rPr spc="-105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requirements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295400"/>
            <a:ext cx="8457565" cy="490070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829435" indent="-3429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ndara"/>
                <a:cs typeface="Candara"/>
              </a:rPr>
              <a:t>The </a:t>
            </a:r>
            <a:r>
              <a:rPr sz="2800" spc="-5" dirty="0">
                <a:latin typeface="Candara"/>
                <a:cs typeface="Candara"/>
              </a:rPr>
              <a:t>system’s</a:t>
            </a:r>
            <a:r>
              <a:rPr sz="2800" spc="-1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operational </a:t>
            </a:r>
            <a:r>
              <a:rPr sz="2800" spc="-10" dirty="0">
                <a:latin typeface="Candara"/>
                <a:cs typeface="Candara"/>
              </a:rPr>
              <a:t>domain</a:t>
            </a:r>
            <a:r>
              <a:rPr sz="280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imposes </a:t>
            </a:r>
            <a:r>
              <a:rPr sz="2800" spc="-59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requirements</a:t>
            </a:r>
            <a:r>
              <a:rPr sz="2800" spc="-4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on</a:t>
            </a:r>
            <a:r>
              <a:rPr sz="280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the</a:t>
            </a:r>
            <a:r>
              <a:rPr sz="2800" spc="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system.</a:t>
            </a:r>
            <a:endParaRPr sz="2800">
              <a:latin typeface="Candara"/>
              <a:cs typeface="Candar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ndara"/>
                <a:cs typeface="Candara"/>
              </a:rPr>
              <a:t>Example:</a:t>
            </a:r>
            <a:endParaRPr sz="2800">
              <a:latin typeface="Candara"/>
              <a:cs typeface="Candara"/>
            </a:endParaRPr>
          </a:p>
          <a:p>
            <a:pPr marL="756285" marR="263525" indent="-287020">
              <a:lnSpc>
                <a:spcPct val="100000"/>
              </a:lnSpc>
              <a:spcBef>
                <a:spcPts val="710"/>
              </a:spcBef>
            </a:pPr>
            <a:r>
              <a:rPr sz="2400" dirty="0">
                <a:latin typeface="Arial MT"/>
                <a:cs typeface="Arial MT"/>
              </a:rPr>
              <a:t>–</a:t>
            </a:r>
            <a:r>
              <a:rPr sz="2400" spc="254" dirty="0">
                <a:latin typeface="Arial MT"/>
                <a:cs typeface="Arial MT"/>
              </a:rPr>
              <a:t> </a:t>
            </a:r>
            <a:r>
              <a:rPr sz="2400" spc="195" dirty="0">
                <a:latin typeface="Verdana"/>
                <a:cs typeface="Verdana"/>
              </a:rPr>
              <a:t>a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120" dirty="0">
                <a:latin typeface="Verdana"/>
                <a:cs typeface="Verdana"/>
              </a:rPr>
              <a:t>tra</a:t>
            </a:r>
            <a:r>
              <a:rPr sz="2400" spc="-45" dirty="0">
                <a:latin typeface="Verdana"/>
                <a:cs typeface="Verdana"/>
              </a:rPr>
              <a:t>i</a:t>
            </a:r>
            <a:r>
              <a:rPr sz="2400" spc="-60" dirty="0">
                <a:latin typeface="Verdana"/>
                <a:cs typeface="Verdana"/>
              </a:rPr>
              <a:t>n</a:t>
            </a:r>
            <a:r>
              <a:rPr sz="2400" spc="-220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control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270" dirty="0">
                <a:latin typeface="Verdana"/>
                <a:cs typeface="Verdana"/>
              </a:rPr>
              <a:t>sy</a:t>
            </a:r>
            <a:r>
              <a:rPr sz="2400" spc="-250" dirty="0">
                <a:latin typeface="Verdana"/>
                <a:cs typeface="Verdana"/>
              </a:rPr>
              <a:t>s</a:t>
            </a:r>
            <a:r>
              <a:rPr sz="2400" spc="-30" dirty="0">
                <a:latin typeface="Verdana"/>
                <a:cs typeface="Verdana"/>
              </a:rPr>
              <a:t>tem</a:t>
            </a:r>
            <a:r>
              <a:rPr sz="2400" spc="-170" dirty="0">
                <a:latin typeface="Verdana"/>
                <a:cs typeface="Verdana"/>
              </a:rPr>
              <a:t> </a:t>
            </a:r>
            <a:r>
              <a:rPr sz="2400" spc="-60" dirty="0">
                <a:latin typeface="Verdana"/>
                <a:cs typeface="Verdana"/>
              </a:rPr>
              <a:t>has</a:t>
            </a:r>
            <a:r>
              <a:rPr sz="2400" spc="-19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to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take</a:t>
            </a:r>
            <a:r>
              <a:rPr sz="2400" spc="-180" dirty="0">
                <a:latin typeface="Verdana"/>
                <a:cs typeface="Verdana"/>
              </a:rPr>
              <a:t> </a:t>
            </a:r>
            <a:r>
              <a:rPr sz="2400" spc="-165" dirty="0">
                <a:latin typeface="Verdana"/>
                <a:cs typeface="Verdana"/>
              </a:rPr>
              <a:t>i</a:t>
            </a:r>
            <a:r>
              <a:rPr sz="2400" spc="-25" dirty="0">
                <a:latin typeface="Verdana"/>
                <a:cs typeface="Verdana"/>
              </a:rPr>
              <a:t>nto</a:t>
            </a:r>
            <a:r>
              <a:rPr sz="2400" spc="-204" dirty="0">
                <a:latin typeface="Verdana"/>
                <a:cs typeface="Verdana"/>
              </a:rPr>
              <a:t> </a:t>
            </a:r>
            <a:r>
              <a:rPr sz="2400" spc="95" dirty="0">
                <a:latin typeface="Verdana"/>
                <a:cs typeface="Verdana"/>
              </a:rPr>
              <a:t>accoun</a:t>
            </a:r>
            <a:r>
              <a:rPr sz="2400" spc="65" dirty="0">
                <a:latin typeface="Verdana"/>
                <a:cs typeface="Verdana"/>
              </a:rPr>
              <a:t>t</a:t>
            </a:r>
            <a:r>
              <a:rPr sz="2400" spc="-195" dirty="0">
                <a:latin typeface="Verdana"/>
                <a:cs typeface="Verdana"/>
              </a:rPr>
              <a:t> </a:t>
            </a:r>
            <a:r>
              <a:rPr sz="2400" spc="-20" dirty="0">
                <a:latin typeface="Verdana"/>
                <a:cs typeface="Verdana"/>
              </a:rPr>
              <a:t>the  </a:t>
            </a:r>
            <a:r>
              <a:rPr sz="2400" spc="-45" dirty="0">
                <a:latin typeface="Verdana"/>
                <a:cs typeface="Verdana"/>
              </a:rPr>
              <a:t>braking </a:t>
            </a:r>
            <a:r>
              <a:rPr sz="2400" spc="-35" dirty="0">
                <a:latin typeface="Verdana"/>
                <a:cs typeface="Verdana"/>
              </a:rPr>
              <a:t>characteristics </a:t>
            </a:r>
            <a:r>
              <a:rPr sz="2400" spc="-110" dirty="0">
                <a:latin typeface="Verdana"/>
                <a:cs typeface="Verdana"/>
              </a:rPr>
              <a:t>in </a:t>
            </a:r>
            <a:r>
              <a:rPr sz="2400" spc="-50" dirty="0">
                <a:latin typeface="Verdana"/>
                <a:cs typeface="Verdana"/>
              </a:rPr>
              <a:t>different </a:t>
            </a:r>
            <a:r>
              <a:rPr sz="2400" spc="-10" dirty="0">
                <a:latin typeface="Verdana"/>
                <a:cs typeface="Verdana"/>
              </a:rPr>
              <a:t>weather 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spc="-40" dirty="0">
                <a:latin typeface="Verdana"/>
                <a:cs typeface="Verdana"/>
              </a:rPr>
              <a:t>conditions.</a:t>
            </a:r>
            <a:endParaRPr sz="24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54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ndara"/>
                <a:cs typeface="Candara"/>
              </a:rPr>
              <a:t>Domain requirements</a:t>
            </a:r>
            <a:r>
              <a:rPr sz="2800" spc="-2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be</a:t>
            </a:r>
            <a:r>
              <a:rPr sz="280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new</a:t>
            </a:r>
            <a:r>
              <a:rPr sz="2800" spc="1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functional </a:t>
            </a:r>
            <a:r>
              <a:rPr sz="280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requirements,</a:t>
            </a:r>
            <a:r>
              <a:rPr sz="2800" spc="1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constraints</a:t>
            </a:r>
            <a:r>
              <a:rPr sz="2800" spc="-3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on</a:t>
            </a:r>
            <a:r>
              <a:rPr sz="2800" spc="2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existing</a:t>
            </a:r>
            <a:r>
              <a:rPr sz="2800" spc="1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requirements</a:t>
            </a:r>
            <a:r>
              <a:rPr sz="2800" spc="-1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or </a:t>
            </a:r>
            <a:r>
              <a:rPr sz="2800" spc="-595" dirty="0">
                <a:latin typeface="Candara"/>
                <a:cs typeface="Candara"/>
              </a:rPr>
              <a:t> </a:t>
            </a:r>
            <a:r>
              <a:rPr sz="2800" spc="-10" dirty="0">
                <a:latin typeface="Candara"/>
                <a:cs typeface="Candara"/>
              </a:rPr>
              <a:t>define</a:t>
            </a:r>
            <a:r>
              <a:rPr sz="2800" spc="-5" dirty="0">
                <a:latin typeface="Candara"/>
                <a:cs typeface="Candara"/>
              </a:rPr>
              <a:t> </a:t>
            </a:r>
            <a:r>
              <a:rPr sz="2800" spc="-10" dirty="0">
                <a:latin typeface="Candara"/>
                <a:cs typeface="Candara"/>
              </a:rPr>
              <a:t>specific</a:t>
            </a:r>
            <a:r>
              <a:rPr sz="2800" spc="1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computations.</a:t>
            </a:r>
            <a:endParaRPr sz="2800">
              <a:latin typeface="Candara"/>
              <a:cs typeface="Candara"/>
            </a:endParaRPr>
          </a:p>
          <a:p>
            <a:pPr marL="355600" marR="271145" indent="-3429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ndara"/>
                <a:cs typeface="Candara"/>
              </a:rPr>
              <a:t>If</a:t>
            </a:r>
            <a:r>
              <a:rPr sz="2800" spc="5" dirty="0">
                <a:latin typeface="Candara"/>
                <a:cs typeface="Candara"/>
              </a:rPr>
              <a:t> </a:t>
            </a:r>
            <a:r>
              <a:rPr sz="2800" spc="-10" dirty="0">
                <a:latin typeface="Candara"/>
                <a:cs typeface="Candara"/>
              </a:rPr>
              <a:t>domain</a:t>
            </a:r>
            <a:r>
              <a:rPr sz="2800" spc="1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requirements are</a:t>
            </a:r>
            <a:r>
              <a:rPr sz="2800" spc="1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not</a:t>
            </a:r>
            <a:r>
              <a:rPr sz="2800" spc="1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satisfied,</a:t>
            </a:r>
            <a:r>
              <a:rPr sz="2800" spc="1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the</a:t>
            </a:r>
            <a:r>
              <a:rPr sz="2800" spc="1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system </a:t>
            </a:r>
            <a:r>
              <a:rPr sz="2800" spc="-595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may be</a:t>
            </a:r>
            <a:r>
              <a:rPr sz="2800" dirty="0">
                <a:latin typeface="Candara"/>
                <a:cs typeface="Candara"/>
              </a:rPr>
              <a:t> </a:t>
            </a:r>
            <a:r>
              <a:rPr sz="2800" spc="-5" dirty="0">
                <a:latin typeface="Candara"/>
                <a:cs typeface="Candara"/>
              </a:rPr>
              <a:t>unworkable.</a:t>
            </a:r>
            <a:endParaRPr sz="2800">
              <a:latin typeface="Candara"/>
              <a:cs typeface="Candara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270763"/>
            <a:ext cx="613158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6FC0"/>
                </a:solidFill>
              </a:rPr>
              <a:t>IEEE</a:t>
            </a:r>
            <a:r>
              <a:rPr sz="2400" spc="-15" dirty="0">
                <a:solidFill>
                  <a:srgbClr val="006FC0"/>
                </a:solidFill>
              </a:rPr>
              <a:t> </a:t>
            </a:r>
            <a:r>
              <a:rPr sz="2400" spc="-5" dirty="0">
                <a:solidFill>
                  <a:srgbClr val="006FC0"/>
                </a:solidFill>
              </a:rPr>
              <a:t>830-1998</a:t>
            </a:r>
            <a:r>
              <a:rPr sz="2400" spc="-10" dirty="0">
                <a:solidFill>
                  <a:srgbClr val="006FC0"/>
                </a:solidFill>
              </a:rPr>
              <a:t> </a:t>
            </a:r>
            <a:r>
              <a:rPr sz="2400" spc="-5" dirty="0">
                <a:solidFill>
                  <a:srgbClr val="006FC0"/>
                </a:solidFill>
              </a:rPr>
              <a:t>Standard:</a:t>
            </a:r>
            <a:r>
              <a:rPr sz="2400" spc="-10" dirty="0">
                <a:solidFill>
                  <a:srgbClr val="006FC0"/>
                </a:solidFill>
              </a:rPr>
              <a:t> </a:t>
            </a:r>
            <a:r>
              <a:rPr sz="2400" spc="-5" dirty="0"/>
              <a:t>Introduction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07340" y="1143000"/>
            <a:ext cx="8315325" cy="5426486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15"/>
              </a:spcBef>
              <a:tabLst>
                <a:tab pos="354965" algn="l"/>
                <a:tab pos="355600" algn="l"/>
                <a:tab pos="775970" algn="l"/>
              </a:tabLst>
            </a:pPr>
            <a:r>
              <a:rPr sz="2000" dirty="0">
                <a:latin typeface="Candara"/>
                <a:cs typeface="Candara"/>
              </a:rPr>
              <a:t>	Purpose</a:t>
            </a:r>
            <a:endParaRPr sz="2000">
              <a:latin typeface="Candara"/>
              <a:cs typeface="Candara"/>
            </a:endParaRPr>
          </a:p>
          <a:p>
            <a:pPr marL="756285" lvl="1" indent="-287020">
              <a:lnSpc>
                <a:spcPct val="100000"/>
              </a:lnSpc>
              <a:spcBef>
                <a:spcPts val="35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20" dirty="0">
                <a:latin typeface="Verdana"/>
                <a:cs typeface="Verdana"/>
              </a:rPr>
              <a:t>Describe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30" dirty="0">
                <a:latin typeface="Verdana"/>
                <a:cs typeface="Verdana"/>
              </a:rPr>
              <a:t>p</a:t>
            </a:r>
            <a:r>
              <a:rPr sz="2000" spc="35" dirty="0">
                <a:latin typeface="Verdana"/>
                <a:cs typeface="Verdana"/>
              </a:rPr>
              <a:t>u</a:t>
            </a:r>
            <a:r>
              <a:rPr sz="2000" spc="-10" dirty="0">
                <a:latin typeface="Verdana"/>
                <a:cs typeface="Verdana"/>
              </a:rPr>
              <a:t>rp</a:t>
            </a:r>
            <a:r>
              <a:rPr sz="2000" spc="-25" dirty="0">
                <a:latin typeface="Verdana"/>
                <a:cs typeface="Verdana"/>
              </a:rPr>
              <a:t>o</a:t>
            </a:r>
            <a:r>
              <a:rPr sz="2000" spc="-80" dirty="0">
                <a:latin typeface="Verdana"/>
                <a:cs typeface="Verdana"/>
              </a:rPr>
              <a:t>s</a:t>
            </a:r>
            <a:r>
              <a:rPr sz="2000" spc="-85" dirty="0">
                <a:latin typeface="Verdana"/>
                <a:cs typeface="Verdana"/>
              </a:rPr>
              <a:t>e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of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100" dirty="0">
                <a:latin typeface="Verdana"/>
                <a:cs typeface="Verdana"/>
              </a:rPr>
              <a:t>t</a:t>
            </a:r>
            <a:r>
              <a:rPr sz="2000" spc="-155" dirty="0">
                <a:latin typeface="Verdana"/>
                <a:cs typeface="Verdana"/>
              </a:rPr>
              <a:t>his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-275" dirty="0">
                <a:latin typeface="Verdana"/>
                <a:cs typeface="Verdana"/>
              </a:rPr>
              <a:t>S</a:t>
            </a:r>
            <a:r>
              <a:rPr sz="2000" spc="-285" dirty="0">
                <a:latin typeface="Verdana"/>
                <a:cs typeface="Verdana"/>
              </a:rPr>
              <a:t>R</a:t>
            </a:r>
            <a:r>
              <a:rPr sz="2000" spc="-370" dirty="0">
                <a:latin typeface="Verdana"/>
                <a:cs typeface="Verdana"/>
              </a:rPr>
              <a:t>S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24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20" dirty="0">
                <a:latin typeface="Verdana"/>
                <a:cs typeface="Verdana"/>
              </a:rPr>
              <a:t>Describe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110" dirty="0">
                <a:latin typeface="Verdana"/>
                <a:cs typeface="Verdana"/>
              </a:rPr>
              <a:t>in</a:t>
            </a:r>
            <a:r>
              <a:rPr sz="2000" spc="-85" dirty="0">
                <a:latin typeface="Verdana"/>
                <a:cs typeface="Verdana"/>
              </a:rPr>
              <a:t>t</a:t>
            </a:r>
            <a:r>
              <a:rPr sz="2000" spc="30" dirty="0">
                <a:latin typeface="Verdana"/>
                <a:cs typeface="Verdana"/>
              </a:rPr>
              <a:t>en</a:t>
            </a:r>
            <a:r>
              <a:rPr sz="2000" spc="114" dirty="0">
                <a:latin typeface="Verdana"/>
                <a:cs typeface="Verdana"/>
              </a:rPr>
              <a:t>de</a:t>
            </a:r>
            <a:r>
              <a:rPr sz="2000" spc="120" dirty="0">
                <a:latin typeface="Verdana"/>
                <a:cs typeface="Verdana"/>
              </a:rPr>
              <a:t>d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60" dirty="0">
                <a:latin typeface="Verdana"/>
                <a:cs typeface="Verdana"/>
              </a:rPr>
              <a:t>audience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80"/>
              </a:spcBef>
              <a:tabLst>
                <a:tab pos="354965" algn="l"/>
                <a:tab pos="355600" algn="l"/>
                <a:tab pos="810895" algn="l"/>
              </a:tabLst>
            </a:pPr>
            <a:r>
              <a:rPr sz="2000" dirty="0">
                <a:latin typeface="Candara"/>
                <a:cs typeface="Candara"/>
              </a:rPr>
              <a:t>	</a:t>
            </a:r>
            <a:r>
              <a:rPr sz="2000" spc="-5" dirty="0">
                <a:latin typeface="Candara"/>
                <a:cs typeface="Candara"/>
              </a:rPr>
              <a:t>Scope</a:t>
            </a:r>
            <a:endParaRPr sz="2000">
              <a:latin typeface="Candara"/>
              <a:cs typeface="Candara"/>
            </a:endParaRPr>
          </a:p>
          <a:p>
            <a:pPr marL="756285" lvl="1" indent="-287020">
              <a:lnSpc>
                <a:spcPct val="100000"/>
              </a:lnSpc>
              <a:spcBef>
                <a:spcPts val="355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380" dirty="0">
                <a:latin typeface="Verdana"/>
                <a:cs typeface="Verdana"/>
              </a:rPr>
              <a:t>I</a:t>
            </a:r>
            <a:r>
              <a:rPr sz="2000" spc="15" dirty="0">
                <a:latin typeface="Verdana"/>
                <a:cs typeface="Verdana"/>
              </a:rPr>
              <a:t>den</a:t>
            </a:r>
            <a:r>
              <a:rPr sz="2000" spc="30" dirty="0">
                <a:latin typeface="Verdana"/>
                <a:cs typeface="Verdana"/>
              </a:rPr>
              <a:t>t</a:t>
            </a:r>
            <a:r>
              <a:rPr sz="2000" spc="-105" dirty="0">
                <a:latin typeface="Verdana"/>
                <a:cs typeface="Verdana"/>
              </a:rPr>
              <a:t>i</a:t>
            </a:r>
            <a:r>
              <a:rPr sz="2000" spc="-140" dirty="0">
                <a:latin typeface="Verdana"/>
                <a:cs typeface="Verdana"/>
              </a:rPr>
              <a:t>f</a:t>
            </a:r>
            <a:r>
              <a:rPr sz="2000" spc="-110" dirty="0">
                <a:latin typeface="Verdana"/>
                <a:cs typeface="Verdana"/>
              </a:rPr>
              <a:t>y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-100" dirty="0">
                <a:latin typeface="Verdana"/>
                <a:cs typeface="Verdana"/>
              </a:rPr>
              <a:t>t</a:t>
            </a:r>
            <a:r>
              <a:rPr sz="2000" spc="30" dirty="0">
                <a:latin typeface="Verdana"/>
                <a:cs typeface="Verdana"/>
              </a:rPr>
              <a:t>he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100" dirty="0">
                <a:latin typeface="Verdana"/>
                <a:cs typeface="Verdana"/>
              </a:rPr>
              <a:t>so</a:t>
            </a:r>
            <a:r>
              <a:rPr sz="2000" spc="-70" dirty="0">
                <a:latin typeface="Verdana"/>
                <a:cs typeface="Verdana"/>
              </a:rPr>
              <a:t>f</a:t>
            </a:r>
            <a:r>
              <a:rPr sz="2000" spc="-100" dirty="0">
                <a:latin typeface="Verdana"/>
                <a:cs typeface="Verdana"/>
              </a:rPr>
              <a:t>t</a:t>
            </a:r>
            <a:r>
              <a:rPr sz="2000" spc="5" dirty="0">
                <a:latin typeface="Verdana"/>
                <a:cs typeface="Verdana"/>
              </a:rPr>
              <a:t>war</a:t>
            </a:r>
            <a:r>
              <a:rPr sz="2000" spc="10" dirty="0">
                <a:latin typeface="Verdana"/>
                <a:cs typeface="Verdana"/>
              </a:rPr>
              <a:t>e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pr</a:t>
            </a:r>
            <a:r>
              <a:rPr sz="2000" spc="-25" dirty="0">
                <a:latin typeface="Verdana"/>
                <a:cs typeface="Verdana"/>
              </a:rPr>
              <a:t>o</a:t>
            </a:r>
            <a:r>
              <a:rPr sz="2000" spc="50" dirty="0">
                <a:latin typeface="Verdana"/>
                <a:cs typeface="Verdana"/>
              </a:rPr>
              <a:t>duct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24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40" dirty="0">
                <a:latin typeface="Verdana"/>
                <a:cs typeface="Verdana"/>
              </a:rPr>
              <a:t>Enumerate</a:t>
            </a:r>
            <a:r>
              <a:rPr sz="2000" spc="-20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what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the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120" dirty="0">
                <a:latin typeface="Verdana"/>
                <a:cs typeface="Verdana"/>
              </a:rPr>
              <a:t>system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-110" dirty="0">
                <a:latin typeface="Verdana"/>
                <a:cs typeface="Verdana"/>
              </a:rPr>
              <a:t>will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80" dirty="0">
                <a:latin typeface="Verdana"/>
                <a:cs typeface="Verdana"/>
              </a:rPr>
              <a:t>and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110" dirty="0">
                <a:latin typeface="Verdana"/>
                <a:cs typeface="Verdana"/>
              </a:rPr>
              <a:t>will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not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105" dirty="0">
                <a:latin typeface="Verdana"/>
                <a:cs typeface="Verdana"/>
              </a:rPr>
              <a:t>do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24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20" dirty="0">
                <a:latin typeface="Verdana"/>
                <a:cs typeface="Verdana"/>
              </a:rPr>
              <a:t>Describe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175" dirty="0">
                <a:latin typeface="Verdana"/>
                <a:cs typeface="Verdana"/>
              </a:rPr>
              <a:t>u</a:t>
            </a:r>
            <a:r>
              <a:rPr sz="2000" spc="-140" dirty="0">
                <a:latin typeface="Verdana"/>
                <a:cs typeface="Verdana"/>
              </a:rPr>
              <a:t>s</a:t>
            </a:r>
            <a:r>
              <a:rPr sz="2000" spc="-70" dirty="0">
                <a:latin typeface="Verdana"/>
                <a:cs typeface="Verdana"/>
              </a:rPr>
              <a:t>er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50" dirty="0">
                <a:latin typeface="Verdana"/>
                <a:cs typeface="Verdana"/>
              </a:rPr>
              <a:t>cl</a:t>
            </a:r>
            <a:r>
              <a:rPr sz="2000" spc="-70" dirty="0">
                <a:latin typeface="Verdana"/>
                <a:cs typeface="Verdana"/>
              </a:rPr>
              <a:t>ass</a:t>
            </a:r>
            <a:r>
              <a:rPr sz="2000" spc="-65" dirty="0">
                <a:latin typeface="Verdana"/>
                <a:cs typeface="Verdana"/>
              </a:rPr>
              <a:t>e</a:t>
            </a:r>
            <a:r>
              <a:rPr sz="2000" spc="-265" dirty="0">
                <a:latin typeface="Verdana"/>
                <a:cs typeface="Verdana"/>
              </a:rPr>
              <a:t>s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75" dirty="0">
                <a:latin typeface="Verdana"/>
                <a:cs typeface="Verdana"/>
              </a:rPr>
              <a:t>an</a:t>
            </a:r>
            <a:r>
              <a:rPr sz="2000" spc="80" dirty="0">
                <a:latin typeface="Verdana"/>
                <a:cs typeface="Verdana"/>
              </a:rPr>
              <a:t>d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110" dirty="0">
                <a:latin typeface="Verdana"/>
                <a:cs typeface="Verdana"/>
              </a:rPr>
              <a:t>be</a:t>
            </a:r>
            <a:r>
              <a:rPr sz="2000" spc="30" dirty="0">
                <a:latin typeface="Verdana"/>
                <a:cs typeface="Verdana"/>
              </a:rPr>
              <a:t>ne</a:t>
            </a:r>
            <a:r>
              <a:rPr sz="2000" spc="-125" dirty="0">
                <a:latin typeface="Verdana"/>
                <a:cs typeface="Verdana"/>
              </a:rPr>
              <a:t>f</a:t>
            </a:r>
            <a:r>
              <a:rPr sz="2000" spc="-110" dirty="0">
                <a:latin typeface="Verdana"/>
                <a:cs typeface="Verdana"/>
              </a:rPr>
              <a:t>i</a:t>
            </a:r>
            <a:r>
              <a:rPr sz="2000" spc="-100" dirty="0">
                <a:latin typeface="Verdana"/>
                <a:cs typeface="Verdana"/>
              </a:rPr>
              <a:t>t</a:t>
            </a:r>
            <a:r>
              <a:rPr sz="2000" spc="-265" dirty="0">
                <a:latin typeface="Verdana"/>
                <a:cs typeface="Verdana"/>
              </a:rPr>
              <a:t>s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fo</a:t>
            </a:r>
            <a:r>
              <a:rPr sz="2000" spc="-254" dirty="0">
                <a:latin typeface="Verdana"/>
                <a:cs typeface="Verdana"/>
              </a:rPr>
              <a:t>r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120" dirty="0">
                <a:latin typeface="Verdana"/>
                <a:cs typeface="Verdana"/>
              </a:rPr>
              <a:t>each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75"/>
              </a:spcBef>
              <a:tabLst>
                <a:tab pos="354965" algn="l"/>
                <a:tab pos="355600" algn="l"/>
                <a:tab pos="816610" algn="l"/>
              </a:tabLst>
            </a:pPr>
            <a:r>
              <a:rPr lang="en-IN" sz="2000" dirty="0">
                <a:latin typeface="Candara"/>
                <a:cs typeface="Candara"/>
              </a:rPr>
              <a:t> </a:t>
            </a:r>
            <a:r>
              <a:rPr sz="2000" dirty="0">
                <a:latin typeface="Candara"/>
                <a:cs typeface="Candara"/>
              </a:rPr>
              <a:t>	Definitions.</a:t>
            </a:r>
            <a:r>
              <a:rPr sz="2000" spc="-45" dirty="0">
                <a:latin typeface="Candara"/>
                <a:cs typeface="Candara"/>
              </a:rPr>
              <a:t> </a:t>
            </a:r>
            <a:r>
              <a:rPr sz="2000" spc="-5" dirty="0">
                <a:latin typeface="Candara"/>
                <a:cs typeface="Candara"/>
              </a:rPr>
              <a:t>Acronyms,</a:t>
            </a:r>
            <a:r>
              <a:rPr sz="2000" spc="-15" dirty="0">
                <a:latin typeface="Candara"/>
                <a:cs typeface="Candara"/>
              </a:rPr>
              <a:t> </a:t>
            </a:r>
            <a:r>
              <a:rPr sz="2000" spc="-5" dirty="0">
                <a:latin typeface="Candara"/>
                <a:cs typeface="Candara"/>
              </a:rPr>
              <a:t>and</a:t>
            </a:r>
            <a:r>
              <a:rPr sz="2000" spc="-10" dirty="0">
                <a:latin typeface="Candara"/>
                <a:cs typeface="Candara"/>
              </a:rPr>
              <a:t> </a:t>
            </a:r>
            <a:r>
              <a:rPr sz="2000" spc="-5" dirty="0">
                <a:latin typeface="Candara"/>
                <a:cs typeface="Candara"/>
              </a:rPr>
              <a:t>Abbreviations</a:t>
            </a:r>
            <a:endParaRPr sz="2000">
              <a:latin typeface="Candara"/>
              <a:cs typeface="Candara"/>
            </a:endParaRPr>
          </a:p>
          <a:p>
            <a:pPr marL="756285" lvl="1" indent="-287020">
              <a:lnSpc>
                <a:spcPct val="100000"/>
              </a:lnSpc>
              <a:spcBef>
                <a:spcPts val="355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20" dirty="0">
                <a:latin typeface="Verdana"/>
                <a:cs typeface="Verdana"/>
              </a:rPr>
              <a:t>Define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the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15" dirty="0">
                <a:latin typeface="Verdana"/>
                <a:cs typeface="Verdana"/>
              </a:rPr>
              <a:t>vocabulary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of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the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-310">
                <a:latin typeface="Verdana"/>
                <a:cs typeface="Verdana"/>
              </a:rPr>
              <a:t>SRS</a:t>
            </a:r>
            <a:r>
              <a:rPr sz="2000" spc="-140">
                <a:latin typeface="Verdana"/>
                <a:cs typeface="Verdana"/>
              </a:rPr>
              <a:t> </a:t>
            </a:r>
            <a:endParaRPr lang="en-IN" sz="2000" spc="-60" dirty="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355"/>
              </a:spcBef>
              <a:tabLst>
                <a:tab pos="756285" algn="l"/>
                <a:tab pos="756920" algn="l"/>
              </a:tabLst>
            </a:pPr>
            <a:r>
              <a:rPr sz="2000" dirty="0">
                <a:latin typeface="Candara"/>
                <a:cs typeface="Candara"/>
              </a:rPr>
              <a:t>	</a:t>
            </a:r>
            <a:r>
              <a:rPr sz="2000" spc="-5" dirty="0">
                <a:latin typeface="Candara"/>
                <a:cs typeface="Candara"/>
              </a:rPr>
              <a:t>References</a:t>
            </a:r>
            <a:endParaRPr sz="2000">
              <a:latin typeface="Candara"/>
              <a:cs typeface="Candara"/>
            </a:endParaRPr>
          </a:p>
          <a:p>
            <a:pPr marL="756285" lvl="1" indent="-287020">
              <a:lnSpc>
                <a:spcPts val="2280"/>
              </a:lnSpc>
              <a:spcBef>
                <a:spcPts val="35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225" dirty="0">
                <a:latin typeface="Verdana"/>
                <a:cs typeface="Verdana"/>
              </a:rPr>
              <a:t>L</a:t>
            </a:r>
            <a:r>
              <a:rPr sz="2000" spc="-125" dirty="0">
                <a:latin typeface="Verdana"/>
                <a:cs typeface="Verdana"/>
              </a:rPr>
              <a:t>i</a:t>
            </a:r>
            <a:r>
              <a:rPr sz="2000" spc="-220" dirty="0">
                <a:latin typeface="Verdana"/>
                <a:cs typeface="Verdana"/>
              </a:rPr>
              <a:t>s</a:t>
            </a:r>
            <a:r>
              <a:rPr sz="2000" spc="-165" dirty="0">
                <a:latin typeface="Verdana"/>
                <a:cs typeface="Verdana"/>
              </a:rPr>
              <a:t>t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al</a:t>
            </a:r>
            <a:r>
              <a:rPr sz="2000" spc="-150" dirty="0">
                <a:latin typeface="Verdana"/>
                <a:cs typeface="Verdana"/>
              </a:rPr>
              <a:t>l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45" dirty="0">
                <a:latin typeface="Verdana"/>
                <a:cs typeface="Verdana"/>
              </a:rPr>
              <a:t>referen</a:t>
            </a:r>
            <a:r>
              <a:rPr sz="2000" spc="160" dirty="0">
                <a:latin typeface="Verdana"/>
                <a:cs typeface="Verdana"/>
              </a:rPr>
              <a:t>ced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105" dirty="0">
                <a:latin typeface="Verdana"/>
                <a:cs typeface="Verdana"/>
              </a:rPr>
              <a:t>d</a:t>
            </a:r>
            <a:r>
              <a:rPr sz="2000" spc="95" dirty="0">
                <a:latin typeface="Verdana"/>
                <a:cs typeface="Verdana"/>
              </a:rPr>
              <a:t>o</a:t>
            </a:r>
            <a:r>
              <a:rPr sz="2000" spc="35" dirty="0">
                <a:latin typeface="Verdana"/>
                <a:cs typeface="Verdana"/>
              </a:rPr>
              <a:t>cu</a:t>
            </a:r>
            <a:r>
              <a:rPr sz="2000" spc="65" dirty="0">
                <a:latin typeface="Verdana"/>
                <a:cs typeface="Verdana"/>
              </a:rPr>
              <a:t>m</a:t>
            </a:r>
            <a:r>
              <a:rPr sz="2000" spc="30" dirty="0">
                <a:latin typeface="Verdana"/>
                <a:cs typeface="Verdana"/>
              </a:rPr>
              <a:t>en</a:t>
            </a:r>
            <a:r>
              <a:rPr sz="2000" spc="-100" dirty="0">
                <a:latin typeface="Verdana"/>
                <a:cs typeface="Verdana"/>
              </a:rPr>
              <a:t>t</a:t>
            </a:r>
            <a:r>
              <a:rPr sz="2000" spc="-265" dirty="0">
                <a:latin typeface="Verdana"/>
                <a:cs typeface="Verdana"/>
              </a:rPr>
              <a:t>s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30" dirty="0">
                <a:latin typeface="Verdana"/>
                <a:cs typeface="Verdana"/>
              </a:rPr>
              <a:t>incl</a:t>
            </a:r>
            <a:r>
              <a:rPr sz="2000" spc="-35" dirty="0">
                <a:latin typeface="Verdana"/>
                <a:cs typeface="Verdana"/>
              </a:rPr>
              <a:t>u</a:t>
            </a:r>
            <a:r>
              <a:rPr sz="2000" spc="-20" dirty="0">
                <a:latin typeface="Verdana"/>
                <a:cs typeface="Verdana"/>
              </a:rPr>
              <a:t>d</a:t>
            </a:r>
            <a:r>
              <a:rPr sz="2000" spc="-25" dirty="0">
                <a:latin typeface="Verdana"/>
                <a:cs typeface="Verdana"/>
              </a:rPr>
              <a:t>i</a:t>
            </a:r>
            <a:r>
              <a:rPr sz="2000" spc="25" dirty="0">
                <a:latin typeface="Verdana"/>
                <a:cs typeface="Verdana"/>
              </a:rPr>
              <a:t>ng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260" dirty="0">
                <a:latin typeface="Verdana"/>
                <a:cs typeface="Verdana"/>
              </a:rPr>
              <a:t>s</a:t>
            </a:r>
            <a:r>
              <a:rPr sz="2000" spc="-20" dirty="0">
                <a:latin typeface="Verdana"/>
                <a:cs typeface="Verdana"/>
              </a:rPr>
              <a:t>ources</a:t>
            </a:r>
            <a:endParaRPr sz="2000">
              <a:latin typeface="Verdana"/>
              <a:cs typeface="Verdana"/>
            </a:endParaRPr>
          </a:p>
          <a:p>
            <a:pPr marL="756285">
              <a:lnSpc>
                <a:spcPts val="2160"/>
              </a:lnSpc>
              <a:tabLst>
                <a:tab pos="6691630" algn="l"/>
              </a:tabLst>
            </a:pPr>
            <a:r>
              <a:rPr sz="2000" spc="-215" dirty="0">
                <a:latin typeface="Verdana"/>
                <a:cs typeface="Verdana"/>
              </a:rPr>
              <a:t>(</a:t>
            </a:r>
            <a:r>
              <a:rPr sz="2000" spc="-40" dirty="0">
                <a:latin typeface="Verdana"/>
                <a:cs typeface="Verdana"/>
              </a:rPr>
              <a:t>e.</a:t>
            </a:r>
            <a:r>
              <a:rPr sz="2000" spc="90" dirty="0">
                <a:latin typeface="Verdana"/>
                <a:cs typeface="Verdana"/>
              </a:rPr>
              <a:t>g</a:t>
            </a:r>
            <a:r>
              <a:rPr sz="2000" spc="-175" dirty="0">
                <a:latin typeface="Verdana"/>
                <a:cs typeface="Verdana"/>
              </a:rPr>
              <a:t>.,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-175" dirty="0">
                <a:latin typeface="Verdana"/>
                <a:cs typeface="Verdana"/>
              </a:rPr>
              <a:t>U</a:t>
            </a:r>
            <a:r>
              <a:rPr sz="2000" spc="-80" dirty="0">
                <a:latin typeface="Verdana"/>
                <a:cs typeface="Verdana"/>
              </a:rPr>
              <a:t>s</a:t>
            </a:r>
            <a:r>
              <a:rPr sz="2000" spc="-85" dirty="0">
                <a:latin typeface="Verdana"/>
                <a:cs typeface="Verdana"/>
              </a:rPr>
              <a:t>e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60" dirty="0">
                <a:latin typeface="Verdana"/>
                <a:cs typeface="Verdana"/>
              </a:rPr>
              <a:t>Case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145" dirty="0">
                <a:latin typeface="Verdana"/>
                <a:cs typeface="Verdana"/>
              </a:rPr>
              <a:t>M</a:t>
            </a:r>
            <a:r>
              <a:rPr sz="2000" spc="85" dirty="0">
                <a:latin typeface="Verdana"/>
                <a:cs typeface="Verdana"/>
              </a:rPr>
              <a:t>o</a:t>
            </a:r>
            <a:r>
              <a:rPr sz="2000" spc="114" dirty="0">
                <a:latin typeface="Verdana"/>
                <a:cs typeface="Verdana"/>
              </a:rPr>
              <a:t>d</a:t>
            </a:r>
            <a:r>
              <a:rPr sz="2000" spc="-20" dirty="0">
                <a:latin typeface="Verdana"/>
                <a:cs typeface="Verdana"/>
              </a:rPr>
              <a:t>el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155" dirty="0">
                <a:latin typeface="Verdana"/>
                <a:cs typeface="Verdana"/>
              </a:rPr>
              <a:t>a</a:t>
            </a:r>
            <a:r>
              <a:rPr sz="2000" spc="40" dirty="0">
                <a:latin typeface="Verdana"/>
                <a:cs typeface="Verdana"/>
              </a:rPr>
              <a:t>nd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160" dirty="0">
                <a:latin typeface="Verdana"/>
                <a:cs typeface="Verdana"/>
              </a:rPr>
              <a:t>P</a:t>
            </a:r>
            <a:r>
              <a:rPr sz="2000" spc="-125" dirty="0">
                <a:latin typeface="Verdana"/>
                <a:cs typeface="Verdana"/>
              </a:rPr>
              <a:t>r</a:t>
            </a:r>
            <a:r>
              <a:rPr sz="2000" spc="85" dirty="0">
                <a:latin typeface="Verdana"/>
                <a:cs typeface="Verdana"/>
              </a:rPr>
              <a:t>o</a:t>
            </a:r>
            <a:r>
              <a:rPr sz="2000" spc="-25" dirty="0">
                <a:latin typeface="Verdana"/>
                <a:cs typeface="Verdana"/>
              </a:rPr>
              <a:t>b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spc="20" dirty="0">
                <a:latin typeface="Verdana"/>
                <a:cs typeface="Verdana"/>
              </a:rPr>
              <a:t>em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-310" dirty="0">
                <a:latin typeface="Verdana"/>
                <a:cs typeface="Verdana"/>
              </a:rPr>
              <a:t>S</a:t>
            </a:r>
            <a:r>
              <a:rPr sz="2000" spc="-170" dirty="0">
                <a:latin typeface="Verdana"/>
                <a:cs typeface="Verdana"/>
              </a:rPr>
              <a:t>t</a:t>
            </a:r>
            <a:r>
              <a:rPr sz="2000" spc="30" dirty="0">
                <a:latin typeface="Verdana"/>
                <a:cs typeface="Verdana"/>
              </a:rPr>
              <a:t>at</a:t>
            </a:r>
            <a:r>
              <a:rPr sz="2000" spc="100" dirty="0">
                <a:latin typeface="Verdana"/>
                <a:cs typeface="Verdana"/>
              </a:rPr>
              <a:t>e</a:t>
            </a:r>
            <a:r>
              <a:rPr sz="2000" spc="30" dirty="0">
                <a:latin typeface="Verdana"/>
                <a:cs typeface="Verdana"/>
              </a:rPr>
              <a:t>m</a:t>
            </a:r>
            <a:r>
              <a:rPr sz="2000" spc="5" dirty="0">
                <a:latin typeface="Verdana"/>
                <a:cs typeface="Verdana"/>
              </a:rPr>
              <a:t>e</a:t>
            </a:r>
            <a:r>
              <a:rPr sz="2000" spc="-60" dirty="0">
                <a:latin typeface="Verdana"/>
                <a:cs typeface="Verdana"/>
              </a:rPr>
              <a:t>n</a:t>
            </a:r>
            <a:r>
              <a:rPr sz="2000" spc="-235" dirty="0">
                <a:latin typeface="Verdana"/>
                <a:cs typeface="Verdana"/>
              </a:rPr>
              <a:t>t;</a:t>
            </a:r>
            <a:r>
              <a:rPr sz="2000" dirty="0">
                <a:latin typeface="Verdana"/>
                <a:cs typeface="Verdana"/>
              </a:rPr>
              <a:t>	</a:t>
            </a:r>
            <a:r>
              <a:rPr sz="2000" spc="-100" dirty="0">
                <a:latin typeface="Verdana"/>
                <a:cs typeface="Verdana"/>
              </a:rPr>
              <a:t>Exper</a:t>
            </a:r>
            <a:r>
              <a:rPr sz="2000" spc="-55" dirty="0">
                <a:latin typeface="Verdana"/>
                <a:cs typeface="Verdana"/>
              </a:rPr>
              <a:t>t</a:t>
            </a:r>
            <a:r>
              <a:rPr sz="2000" spc="-265" dirty="0">
                <a:latin typeface="Verdana"/>
                <a:cs typeface="Verdana"/>
              </a:rPr>
              <a:t>s</a:t>
            </a:r>
            <a:r>
              <a:rPr sz="2000" spc="-200" dirty="0">
                <a:latin typeface="Verdana"/>
                <a:cs typeface="Verdana"/>
              </a:rPr>
              <a:t> </a:t>
            </a:r>
            <a:r>
              <a:rPr sz="2000" spc="-65" dirty="0">
                <a:latin typeface="Verdana"/>
                <a:cs typeface="Verdana"/>
              </a:rPr>
              <a:t>i</a:t>
            </a:r>
            <a:r>
              <a:rPr sz="2000" spc="-135" dirty="0">
                <a:latin typeface="Verdana"/>
                <a:cs typeface="Verdana"/>
              </a:rPr>
              <a:t>n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100" dirty="0">
                <a:latin typeface="Verdana"/>
                <a:cs typeface="Verdana"/>
              </a:rPr>
              <a:t>t</a:t>
            </a:r>
            <a:r>
              <a:rPr sz="2000" spc="35" dirty="0">
                <a:latin typeface="Verdana"/>
                <a:cs typeface="Verdana"/>
              </a:rPr>
              <a:t>he</a:t>
            </a:r>
            <a:endParaRPr sz="2000">
              <a:latin typeface="Verdana"/>
              <a:cs typeface="Verdana"/>
            </a:endParaRPr>
          </a:p>
          <a:p>
            <a:pPr marL="756285">
              <a:lnSpc>
                <a:spcPts val="2280"/>
              </a:lnSpc>
            </a:pPr>
            <a:r>
              <a:rPr sz="2000" spc="-55" dirty="0">
                <a:latin typeface="Verdana"/>
                <a:cs typeface="Verdana"/>
              </a:rPr>
              <a:t>field)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175"/>
              </a:spcBef>
              <a:tabLst>
                <a:tab pos="354965" algn="l"/>
                <a:tab pos="355600" algn="l"/>
                <a:tab pos="819150" algn="l"/>
              </a:tabLst>
            </a:pPr>
            <a:r>
              <a:rPr lang="en-IN" sz="2000" dirty="0" smtClean="0">
                <a:latin typeface="Candara"/>
                <a:cs typeface="Candara"/>
              </a:rPr>
              <a:t>      </a:t>
            </a:r>
            <a:r>
              <a:rPr sz="2000" smtClean="0">
                <a:latin typeface="Candara"/>
                <a:cs typeface="Candara"/>
              </a:rPr>
              <a:t>Overview</a:t>
            </a:r>
            <a:endParaRPr sz="2000">
              <a:latin typeface="Candara"/>
              <a:cs typeface="Candara"/>
            </a:endParaRPr>
          </a:p>
          <a:p>
            <a:pPr marL="756285" lvl="1" indent="-287020">
              <a:lnSpc>
                <a:spcPct val="100000"/>
              </a:lnSpc>
              <a:spcBef>
                <a:spcPts val="355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20" dirty="0">
                <a:latin typeface="Verdana"/>
                <a:cs typeface="Verdana"/>
              </a:rPr>
              <a:t>Describe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100" dirty="0">
                <a:latin typeface="Verdana"/>
                <a:cs typeface="Verdana"/>
              </a:rPr>
              <a:t>t</a:t>
            </a:r>
            <a:r>
              <a:rPr sz="2000" spc="30" dirty="0">
                <a:latin typeface="Verdana"/>
                <a:cs typeface="Verdana"/>
              </a:rPr>
              <a:t>he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50" dirty="0">
                <a:latin typeface="Verdana"/>
                <a:cs typeface="Verdana"/>
              </a:rPr>
              <a:t>con</a:t>
            </a:r>
            <a:r>
              <a:rPr sz="2000" spc="45" dirty="0">
                <a:latin typeface="Verdana"/>
                <a:cs typeface="Verdana"/>
              </a:rPr>
              <a:t>t</a:t>
            </a:r>
            <a:r>
              <a:rPr sz="2000" spc="30" dirty="0">
                <a:latin typeface="Verdana"/>
                <a:cs typeface="Verdana"/>
              </a:rPr>
              <a:t>en</a:t>
            </a:r>
            <a:r>
              <a:rPr sz="2000" spc="-110" dirty="0">
                <a:latin typeface="Verdana"/>
                <a:cs typeface="Verdana"/>
              </a:rPr>
              <a:t>t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of</a:t>
            </a:r>
            <a:r>
              <a:rPr sz="2000" spc="-155" dirty="0">
                <a:latin typeface="Verdana"/>
                <a:cs typeface="Verdana"/>
              </a:rPr>
              <a:t> </a:t>
            </a:r>
            <a:r>
              <a:rPr sz="2000" spc="-100" dirty="0">
                <a:latin typeface="Verdana"/>
                <a:cs typeface="Verdana"/>
              </a:rPr>
              <a:t>t</a:t>
            </a:r>
            <a:r>
              <a:rPr sz="2000" spc="30" dirty="0">
                <a:latin typeface="Verdana"/>
                <a:cs typeface="Verdana"/>
              </a:rPr>
              <a:t>he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-130" dirty="0">
                <a:latin typeface="Verdana"/>
                <a:cs typeface="Verdana"/>
              </a:rPr>
              <a:t>rest</a:t>
            </a:r>
            <a:r>
              <a:rPr sz="2000" spc="-170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of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100" dirty="0">
                <a:latin typeface="Verdana"/>
                <a:cs typeface="Verdana"/>
              </a:rPr>
              <a:t>t</a:t>
            </a:r>
            <a:r>
              <a:rPr sz="2000" spc="30" dirty="0">
                <a:latin typeface="Verdana"/>
                <a:cs typeface="Verdana"/>
              </a:rPr>
              <a:t>he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275" dirty="0">
                <a:latin typeface="Verdana"/>
                <a:cs typeface="Verdana"/>
              </a:rPr>
              <a:t>S</a:t>
            </a:r>
            <a:r>
              <a:rPr sz="2000" spc="-285" dirty="0">
                <a:latin typeface="Verdana"/>
                <a:cs typeface="Verdana"/>
              </a:rPr>
              <a:t>R</a:t>
            </a:r>
            <a:r>
              <a:rPr sz="2000" spc="-370" dirty="0">
                <a:latin typeface="Verdana"/>
                <a:cs typeface="Verdana"/>
              </a:rPr>
              <a:t>S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24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20" dirty="0">
                <a:latin typeface="Verdana"/>
                <a:cs typeface="Verdana"/>
              </a:rPr>
              <a:t>Describe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spc="25" dirty="0">
                <a:latin typeface="Verdana"/>
                <a:cs typeface="Verdana"/>
              </a:rPr>
              <a:t>how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100" dirty="0">
                <a:latin typeface="Verdana"/>
                <a:cs typeface="Verdana"/>
              </a:rPr>
              <a:t>t</a:t>
            </a:r>
            <a:r>
              <a:rPr sz="2000" spc="30" dirty="0">
                <a:latin typeface="Verdana"/>
                <a:cs typeface="Verdana"/>
              </a:rPr>
              <a:t>he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275" dirty="0">
                <a:latin typeface="Verdana"/>
                <a:cs typeface="Verdana"/>
              </a:rPr>
              <a:t>S</a:t>
            </a:r>
            <a:r>
              <a:rPr sz="2000" spc="-285" dirty="0">
                <a:latin typeface="Verdana"/>
                <a:cs typeface="Verdana"/>
              </a:rPr>
              <a:t>R</a:t>
            </a:r>
            <a:r>
              <a:rPr sz="2000" spc="-370" dirty="0">
                <a:latin typeface="Verdana"/>
                <a:cs typeface="Verdana"/>
              </a:rPr>
              <a:t>S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165" dirty="0">
                <a:latin typeface="Verdana"/>
                <a:cs typeface="Verdana"/>
              </a:rPr>
              <a:t>i</a:t>
            </a:r>
            <a:r>
              <a:rPr sz="2000" spc="-265" dirty="0">
                <a:latin typeface="Verdana"/>
                <a:cs typeface="Verdana"/>
              </a:rPr>
              <a:t>s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90" dirty="0">
                <a:latin typeface="Verdana"/>
                <a:cs typeface="Verdana"/>
              </a:rPr>
              <a:t>o</a:t>
            </a:r>
            <a:r>
              <a:rPr sz="2000" spc="-75" dirty="0">
                <a:latin typeface="Verdana"/>
                <a:cs typeface="Verdana"/>
              </a:rPr>
              <a:t>r</a:t>
            </a:r>
            <a:r>
              <a:rPr sz="2000" spc="20" dirty="0">
                <a:latin typeface="Verdana"/>
                <a:cs typeface="Verdana"/>
              </a:rPr>
              <a:t>gan</a:t>
            </a:r>
            <a:r>
              <a:rPr sz="2000" dirty="0">
                <a:latin typeface="Verdana"/>
                <a:cs typeface="Verdana"/>
              </a:rPr>
              <a:t>i</a:t>
            </a:r>
            <a:r>
              <a:rPr sz="2000" spc="10" dirty="0">
                <a:latin typeface="Verdana"/>
                <a:cs typeface="Verdana"/>
              </a:rPr>
              <a:t>zed</a:t>
            </a:r>
            <a:endParaRPr sz="2000">
              <a:latin typeface="Verdana"/>
              <a:cs typeface="Verdana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238759"/>
            <a:ext cx="668576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6FC0"/>
                </a:solidFill>
              </a:rPr>
              <a:t>IEEE</a:t>
            </a:r>
            <a:r>
              <a:rPr sz="2400" spc="-15" dirty="0">
                <a:solidFill>
                  <a:srgbClr val="006FC0"/>
                </a:solidFill>
              </a:rPr>
              <a:t> </a:t>
            </a:r>
            <a:r>
              <a:rPr sz="2400" spc="-5" dirty="0">
                <a:solidFill>
                  <a:srgbClr val="006FC0"/>
                </a:solidFill>
              </a:rPr>
              <a:t>830-1998</a:t>
            </a:r>
            <a:r>
              <a:rPr sz="2400" spc="10" dirty="0">
                <a:solidFill>
                  <a:srgbClr val="006FC0"/>
                </a:solidFill>
              </a:rPr>
              <a:t> </a:t>
            </a:r>
            <a:r>
              <a:rPr sz="2400" dirty="0">
                <a:solidFill>
                  <a:srgbClr val="006FC0"/>
                </a:solidFill>
              </a:rPr>
              <a:t>:</a:t>
            </a:r>
            <a:r>
              <a:rPr sz="2400" spc="-20" dirty="0">
                <a:solidFill>
                  <a:srgbClr val="006FC0"/>
                </a:solidFill>
              </a:rPr>
              <a:t> </a:t>
            </a:r>
            <a:r>
              <a:rPr sz="2400" dirty="0"/>
              <a:t>Overall</a:t>
            </a:r>
            <a:r>
              <a:rPr sz="2400" spc="-15" dirty="0"/>
              <a:t> </a:t>
            </a:r>
            <a:r>
              <a:rPr sz="2400" spc="-5" dirty="0"/>
              <a:t>Description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869949"/>
            <a:ext cx="8392160" cy="55393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tabLst>
                <a:tab pos="354965" algn="l"/>
                <a:tab pos="355600" algn="l"/>
              </a:tabLst>
            </a:pPr>
            <a:r>
              <a:rPr lang="en-IN" sz="2200" spc="-5" dirty="0" smtClean="0">
                <a:latin typeface="Candara"/>
                <a:cs typeface="Candara"/>
              </a:rPr>
              <a:t>          </a:t>
            </a:r>
            <a:r>
              <a:rPr sz="2200" spc="-5" smtClean="0">
                <a:latin typeface="Candara"/>
                <a:cs typeface="Candara"/>
              </a:rPr>
              <a:t>Product</a:t>
            </a:r>
            <a:r>
              <a:rPr sz="2200" spc="-20" smtClean="0">
                <a:latin typeface="Candara"/>
                <a:cs typeface="Candara"/>
              </a:rPr>
              <a:t> </a:t>
            </a:r>
            <a:r>
              <a:rPr sz="2200" spc="-5" dirty="0">
                <a:latin typeface="Candara"/>
                <a:cs typeface="Candara"/>
              </a:rPr>
              <a:t>Perspective</a:t>
            </a:r>
            <a:endParaRPr sz="2200">
              <a:latin typeface="Candara"/>
              <a:cs typeface="Candara"/>
            </a:endParaRPr>
          </a:p>
          <a:p>
            <a:pPr marL="756285" lvl="1" indent="-287020">
              <a:lnSpc>
                <a:spcPct val="100000"/>
              </a:lnSpc>
              <a:spcBef>
                <a:spcPts val="5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1900" spc="-70" dirty="0">
                <a:latin typeface="Verdana"/>
                <a:cs typeface="Verdana"/>
              </a:rPr>
              <a:t>Present</a:t>
            </a:r>
            <a:r>
              <a:rPr sz="1900" spc="-140" dirty="0">
                <a:latin typeface="Verdana"/>
                <a:cs typeface="Verdana"/>
              </a:rPr>
              <a:t> </a:t>
            </a:r>
            <a:r>
              <a:rPr sz="1900" spc="-20" dirty="0">
                <a:latin typeface="Verdana"/>
                <a:cs typeface="Verdana"/>
              </a:rPr>
              <a:t>the</a:t>
            </a:r>
            <a:r>
              <a:rPr sz="1900" spc="-130" dirty="0">
                <a:latin typeface="Verdana"/>
                <a:cs typeface="Verdana"/>
              </a:rPr>
              <a:t> </a:t>
            </a:r>
            <a:r>
              <a:rPr sz="1900" spc="-100" dirty="0">
                <a:latin typeface="Verdana"/>
                <a:cs typeface="Verdana"/>
              </a:rPr>
              <a:t>business</a:t>
            </a:r>
            <a:r>
              <a:rPr sz="1900" spc="-140" dirty="0">
                <a:latin typeface="Verdana"/>
                <a:cs typeface="Verdana"/>
              </a:rPr>
              <a:t> </a:t>
            </a:r>
            <a:r>
              <a:rPr sz="1900" spc="55" dirty="0">
                <a:latin typeface="Verdana"/>
                <a:cs typeface="Verdana"/>
              </a:rPr>
              <a:t>case</a:t>
            </a:r>
            <a:r>
              <a:rPr sz="1900" spc="-145" dirty="0">
                <a:latin typeface="Verdana"/>
                <a:cs typeface="Verdana"/>
              </a:rPr>
              <a:t> </a:t>
            </a:r>
            <a:r>
              <a:rPr sz="1900" spc="70" dirty="0">
                <a:latin typeface="Verdana"/>
                <a:cs typeface="Verdana"/>
              </a:rPr>
              <a:t>and</a:t>
            </a:r>
            <a:r>
              <a:rPr sz="1900" spc="-120" dirty="0">
                <a:latin typeface="Verdana"/>
                <a:cs typeface="Verdana"/>
              </a:rPr>
              <a:t> </a:t>
            </a:r>
            <a:r>
              <a:rPr sz="1900" dirty="0">
                <a:latin typeface="Verdana"/>
                <a:cs typeface="Verdana"/>
              </a:rPr>
              <a:t>operational</a:t>
            </a:r>
            <a:r>
              <a:rPr sz="1900" spc="-130" dirty="0">
                <a:latin typeface="Verdana"/>
                <a:cs typeface="Verdana"/>
              </a:rPr>
              <a:t> </a:t>
            </a:r>
            <a:r>
              <a:rPr sz="1900" spc="85" dirty="0">
                <a:latin typeface="Verdana"/>
                <a:cs typeface="Verdana"/>
              </a:rPr>
              <a:t>concept</a:t>
            </a:r>
            <a:r>
              <a:rPr sz="1900" spc="-105" dirty="0">
                <a:latin typeface="Verdana"/>
                <a:cs typeface="Verdana"/>
              </a:rPr>
              <a:t> </a:t>
            </a:r>
            <a:r>
              <a:rPr sz="1900" dirty="0">
                <a:latin typeface="Verdana"/>
                <a:cs typeface="Verdana"/>
              </a:rPr>
              <a:t>of</a:t>
            </a:r>
            <a:r>
              <a:rPr sz="1900" spc="-130" dirty="0">
                <a:latin typeface="Verdana"/>
                <a:cs typeface="Verdana"/>
              </a:rPr>
              <a:t> </a:t>
            </a:r>
            <a:r>
              <a:rPr sz="1900" spc="-20" dirty="0">
                <a:latin typeface="Verdana"/>
                <a:cs typeface="Verdana"/>
              </a:rPr>
              <a:t>the</a:t>
            </a:r>
            <a:r>
              <a:rPr sz="1900" spc="-130" dirty="0">
                <a:latin typeface="Verdana"/>
                <a:cs typeface="Verdana"/>
              </a:rPr>
              <a:t> </a:t>
            </a:r>
            <a:r>
              <a:rPr sz="1900" spc="-125" dirty="0">
                <a:latin typeface="Verdana"/>
                <a:cs typeface="Verdana"/>
              </a:rPr>
              <a:t>system</a:t>
            </a:r>
            <a:endParaRPr sz="19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1900" spc="20" dirty="0">
                <a:latin typeface="Verdana"/>
                <a:cs typeface="Verdana"/>
              </a:rPr>
              <a:t>D</a:t>
            </a:r>
            <a:r>
              <a:rPr sz="1900" spc="25" dirty="0">
                <a:latin typeface="Verdana"/>
                <a:cs typeface="Verdana"/>
              </a:rPr>
              <a:t>e</a:t>
            </a:r>
            <a:r>
              <a:rPr sz="1900" spc="-15" dirty="0">
                <a:latin typeface="Verdana"/>
                <a:cs typeface="Verdana"/>
              </a:rPr>
              <a:t>s</a:t>
            </a:r>
            <a:r>
              <a:rPr sz="1900" spc="-20" dirty="0">
                <a:latin typeface="Verdana"/>
                <a:cs typeface="Verdana"/>
              </a:rPr>
              <a:t>c</a:t>
            </a:r>
            <a:r>
              <a:rPr sz="1900" spc="-235" dirty="0">
                <a:latin typeface="Verdana"/>
                <a:cs typeface="Verdana"/>
              </a:rPr>
              <a:t>r</a:t>
            </a:r>
            <a:r>
              <a:rPr sz="1900" spc="-130" dirty="0">
                <a:latin typeface="Verdana"/>
                <a:cs typeface="Verdana"/>
              </a:rPr>
              <a:t>i</a:t>
            </a:r>
            <a:r>
              <a:rPr sz="1900" spc="100" dirty="0">
                <a:latin typeface="Verdana"/>
                <a:cs typeface="Verdana"/>
              </a:rPr>
              <a:t>be</a:t>
            </a:r>
            <a:r>
              <a:rPr sz="1900" spc="-165" dirty="0">
                <a:latin typeface="Verdana"/>
                <a:cs typeface="Verdana"/>
              </a:rPr>
              <a:t> </a:t>
            </a:r>
            <a:r>
              <a:rPr sz="1900" spc="20" dirty="0">
                <a:latin typeface="Verdana"/>
                <a:cs typeface="Verdana"/>
              </a:rPr>
              <a:t>h</a:t>
            </a:r>
            <a:r>
              <a:rPr sz="1900" spc="5" dirty="0">
                <a:latin typeface="Verdana"/>
                <a:cs typeface="Verdana"/>
              </a:rPr>
              <a:t>o</a:t>
            </a:r>
            <a:r>
              <a:rPr sz="1900" spc="20" dirty="0">
                <a:latin typeface="Verdana"/>
                <a:cs typeface="Verdana"/>
              </a:rPr>
              <a:t>w</a:t>
            </a:r>
            <a:r>
              <a:rPr sz="1900" spc="-125" dirty="0">
                <a:latin typeface="Verdana"/>
                <a:cs typeface="Verdana"/>
              </a:rPr>
              <a:t> </a:t>
            </a:r>
            <a:r>
              <a:rPr sz="1900" spc="-20" dirty="0">
                <a:latin typeface="Verdana"/>
                <a:cs typeface="Verdana"/>
              </a:rPr>
              <a:t>the</a:t>
            </a:r>
            <a:r>
              <a:rPr sz="1900" spc="-130" dirty="0">
                <a:latin typeface="Verdana"/>
                <a:cs typeface="Verdana"/>
              </a:rPr>
              <a:t> </a:t>
            </a:r>
            <a:r>
              <a:rPr sz="1900" spc="-85" dirty="0">
                <a:latin typeface="Verdana"/>
                <a:cs typeface="Verdana"/>
              </a:rPr>
              <a:t>p</a:t>
            </a:r>
            <a:r>
              <a:rPr sz="1900" spc="-50" dirty="0">
                <a:latin typeface="Verdana"/>
                <a:cs typeface="Verdana"/>
              </a:rPr>
              <a:t>r</a:t>
            </a:r>
            <a:r>
              <a:rPr sz="1900" spc="75" dirty="0">
                <a:latin typeface="Verdana"/>
                <a:cs typeface="Verdana"/>
              </a:rPr>
              <a:t>o</a:t>
            </a:r>
            <a:r>
              <a:rPr sz="1900" spc="-25" dirty="0">
                <a:latin typeface="Verdana"/>
                <a:cs typeface="Verdana"/>
              </a:rPr>
              <a:t>po</a:t>
            </a:r>
            <a:r>
              <a:rPr sz="1900" spc="-30" dirty="0">
                <a:latin typeface="Verdana"/>
                <a:cs typeface="Verdana"/>
              </a:rPr>
              <a:t>s</a:t>
            </a:r>
            <a:r>
              <a:rPr sz="1900" spc="105" dirty="0">
                <a:latin typeface="Verdana"/>
                <a:cs typeface="Verdana"/>
              </a:rPr>
              <a:t>ed</a:t>
            </a:r>
            <a:r>
              <a:rPr sz="1900" spc="-105" dirty="0">
                <a:latin typeface="Verdana"/>
                <a:cs typeface="Verdana"/>
              </a:rPr>
              <a:t> </a:t>
            </a:r>
            <a:r>
              <a:rPr sz="1900" spc="-175" dirty="0">
                <a:latin typeface="Verdana"/>
                <a:cs typeface="Verdana"/>
              </a:rPr>
              <a:t>s</a:t>
            </a:r>
            <a:r>
              <a:rPr sz="1900" spc="-210" dirty="0">
                <a:latin typeface="Verdana"/>
                <a:cs typeface="Verdana"/>
              </a:rPr>
              <a:t>y</a:t>
            </a:r>
            <a:r>
              <a:rPr sz="1900" spc="-75" dirty="0">
                <a:latin typeface="Verdana"/>
                <a:cs typeface="Verdana"/>
              </a:rPr>
              <a:t>ste</a:t>
            </a:r>
            <a:r>
              <a:rPr sz="1900" spc="-130" dirty="0">
                <a:latin typeface="Verdana"/>
                <a:cs typeface="Verdana"/>
              </a:rPr>
              <a:t>m</a:t>
            </a:r>
            <a:r>
              <a:rPr sz="1900" spc="-105" dirty="0">
                <a:latin typeface="Verdana"/>
                <a:cs typeface="Verdana"/>
              </a:rPr>
              <a:t> </a:t>
            </a:r>
            <a:r>
              <a:rPr sz="1900" spc="-125" dirty="0">
                <a:latin typeface="Verdana"/>
                <a:cs typeface="Verdana"/>
              </a:rPr>
              <a:t>f</a:t>
            </a:r>
            <a:r>
              <a:rPr sz="1900" spc="-80" dirty="0">
                <a:latin typeface="Verdana"/>
                <a:cs typeface="Verdana"/>
              </a:rPr>
              <a:t>i</a:t>
            </a:r>
            <a:r>
              <a:rPr sz="1900" spc="-180" dirty="0">
                <a:latin typeface="Verdana"/>
                <a:cs typeface="Verdana"/>
              </a:rPr>
              <a:t>ts</a:t>
            </a:r>
            <a:r>
              <a:rPr sz="1900" spc="-165" dirty="0">
                <a:latin typeface="Verdana"/>
                <a:cs typeface="Verdana"/>
              </a:rPr>
              <a:t> </a:t>
            </a:r>
            <a:r>
              <a:rPr sz="1900" spc="-135" dirty="0">
                <a:latin typeface="Verdana"/>
                <a:cs typeface="Verdana"/>
              </a:rPr>
              <a:t>i</a:t>
            </a:r>
            <a:r>
              <a:rPr sz="1900" spc="-25" dirty="0">
                <a:latin typeface="Verdana"/>
                <a:cs typeface="Verdana"/>
              </a:rPr>
              <a:t>nto</a:t>
            </a:r>
            <a:r>
              <a:rPr sz="1900" spc="-145" dirty="0">
                <a:latin typeface="Verdana"/>
                <a:cs typeface="Verdana"/>
              </a:rPr>
              <a:t> </a:t>
            </a:r>
            <a:r>
              <a:rPr sz="1900" spc="-20" dirty="0">
                <a:latin typeface="Verdana"/>
                <a:cs typeface="Verdana"/>
              </a:rPr>
              <a:t>the</a:t>
            </a:r>
            <a:r>
              <a:rPr sz="1900" spc="-130" dirty="0">
                <a:latin typeface="Verdana"/>
                <a:cs typeface="Verdana"/>
              </a:rPr>
              <a:t> </a:t>
            </a:r>
            <a:r>
              <a:rPr sz="1900" spc="-105" dirty="0">
                <a:latin typeface="Verdana"/>
                <a:cs typeface="Verdana"/>
              </a:rPr>
              <a:t>bus</a:t>
            </a:r>
            <a:r>
              <a:rPr sz="1900" spc="-35" dirty="0">
                <a:latin typeface="Verdana"/>
                <a:cs typeface="Verdana"/>
              </a:rPr>
              <a:t>i</a:t>
            </a:r>
            <a:r>
              <a:rPr sz="1900" spc="-114" dirty="0">
                <a:latin typeface="Verdana"/>
                <a:cs typeface="Verdana"/>
              </a:rPr>
              <a:t>ness</a:t>
            </a:r>
            <a:r>
              <a:rPr sz="1900" spc="-140" dirty="0">
                <a:latin typeface="Verdana"/>
                <a:cs typeface="Verdana"/>
              </a:rPr>
              <a:t> </a:t>
            </a:r>
            <a:r>
              <a:rPr sz="1900" spc="150" dirty="0">
                <a:latin typeface="Verdana"/>
                <a:cs typeface="Verdana"/>
              </a:rPr>
              <a:t>c</a:t>
            </a:r>
            <a:r>
              <a:rPr sz="1900" spc="160" dirty="0">
                <a:latin typeface="Verdana"/>
                <a:cs typeface="Verdana"/>
              </a:rPr>
              <a:t>o</a:t>
            </a:r>
            <a:r>
              <a:rPr sz="1900" spc="-70" dirty="0">
                <a:latin typeface="Verdana"/>
                <a:cs typeface="Verdana"/>
              </a:rPr>
              <a:t>ntex</a:t>
            </a:r>
            <a:r>
              <a:rPr sz="1900" spc="-110" dirty="0">
                <a:latin typeface="Verdana"/>
                <a:cs typeface="Verdana"/>
              </a:rPr>
              <a:t>t</a:t>
            </a:r>
            <a:endParaRPr sz="1900">
              <a:latin typeface="Verdana"/>
              <a:cs typeface="Verdana"/>
            </a:endParaRPr>
          </a:p>
          <a:p>
            <a:pPr marL="756285" lvl="1" indent="-287020">
              <a:lnSpc>
                <a:spcPts val="2055"/>
              </a:lnSpc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1900" spc="-20" dirty="0">
                <a:latin typeface="Verdana"/>
                <a:cs typeface="Verdana"/>
              </a:rPr>
              <a:t>Describe</a:t>
            </a:r>
            <a:r>
              <a:rPr sz="1900" spc="-160" dirty="0">
                <a:latin typeface="Verdana"/>
                <a:cs typeface="Verdana"/>
              </a:rPr>
              <a:t> </a:t>
            </a:r>
            <a:r>
              <a:rPr sz="1900" spc="-50" dirty="0">
                <a:latin typeface="Verdana"/>
                <a:cs typeface="Verdana"/>
              </a:rPr>
              <a:t>external</a:t>
            </a:r>
            <a:r>
              <a:rPr sz="1900" spc="-140" dirty="0">
                <a:latin typeface="Verdana"/>
                <a:cs typeface="Verdana"/>
              </a:rPr>
              <a:t> </a:t>
            </a:r>
            <a:r>
              <a:rPr sz="1900" spc="-55" dirty="0">
                <a:latin typeface="Verdana"/>
                <a:cs typeface="Verdana"/>
              </a:rPr>
              <a:t>interfaces:</a:t>
            </a:r>
            <a:r>
              <a:rPr sz="1900" spc="-140" dirty="0">
                <a:latin typeface="Verdana"/>
                <a:cs typeface="Verdana"/>
              </a:rPr>
              <a:t> </a:t>
            </a:r>
            <a:r>
              <a:rPr sz="1900" spc="-130" dirty="0">
                <a:latin typeface="Verdana"/>
                <a:cs typeface="Verdana"/>
              </a:rPr>
              <a:t>system,</a:t>
            </a:r>
            <a:r>
              <a:rPr sz="1900" spc="-110" dirty="0">
                <a:latin typeface="Verdana"/>
                <a:cs typeface="Verdana"/>
              </a:rPr>
              <a:t> </a:t>
            </a:r>
            <a:r>
              <a:rPr sz="1900" spc="-125" dirty="0">
                <a:latin typeface="Verdana"/>
                <a:cs typeface="Verdana"/>
              </a:rPr>
              <a:t>user,</a:t>
            </a:r>
            <a:r>
              <a:rPr sz="1900" spc="-130" dirty="0">
                <a:latin typeface="Verdana"/>
                <a:cs typeface="Verdana"/>
              </a:rPr>
              <a:t> </a:t>
            </a:r>
            <a:r>
              <a:rPr sz="1900" spc="-20" dirty="0">
                <a:latin typeface="Verdana"/>
                <a:cs typeface="Verdana"/>
              </a:rPr>
              <a:t>hardware,</a:t>
            </a:r>
            <a:r>
              <a:rPr sz="1900" spc="-100" dirty="0">
                <a:latin typeface="Verdana"/>
                <a:cs typeface="Verdana"/>
              </a:rPr>
              <a:t> </a:t>
            </a:r>
            <a:r>
              <a:rPr sz="1900" spc="-60" dirty="0">
                <a:latin typeface="Verdana"/>
                <a:cs typeface="Verdana"/>
              </a:rPr>
              <a:t>software,</a:t>
            </a:r>
            <a:endParaRPr sz="1900">
              <a:latin typeface="Verdana"/>
              <a:cs typeface="Verdana"/>
            </a:endParaRPr>
          </a:p>
          <a:p>
            <a:pPr marL="756285">
              <a:lnSpc>
                <a:spcPts val="2055"/>
              </a:lnSpc>
            </a:pPr>
            <a:r>
              <a:rPr sz="1900" spc="5" dirty="0">
                <a:latin typeface="Verdana"/>
                <a:cs typeface="Verdana"/>
              </a:rPr>
              <a:t>communication</a:t>
            </a:r>
            <a:endParaRPr sz="1900">
              <a:latin typeface="Verdana"/>
              <a:cs typeface="Verdana"/>
            </a:endParaRPr>
          </a:p>
          <a:p>
            <a:pPr marL="756285" lvl="1" indent="-287020">
              <a:lnSpc>
                <a:spcPts val="2255"/>
              </a:lnSpc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1900" spc="20" dirty="0">
                <a:latin typeface="Verdana"/>
                <a:cs typeface="Verdana"/>
              </a:rPr>
              <a:t>D</a:t>
            </a:r>
            <a:r>
              <a:rPr sz="1900" spc="25" dirty="0">
                <a:latin typeface="Verdana"/>
                <a:cs typeface="Verdana"/>
              </a:rPr>
              <a:t>e</a:t>
            </a:r>
            <a:r>
              <a:rPr sz="1900" spc="-15" dirty="0">
                <a:latin typeface="Verdana"/>
                <a:cs typeface="Verdana"/>
              </a:rPr>
              <a:t>s</a:t>
            </a:r>
            <a:r>
              <a:rPr sz="1900" spc="-20" dirty="0">
                <a:latin typeface="Verdana"/>
                <a:cs typeface="Verdana"/>
              </a:rPr>
              <a:t>c</a:t>
            </a:r>
            <a:r>
              <a:rPr sz="1900" spc="-235" dirty="0">
                <a:latin typeface="Verdana"/>
                <a:cs typeface="Verdana"/>
              </a:rPr>
              <a:t>r</a:t>
            </a:r>
            <a:r>
              <a:rPr sz="1900" spc="-130" dirty="0">
                <a:latin typeface="Verdana"/>
                <a:cs typeface="Verdana"/>
              </a:rPr>
              <a:t>i</a:t>
            </a:r>
            <a:r>
              <a:rPr sz="1900" spc="100" dirty="0">
                <a:latin typeface="Verdana"/>
                <a:cs typeface="Verdana"/>
              </a:rPr>
              <a:t>be</a:t>
            </a:r>
            <a:r>
              <a:rPr sz="1900" spc="-165" dirty="0">
                <a:latin typeface="Verdana"/>
                <a:cs typeface="Verdana"/>
              </a:rPr>
              <a:t> </a:t>
            </a:r>
            <a:r>
              <a:rPr sz="1900" spc="150" dirty="0">
                <a:latin typeface="Verdana"/>
                <a:cs typeface="Verdana"/>
              </a:rPr>
              <a:t>c</a:t>
            </a:r>
            <a:r>
              <a:rPr sz="1900" spc="160" dirty="0">
                <a:latin typeface="Verdana"/>
                <a:cs typeface="Verdana"/>
              </a:rPr>
              <a:t>o</a:t>
            </a:r>
            <a:r>
              <a:rPr sz="1900" spc="-165" dirty="0">
                <a:latin typeface="Verdana"/>
                <a:cs typeface="Verdana"/>
              </a:rPr>
              <a:t>n</a:t>
            </a:r>
            <a:r>
              <a:rPr sz="1900" spc="-150" dirty="0">
                <a:latin typeface="Verdana"/>
                <a:cs typeface="Verdana"/>
              </a:rPr>
              <a:t>s</a:t>
            </a:r>
            <a:r>
              <a:rPr sz="1900" spc="-170" dirty="0">
                <a:latin typeface="Verdana"/>
                <a:cs typeface="Verdana"/>
              </a:rPr>
              <a:t>t</a:t>
            </a:r>
            <a:r>
              <a:rPr sz="1900" spc="-180" dirty="0">
                <a:latin typeface="Verdana"/>
                <a:cs typeface="Verdana"/>
              </a:rPr>
              <a:t>r</a:t>
            </a:r>
            <a:r>
              <a:rPr sz="1900" dirty="0">
                <a:latin typeface="Verdana"/>
                <a:cs typeface="Verdana"/>
              </a:rPr>
              <a:t>a</a:t>
            </a:r>
            <a:r>
              <a:rPr sz="1900" spc="15" dirty="0">
                <a:latin typeface="Verdana"/>
                <a:cs typeface="Verdana"/>
              </a:rPr>
              <a:t>i</a:t>
            </a:r>
            <a:r>
              <a:rPr sz="1900" spc="-190" dirty="0">
                <a:latin typeface="Verdana"/>
                <a:cs typeface="Verdana"/>
              </a:rPr>
              <a:t>nts:</a:t>
            </a:r>
            <a:r>
              <a:rPr sz="1900" spc="-120" dirty="0">
                <a:latin typeface="Verdana"/>
                <a:cs typeface="Verdana"/>
              </a:rPr>
              <a:t> </a:t>
            </a:r>
            <a:r>
              <a:rPr sz="1900" spc="10" dirty="0">
                <a:latin typeface="Verdana"/>
                <a:cs typeface="Verdana"/>
              </a:rPr>
              <a:t>mem</a:t>
            </a:r>
            <a:r>
              <a:rPr sz="1900" spc="-5" dirty="0">
                <a:latin typeface="Verdana"/>
                <a:cs typeface="Verdana"/>
              </a:rPr>
              <a:t>o</a:t>
            </a:r>
            <a:r>
              <a:rPr sz="1900" spc="-175" dirty="0">
                <a:latin typeface="Verdana"/>
                <a:cs typeface="Verdana"/>
              </a:rPr>
              <a:t>ry,</a:t>
            </a:r>
            <a:r>
              <a:rPr sz="1900" spc="-105" dirty="0">
                <a:latin typeface="Verdana"/>
                <a:cs typeface="Verdana"/>
              </a:rPr>
              <a:t> </a:t>
            </a:r>
            <a:r>
              <a:rPr sz="1900" spc="75" dirty="0">
                <a:latin typeface="Verdana"/>
                <a:cs typeface="Verdana"/>
              </a:rPr>
              <a:t>o</a:t>
            </a:r>
            <a:r>
              <a:rPr sz="1900" spc="100" dirty="0">
                <a:latin typeface="Verdana"/>
                <a:cs typeface="Verdana"/>
              </a:rPr>
              <a:t>pe</a:t>
            </a:r>
            <a:r>
              <a:rPr sz="1900" spc="-45" dirty="0">
                <a:latin typeface="Verdana"/>
                <a:cs typeface="Verdana"/>
              </a:rPr>
              <a:t>ra</a:t>
            </a:r>
            <a:r>
              <a:rPr sz="1900" spc="-150" dirty="0">
                <a:latin typeface="Verdana"/>
                <a:cs typeface="Verdana"/>
              </a:rPr>
              <a:t>t</a:t>
            </a:r>
            <a:r>
              <a:rPr sz="1900" spc="-85" dirty="0">
                <a:latin typeface="Verdana"/>
                <a:cs typeface="Verdana"/>
              </a:rPr>
              <a:t>i</a:t>
            </a:r>
            <a:r>
              <a:rPr sz="1900" spc="75" dirty="0">
                <a:latin typeface="Verdana"/>
                <a:cs typeface="Verdana"/>
              </a:rPr>
              <a:t>o</a:t>
            </a:r>
            <a:r>
              <a:rPr sz="1900" spc="-15" dirty="0">
                <a:latin typeface="Verdana"/>
                <a:cs typeface="Verdana"/>
              </a:rPr>
              <a:t>na</a:t>
            </a:r>
            <a:r>
              <a:rPr sz="1900" spc="-25" dirty="0">
                <a:latin typeface="Verdana"/>
                <a:cs typeface="Verdana"/>
              </a:rPr>
              <a:t>l</a:t>
            </a:r>
            <a:r>
              <a:rPr sz="1900" spc="-170" dirty="0">
                <a:latin typeface="Verdana"/>
                <a:cs typeface="Verdana"/>
              </a:rPr>
              <a:t>,</a:t>
            </a:r>
            <a:r>
              <a:rPr sz="1900" spc="-120" dirty="0">
                <a:latin typeface="Verdana"/>
                <a:cs typeface="Verdana"/>
              </a:rPr>
              <a:t> </a:t>
            </a:r>
            <a:r>
              <a:rPr sz="1900" spc="-265">
                <a:latin typeface="Verdana"/>
                <a:cs typeface="Verdana"/>
              </a:rPr>
              <a:t>s</a:t>
            </a:r>
            <a:r>
              <a:rPr sz="1900" spc="-130">
                <a:latin typeface="Verdana"/>
                <a:cs typeface="Verdana"/>
              </a:rPr>
              <a:t>i</a:t>
            </a:r>
            <a:r>
              <a:rPr sz="1900" spc="-5">
                <a:latin typeface="Verdana"/>
                <a:cs typeface="Verdana"/>
              </a:rPr>
              <a:t>te</a:t>
            </a:r>
            <a:r>
              <a:rPr sz="1900" spc="-145">
                <a:latin typeface="Verdana"/>
                <a:cs typeface="Verdana"/>
              </a:rPr>
              <a:t> </a:t>
            </a:r>
            <a:r>
              <a:rPr sz="1900" spc="85" smtClean="0">
                <a:latin typeface="Verdana"/>
                <a:cs typeface="Verdana"/>
              </a:rPr>
              <a:t>adap</a:t>
            </a:r>
            <a:r>
              <a:rPr sz="1900" spc="60" smtClean="0">
                <a:latin typeface="Verdana"/>
                <a:cs typeface="Verdana"/>
              </a:rPr>
              <a:t>t</a:t>
            </a:r>
            <a:r>
              <a:rPr sz="1900" spc="20" smtClean="0">
                <a:latin typeface="Verdana"/>
                <a:cs typeface="Verdana"/>
              </a:rPr>
              <a:t>a</a:t>
            </a:r>
            <a:r>
              <a:rPr sz="1900" spc="15" smtClean="0">
                <a:latin typeface="Verdana"/>
                <a:cs typeface="Verdana"/>
              </a:rPr>
              <a:t>t</a:t>
            </a:r>
            <a:r>
              <a:rPr sz="1900" spc="-135" smtClean="0">
                <a:latin typeface="Verdana"/>
                <a:cs typeface="Verdana"/>
              </a:rPr>
              <a:t>i</a:t>
            </a:r>
            <a:r>
              <a:rPr sz="1900" spc="75" smtClean="0">
                <a:latin typeface="Verdana"/>
                <a:cs typeface="Verdana"/>
              </a:rPr>
              <a:t>o</a:t>
            </a:r>
            <a:r>
              <a:rPr sz="1900" spc="-50" smtClean="0">
                <a:latin typeface="Verdana"/>
                <a:cs typeface="Verdana"/>
              </a:rPr>
              <a:t>n</a:t>
            </a:r>
            <a:endParaRPr lang="en-IN" sz="1900" spc="-50" dirty="0">
              <a:latin typeface="Verdana"/>
              <a:cs typeface="Verdana"/>
            </a:endParaRPr>
          </a:p>
          <a:p>
            <a:pPr marL="756285" lvl="1" indent="-287020">
              <a:lnSpc>
                <a:spcPts val="2255"/>
              </a:lnSpc>
              <a:tabLst>
                <a:tab pos="756285" algn="l"/>
                <a:tab pos="756920" algn="l"/>
              </a:tabLst>
            </a:pPr>
            <a:r>
              <a:rPr lang="en-IN" sz="1900" spc="-50" dirty="0">
                <a:latin typeface="Verdana"/>
                <a:cs typeface="Candara"/>
              </a:rPr>
              <a:t> </a:t>
            </a:r>
            <a:r>
              <a:rPr sz="2200" spc="425" smtClean="0">
                <a:latin typeface="Candara"/>
                <a:cs typeface="Candara"/>
              </a:rPr>
              <a:t> </a:t>
            </a:r>
            <a:r>
              <a:rPr sz="2200" spc="-5" dirty="0">
                <a:latin typeface="Candara"/>
                <a:cs typeface="Candara"/>
              </a:rPr>
              <a:t>Product</a:t>
            </a:r>
            <a:r>
              <a:rPr sz="2200" spc="-25" dirty="0">
                <a:latin typeface="Candara"/>
                <a:cs typeface="Candara"/>
              </a:rPr>
              <a:t> </a:t>
            </a:r>
            <a:r>
              <a:rPr sz="2200" spc="-5" dirty="0">
                <a:latin typeface="Candara"/>
                <a:cs typeface="Candara"/>
              </a:rPr>
              <a:t>Functions</a:t>
            </a:r>
            <a:endParaRPr sz="2200">
              <a:latin typeface="Candara"/>
              <a:cs typeface="Candara"/>
            </a:endParaRPr>
          </a:p>
          <a:p>
            <a:pPr marL="756285" lvl="1" indent="-287020">
              <a:lnSpc>
                <a:spcPct val="100000"/>
              </a:lnSpc>
              <a:spcBef>
                <a:spcPts val="45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1900" spc="-100" dirty="0">
                <a:latin typeface="Verdana"/>
                <a:cs typeface="Verdana"/>
              </a:rPr>
              <a:t>Summarize</a:t>
            </a:r>
            <a:r>
              <a:rPr sz="1900" spc="-145" dirty="0">
                <a:latin typeface="Verdana"/>
                <a:cs typeface="Verdana"/>
              </a:rPr>
              <a:t> </a:t>
            </a:r>
            <a:r>
              <a:rPr sz="1900" spc="-20" dirty="0">
                <a:latin typeface="Verdana"/>
                <a:cs typeface="Verdana"/>
              </a:rPr>
              <a:t>the</a:t>
            </a:r>
            <a:r>
              <a:rPr sz="1900" spc="-135" dirty="0">
                <a:latin typeface="Verdana"/>
                <a:cs typeface="Verdana"/>
              </a:rPr>
              <a:t> </a:t>
            </a:r>
            <a:r>
              <a:rPr sz="1900" spc="-70" dirty="0">
                <a:latin typeface="Verdana"/>
                <a:cs typeface="Verdana"/>
              </a:rPr>
              <a:t>major</a:t>
            </a:r>
            <a:r>
              <a:rPr sz="1900" spc="-120" dirty="0">
                <a:latin typeface="Verdana"/>
                <a:cs typeface="Verdana"/>
              </a:rPr>
              <a:t> </a:t>
            </a:r>
            <a:r>
              <a:rPr sz="1900" spc="-15" dirty="0">
                <a:latin typeface="Verdana"/>
                <a:cs typeface="Verdana"/>
              </a:rPr>
              <a:t>functional</a:t>
            </a:r>
            <a:r>
              <a:rPr sz="1900" spc="-130" dirty="0">
                <a:latin typeface="Verdana"/>
                <a:cs typeface="Verdana"/>
              </a:rPr>
              <a:t> </a:t>
            </a:r>
            <a:r>
              <a:rPr sz="1900" spc="-5" dirty="0">
                <a:latin typeface="Verdana"/>
                <a:cs typeface="Verdana"/>
              </a:rPr>
              <a:t>capabilities</a:t>
            </a:r>
            <a:endParaRPr sz="1900">
              <a:latin typeface="Verdana"/>
              <a:cs typeface="Verdana"/>
            </a:endParaRPr>
          </a:p>
          <a:p>
            <a:pPr marL="756285" lvl="1" indent="-287020">
              <a:lnSpc>
                <a:spcPts val="2055"/>
              </a:lnSpc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1900" spc="-30" dirty="0">
                <a:latin typeface="Verdana"/>
                <a:cs typeface="Verdana"/>
              </a:rPr>
              <a:t>Include</a:t>
            </a:r>
            <a:r>
              <a:rPr sz="1900" spc="-125" dirty="0">
                <a:latin typeface="Verdana"/>
                <a:cs typeface="Verdana"/>
              </a:rPr>
              <a:t> </a:t>
            </a:r>
            <a:r>
              <a:rPr sz="1900" spc="-20" dirty="0">
                <a:latin typeface="Verdana"/>
                <a:cs typeface="Verdana"/>
              </a:rPr>
              <a:t>the</a:t>
            </a:r>
            <a:r>
              <a:rPr sz="1900" spc="-125" dirty="0">
                <a:latin typeface="Verdana"/>
                <a:cs typeface="Verdana"/>
              </a:rPr>
              <a:t> </a:t>
            </a:r>
            <a:r>
              <a:rPr sz="1900" spc="-110" dirty="0">
                <a:latin typeface="Verdana"/>
                <a:cs typeface="Verdana"/>
              </a:rPr>
              <a:t>Use</a:t>
            </a:r>
            <a:r>
              <a:rPr sz="1900" spc="-114" dirty="0">
                <a:latin typeface="Verdana"/>
                <a:cs typeface="Verdana"/>
              </a:rPr>
              <a:t> </a:t>
            </a:r>
            <a:r>
              <a:rPr sz="1900" spc="50" dirty="0">
                <a:latin typeface="Verdana"/>
                <a:cs typeface="Verdana"/>
              </a:rPr>
              <a:t>Case</a:t>
            </a:r>
            <a:r>
              <a:rPr sz="1900" spc="-110" dirty="0">
                <a:latin typeface="Verdana"/>
                <a:cs typeface="Verdana"/>
              </a:rPr>
              <a:t> </a:t>
            </a:r>
            <a:r>
              <a:rPr sz="1900" spc="-20" dirty="0">
                <a:latin typeface="Verdana"/>
                <a:cs typeface="Verdana"/>
              </a:rPr>
              <a:t>Diagram</a:t>
            </a:r>
            <a:r>
              <a:rPr sz="1900" spc="-150" dirty="0">
                <a:latin typeface="Verdana"/>
                <a:cs typeface="Verdana"/>
              </a:rPr>
              <a:t> </a:t>
            </a:r>
            <a:r>
              <a:rPr sz="1900" spc="70" dirty="0">
                <a:latin typeface="Verdana"/>
                <a:cs typeface="Verdana"/>
              </a:rPr>
              <a:t>and</a:t>
            </a:r>
            <a:r>
              <a:rPr sz="1900" spc="-120" dirty="0">
                <a:latin typeface="Verdana"/>
                <a:cs typeface="Verdana"/>
              </a:rPr>
              <a:t> </a:t>
            </a:r>
            <a:r>
              <a:rPr sz="1900" spc="-50" dirty="0">
                <a:latin typeface="Verdana"/>
                <a:cs typeface="Verdana"/>
              </a:rPr>
              <a:t>supporting</a:t>
            </a:r>
            <a:r>
              <a:rPr sz="1900" spc="-135" dirty="0">
                <a:latin typeface="Verdana"/>
                <a:cs typeface="Verdana"/>
              </a:rPr>
              <a:t> </a:t>
            </a:r>
            <a:r>
              <a:rPr sz="1900" spc="-50" dirty="0">
                <a:latin typeface="Verdana"/>
                <a:cs typeface="Verdana"/>
              </a:rPr>
              <a:t>narrative</a:t>
            </a:r>
            <a:endParaRPr sz="1900">
              <a:latin typeface="Verdana"/>
              <a:cs typeface="Verdana"/>
            </a:endParaRPr>
          </a:p>
          <a:p>
            <a:pPr marL="756285">
              <a:lnSpc>
                <a:spcPts val="2055"/>
              </a:lnSpc>
            </a:pPr>
            <a:r>
              <a:rPr sz="1900" spc="-195" dirty="0">
                <a:latin typeface="Verdana"/>
                <a:cs typeface="Verdana"/>
              </a:rPr>
              <a:t>(</a:t>
            </a:r>
            <a:r>
              <a:rPr sz="1900" spc="-135" dirty="0">
                <a:latin typeface="Verdana"/>
                <a:cs typeface="Verdana"/>
              </a:rPr>
              <a:t>i</a:t>
            </a:r>
            <a:r>
              <a:rPr sz="1900" spc="50" dirty="0">
                <a:latin typeface="Verdana"/>
                <a:cs typeface="Verdana"/>
              </a:rPr>
              <a:t>de</a:t>
            </a:r>
            <a:r>
              <a:rPr sz="1900" spc="45" dirty="0">
                <a:latin typeface="Verdana"/>
                <a:cs typeface="Verdana"/>
              </a:rPr>
              <a:t>n</a:t>
            </a:r>
            <a:r>
              <a:rPr sz="1900" spc="-150" dirty="0">
                <a:latin typeface="Verdana"/>
                <a:cs typeface="Verdana"/>
              </a:rPr>
              <a:t>t</a:t>
            </a:r>
            <a:r>
              <a:rPr sz="1900" spc="-90" dirty="0">
                <a:latin typeface="Verdana"/>
                <a:cs typeface="Verdana"/>
              </a:rPr>
              <a:t>ify</a:t>
            </a:r>
            <a:r>
              <a:rPr sz="1900" spc="-160" dirty="0">
                <a:latin typeface="Verdana"/>
                <a:cs typeface="Verdana"/>
              </a:rPr>
              <a:t> </a:t>
            </a:r>
            <a:r>
              <a:rPr sz="1900" spc="85" dirty="0">
                <a:latin typeface="Verdana"/>
                <a:cs typeface="Verdana"/>
              </a:rPr>
              <a:t>act</a:t>
            </a:r>
            <a:r>
              <a:rPr sz="1900" spc="95" dirty="0">
                <a:latin typeface="Verdana"/>
                <a:cs typeface="Verdana"/>
              </a:rPr>
              <a:t>o</a:t>
            </a:r>
            <a:r>
              <a:rPr sz="1900" spc="-250" dirty="0">
                <a:latin typeface="Verdana"/>
                <a:cs typeface="Verdana"/>
              </a:rPr>
              <a:t>rs</a:t>
            </a:r>
            <a:r>
              <a:rPr sz="1900" spc="-120" dirty="0">
                <a:latin typeface="Verdana"/>
                <a:cs typeface="Verdana"/>
              </a:rPr>
              <a:t> </a:t>
            </a:r>
            <a:r>
              <a:rPr sz="1900" spc="45" dirty="0">
                <a:latin typeface="Verdana"/>
                <a:cs typeface="Verdana"/>
              </a:rPr>
              <a:t>an</a:t>
            </a:r>
            <a:r>
              <a:rPr sz="1900" spc="114" dirty="0">
                <a:latin typeface="Verdana"/>
                <a:cs typeface="Verdana"/>
              </a:rPr>
              <a:t>d</a:t>
            </a:r>
            <a:r>
              <a:rPr sz="1900" spc="-125" dirty="0">
                <a:latin typeface="Verdana"/>
                <a:cs typeface="Verdana"/>
              </a:rPr>
              <a:t> </a:t>
            </a:r>
            <a:r>
              <a:rPr sz="1900" spc="-170" dirty="0">
                <a:latin typeface="Verdana"/>
                <a:cs typeface="Verdana"/>
              </a:rPr>
              <a:t>u</a:t>
            </a:r>
            <a:r>
              <a:rPr sz="1900" spc="-150" dirty="0">
                <a:latin typeface="Verdana"/>
                <a:cs typeface="Verdana"/>
              </a:rPr>
              <a:t>s</a:t>
            </a:r>
            <a:r>
              <a:rPr sz="1900" spc="100" dirty="0">
                <a:latin typeface="Verdana"/>
                <a:cs typeface="Verdana"/>
              </a:rPr>
              <a:t>e</a:t>
            </a:r>
            <a:r>
              <a:rPr sz="1900" spc="-145" dirty="0">
                <a:latin typeface="Verdana"/>
                <a:cs typeface="Verdana"/>
              </a:rPr>
              <a:t> </a:t>
            </a:r>
            <a:r>
              <a:rPr sz="1900" spc="-5" dirty="0">
                <a:latin typeface="Verdana"/>
                <a:cs typeface="Verdana"/>
              </a:rPr>
              <a:t>case</a:t>
            </a:r>
            <a:r>
              <a:rPr sz="1900" spc="-15" dirty="0">
                <a:latin typeface="Verdana"/>
                <a:cs typeface="Verdana"/>
              </a:rPr>
              <a:t>s</a:t>
            </a:r>
            <a:r>
              <a:rPr sz="1900" spc="-165" dirty="0">
                <a:latin typeface="Verdana"/>
                <a:cs typeface="Verdana"/>
              </a:rPr>
              <a:t>)</a:t>
            </a:r>
            <a:endParaRPr sz="1900">
              <a:latin typeface="Verdana"/>
              <a:cs typeface="Verdana"/>
            </a:endParaRPr>
          </a:p>
          <a:p>
            <a:pPr marL="756285" lvl="1" indent="-287020">
              <a:lnSpc>
                <a:spcPts val="2255"/>
              </a:lnSpc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1900" spc="-30" dirty="0">
                <a:latin typeface="Verdana"/>
                <a:cs typeface="Verdana"/>
              </a:rPr>
              <a:t>Include</a:t>
            </a:r>
            <a:r>
              <a:rPr sz="1900" spc="-130" dirty="0">
                <a:latin typeface="Verdana"/>
                <a:cs typeface="Verdana"/>
              </a:rPr>
              <a:t> </a:t>
            </a:r>
            <a:r>
              <a:rPr sz="1900" spc="35" dirty="0">
                <a:latin typeface="Verdana"/>
                <a:cs typeface="Verdana"/>
              </a:rPr>
              <a:t>Data</a:t>
            </a:r>
            <a:r>
              <a:rPr sz="1900" spc="-135" dirty="0">
                <a:latin typeface="Verdana"/>
                <a:cs typeface="Verdana"/>
              </a:rPr>
              <a:t> </a:t>
            </a:r>
            <a:r>
              <a:rPr sz="1900" spc="-60" dirty="0">
                <a:latin typeface="Verdana"/>
                <a:cs typeface="Verdana"/>
              </a:rPr>
              <a:t>Flow</a:t>
            </a:r>
            <a:r>
              <a:rPr sz="1900" spc="-130" dirty="0">
                <a:latin typeface="Verdana"/>
                <a:cs typeface="Verdana"/>
              </a:rPr>
              <a:t> </a:t>
            </a:r>
            <a:r>
              <a:rPr sz="1900" spc="-20" dirty="0">
                <a:latin typeface="Verdana"/>
                <a:cs typeface="Verdana"/>
              </a:rPr>
              <a:t>Diagram</a:t>
            </a:r>
            <a:r>
              <a:rPr sz="1900" spc="-140" dirty="0">
                <a:latin typeface="Verdana"/>
                <a:cs typeface="Verdana"/>
              </a:rPr>
              <a:t> </a:t>
            </a:r>
            <a:r>
              <a:rPr sz="1900" spc="-100" dirty="0">
                <a:latin typeface="Verdana"/>
                <a:cs typeface="Verdana"/>
              </a:rPr>
              <a:t>if</a:t>
            </a:r>
            <a:r>
              <a:rPr sz="1900" spc="-160" dirty="0">
                <a:latin typeface="Verdana"/>
                <a:cs typeface="Verdana"/>
              </a:rPr>
              <a:t> </a:t>
            </a:r>
            <a:r>
              <a:rPr sz="1900" spc="5" dirty="0">
                <a:latin typeface="Verdana"/>
                <a:cs typeface="Verdana"/>
              </a:rPr>
              <a:t>appropriate</a:t>
            </a:r>
            <a:endParaRPr sz="1900">
              <a:latin typeface="Verdana"/>
              <a:cs typeface="Verdana"/>
            </a:endParaRPr>
          </a:p>
          <a:p>
            <a:pPr marL="355600" indent="-342900">
              <a:lnSpc>
                <a:spcPts val="2615"/>
              </a:lnSpc>
              <a:tabLst>
                <a:tab pos="354965" algn="l"/>
                <a:tab pos="355600" algn="l"/>
              </a:tabLst>
            </a:pPr>
            <a:r>
              <a:rPr lang="en-IN" sz="2200" spc="-5" dirty="0">
                <a:latin typeface="Candara"/>
                <a:cs typeface="Candara"/>
              </a:rPr>
              <a:t> </a:t>
            </a:r>
            <a:r>
              <a:rPr lang="en-IN" sz="2200" spc="-5" dirty="0" smtClean="0">
                <a:latin typeface="Candara"/>
                <a:cs typeface="Candara"/>
              </a:rPr>
              <a:t>       </a:t>
            </a:r>
            <a:r>
              <a:rPr sz="2200" spc="434" smtClean="0">
                <a:latin typeface="Candara"/>
                <a:cs typeface="Candara"/>
              </a:rPr>
              <a:t> </a:t>
            </a:r>
            <a:r>
              <a:rPr sz="2200" spc="-5" dirty="0">
                <a:latin typeface="Candara"/>
                <a:cs typeface="Candara"/>
              </a:rPr>
              <a:t>User</a:t>
            </a:r>
            <a:r>
              <a:rPr sz="2200" spc="-15" dirty="0">
                <a:latin typeface="Candara"/>
                <a:cs typeface="Candara"/>
              </a:rPr>
              <a:t> </a:t>
            </a:r>
            <a:r>
              <a:rPr sz="2200" spc="-5" dirty="0">
                <a:latin typeface="Candara"/>
                <a:cs typeface="Candara"/>
              </a:rPr>
              <a:t>Characteristics</a:t>
            </a:r>
            <a:endParaRPr sz="2200">
              <a:latin typeface="Candara"/>
              <a:cs typeface="Candara"/>
            </a:endParaRPr>
          </a:p>
          <a:p>
            <a:pPr marL="756285" marR="196850" lvl="1" indent="-287020" algn="just">
              <a:lnSpc>
                <a:spcPct val="80000"/>
              </a:lnSpc>
              <a:spcBef>
                <a:spcPts val="505"/>
              </a:spcBef>
              <a:buFont typeface="Arial MT"/>
              <a:buChar char="–"/>
              <a:tabLst>
                <a:tab pos="756920" algn="l"/>
              </a:tabLst>
            </a:pPr>
            <a:r>
              <a:rPr sz="1900" spc="-20" dirty="0">
                <a:latin typeface="Verdana"/>
                <a:cs typeface="Verdana"/>
              </a:rPr>
              <a:t>Describe</a:t>
            </a:r>
            <a:r>
              <a:rPr sz="1900" spc="-160" dirty="0">
                <a:latin typeface="Verdana"/>
                <a:cs typeface="Verdana"/>
              </a:rPr>
              <a:t> </a:t>
            </a:r>
            <a:r>
              <a:rPr sz="1900" spc="70" dirty="0">
                <a:latin typeface="Verdana"/>
                <a:cs typeface="Verdana"/>
              </a:rPr>
              <a:t>and</a:t>
            </a:r>
            <a:r>
              <a:rPr sz="1900" spc="-135" dirty="0">
                <a:latin typeface="Verdana"/>
                <a:cs typeface="Verdana"/>
              </a:rPr>
              <a:t> </a:t>
            </a:r>
            <a:r>
              <a:rPr sz="1900" spc="-145" dirty="0">
                <a:latin typeface="Verdana"/>
                <a:cs typeface="Verdana"/>
              </a:rPr>
              <a:t>justify</a:t>
            </a:r>
            <a:r>
              <a:rPr sz="1900" spc="-165" dirty="0">
                <a:latin typeface="Verdana"/>
                <a:cs typeface="Verdana"/>
              </a:rPr>
              <a:t> </a:t>
            </a:r>
            <a:r>
              <a:rPr sz="1900" spc="25" dirty="0">
                <a:latin typeface="Verdana"/>
                <a:cs typeface="Verdana"/>
              </a:rPr>
              <a:t>technical</a:t>
            </a:r>
            <a:r>
              <a:rPr sz="1900" spc="-135" dirty="0">
                <a:latin typeface="Verdana"/>
                <a:cs typeface="Verdana"/>
              </a:rPr>
              <a:t> </a:t>
            </a:r>
            <a:r>
              <a:rPr sz="1900" spc="-190" dirty="0">
                <a:latin typeface="Verdana"/>
                <a:cs typeface="Verdana"/>
              </a:rPr>
              <a:t>skills</a:t>
            </a:r>
            <a:r>
              <a:rPr sz="1900" spc="-140" dirty="0">
                <a:latin typeface="Verdana"/>
                <a:cs typeface="Verdana"/>
              </a:rPr>
              <a:t> </a:t>
            </a:r>
            <a:r>
              <a:rPr sz="1900" spc="70" dirty="0">
                <a:latin typeface="Verdana"/>
                <a:cs typeface="Verdana"/>
              </a:rPr>
              <a:t>and</a:t>
            </a:r>
            <a:r>
              <a:rPr sz="1900" spc="-135" dirty="0">
                <a:latin typeface="Verdana"/>
                <a:cs typeface="Verdana"/>
              </a:rPr>
              <a:t> </a:t>
            </a:r>
            <a:r>
              <a:rPr sz="1900" spc="-5" dirty="0">
                <a:latin typeface="Verdana"/>
                <a:cs typeface="Verdana"/>
              </a:rPr>
              <a:t>capabilities</a:t>
            </a:r>
            <a:r>
              <a:rPr sz="1900" spc="-175" dirty="0">
                <a:latin typeface="Verdana"/>
                <a:cs typeface="Verdana"/>
              </a:rPr>
              <a:t> </a:t>
            </a:r>
            <a:r>
              <a:rPr sz="1900" dirty="0">
                <a:latin typeface="Verdana"/>
                <a:cs typeface="Verdana"/>
              </a:rPr>
              <a:t>of</a:t>
            </a:r>
            <a:r>
              <a:rPr sz="1900" spc="-125" dirty="0">
                <a:latin typeface="Verdana"/>
                <a:cs typeface="Verdana"/>
              </a:rPr>
              <a:t> </a:t>
            </a:r>
            <a:r>
              <a:rPr sz="1900" spc="110" dirty="0">
                <a:latin typeface="Verdana"/>
                <a:cs typeface="Verdana"/>
              </a:rPr>
              <a:t>each</a:t>
            </a:r>
            <a:r>
              <a:rPr sz="1900" spc="-125" dirty="0">
                <a:latin typeface="Verdana"/>
                <a:cs typeface="Verdana"/>
              </a:rPr>
              <a:t> </a:t>
            </a:r>
            <a:r>
              <a:rPr sz="1900" spc="-114" dirty="0">
                <a:latin typeface="Verdana"/>
                <a:cs typeface="Verdana"/>
              </a:rPr>
              <a:t>user </a:t>
            </a:r>
            <a:r>
              <a:rPr sz="1900" spc="-660" dirty="0">
                <a:latin typeface="Verdana"/>
                <a:cs typeface="Verdana"/>
              </a:rPr>
              <a:t> </a:t>
            </a:r>
            <a:r>
              <a:rPr sz="1900" spc="-60" dirty="0">
                <a:latin typeface="Verdana"/>
                <a:cs typeface="Verdana"/>
              </a:rPr>
              <a:t>class</a:t>
            </a:r>
            <a:endParaRPr sz="1900">
              <a:latin typeface="Verdana"/>
              <a:cs typeface="Verdana"/>
            </a:endParaRPr>
          </a:p>
          <a:p>
            <a:pPr marL="355600" indent="-342900">
              <a:lnSpc>
                <a:spcPts val="2595"/>
              </a:lnSpc>
              <a:tabLst>
                <a:tab pos="354965" algn="l"/>
                <a:tab pos="355600" algn="l"/>
              </a:tabLst>
            </a:pPr>
            <a:r>
              <a:rPr lang="en-IN" sz="2200" spc="-5" dirty="0">
                <a:latin typeface="Candara"/>
                <a:cs typeface="Candara"/>
              </a:rPr>
              <a:t> </a:t>
            </a:r>
            <a:r>
              <a:rPr lang="en-IN" sz="2200" spc="-5" dirty="0" smtClean="0">
                <a:latin typeface="Candara"/>
                <a:cs typeface="Candara"/>
              </a:rPr>
              <a:t>        </a:t>
            </a:r>
            <a:r>
              <a:rPr sz="2200" spc="-10" smtClean="0">
                <a:latin typeface="Candara"/>
                <a:cs typeface="Candara"/>
              </a:rPr>
              <a:t>Constraints</a:t>
            </a:r>
            <a:endParaRPr sz="2200">
              <a:latin typeface="Candara"/>
              <a:cs typeface="Candara"/>
            </a:endParaRPr>
          </a:p>
          <a:p>
            <a:pPr marL="756285" marR="101600" lvl="1" indent="-287020" algn="just">
              <a:lnSpc>
                <a:spcPct val="80000"/>
              </a:lnSpc>
              <a:spcBef>
                <a:spcPts val="505"/>
              </a:spcBef>
              <a:buFont typeface="Arial MT"/>
              <a:buChar char="–"/>
              <a:tabLst>
                <a:tab pos="756920" algn="l"/>
              </a:tabLst>
            </a:pPr>
            <a:r>
              <a:rPr sz="1900" spc="-20" dirty="0">
                <a:latin typeface="Verdana"/>
                <a:cs typeface="Verdana"/>
              </a:rPr>
              <a:t>Describe</a:t>
            </a:r>
            <a:r>
              <a:rPr sz="1900" spc="-155" dirty="0">
                <a:latin typeface="Verdana"/>
                <a:cs typeface="Verdana"/>
              </a:rPr>
              <a:t> </a:t>
            </a:r>
            <a:r>
              <a:rPr sz="1900" spc="-45" dirty="0">
                <a:latin typeface="Verdana"/>
                <a:cs typeface="Verdana"/>
              </a:rPr>
              <a:t>other</a:t>
            </a:r>
            <a:r>
              <a:rPr sz="1900" spc="-100" dirty="0">
                <a:latin typeface="Verdana"/>
                <a:cs typeface="Verdana"/>
              </a:rPr>
              <a:t> </a:t>
            </a:r>
            <a:r>
              <a:rPr sz="1900" spc="-70" dirty="0">
                <a:latin typeface="Verdana"/>
                <a:cs typeface="Verdana"/>
              </a:rPr>
              <a:t>constraints</a:t>
            </a:r>
            <a:r>
              <a:rPr sz="1900" spc="-110" dirty="0">
                <a:latin typeface="Verdana"/>
                <a:cs typeface="Verdana"/>
              </a:rPr>
              <a:t> </a:t>
            </a:r>
            <a:r>
              <a:rPr sz="1900" spc="-30" dirty="0">
                <a:latin typeface="Verdana"/>
                <a:cs typeface="Verdana"/>
              </a:rPr>
              <a:t>that</a:t>
            </a:r>
            <a:r>
              <a:rPr sz="1900" spc="-100" dirty="0">
                <a:latin typeface="Verdana"/>
                <a:cs typeface="Verdana"/>
              </a:rPr>
              <a:t> </a:t>
            </a:r>
            <a:r>
              <a:rPr sz="1900" spc="-105" dirty="0">
                <a:latin typeface="Verdana"/>
                <a:cs typeface="Verdana"/>
              </a:rPr>
              <a:t>will</a:t>
            </a:r>
            <a:r>
              <a:rPr sz="1900" spc="-165" dirty="0">
                <a:latin typeface="Verdana"/>
                <a:cs typeface="Verdana"/>
              </a:rPr>
              <a:t> </a:t>
            </a:r>
            <a:r>
              <a:rPr sz="1900" spc="-120" dirty="0">
                <a:latin typeface="Verdana"/>
                <a:cs typeface="Verdana"/>
              </a:rPr>
              <a:t>limit</a:t>
            </a:r>
            <a:r>
              <a:rPr sz="1900" spc="-145" dirty="0">
                <a:latin typeface="Verdana"/>
                <a:cs typeface="Verdana"/>
              </a:rPr>
              <a:t> </a:t>
            </a:r>
            <a:r>
              <a:rPr sz="1900" dirty="0">
                <a:latin typeface="Verdana"/>
                <a:cs typeface="Verdana"/>
              </a:rPr>
              <a:t>developer’s</a:t>
            </a:r>
            <a:r>
              <a:rPr sz="1900" spc="-125" dirty="0">
                <a:latin typeface="Verdana"/>
                <a:cs typeface="Verdana"/>
              </a:rPr>
              <a:t> </a:t>
            </a:r>
            <a:r>
              <a:rPr sz="1900" spc="-80" dirty="0">
                <a:latin typeface="Verdana"/>
                <a:cs typeface="Verdana"/>
              </a:rPr>
              <a:t>options;</a:t>
            </a:r>
            <a:r>
              <a:rPr sz="1900" spc="-105" dirty="0">
                <a:latin typeface="Verdana"/>
                <a:cs typeface="Verdana"/>
              </a:rPr>
              <a:t> </a:t>
            </a:r>
            <a:r>
              <a:rPr sz="1900" spc="-70" dirty="0">
                <a:latin typeface="Verdana"/>
                <a:cs typeface="Verdana"/>
              </a:rPr>
              <a:t>e.g., </a:t>
            </a:r>
            <a:r>
              <a:rPr sz="1900" spc="-655" dirty="0">
                <a:latin typeface="Verdana"/>
                <a:cs typeface="Verdana"/>
              </a:rPr>
              <a:t> </a:t>
            </a:r>
            <a:r>
              <a:rPr sz="1900" spc="-50" dirty="0">
                <a:latin typeface="Verdana"/>
                <a:cs typeface="Verdana"/>
              </a:rPr>
              <a:t>regulatory</a:t>
            </a:r>
            <a:r>
              <a:rPr sz="1900" spc="-135" dirty="0">
                <a:latin typeface="Verdana"/>
                <a:cs typeface="Verdana"/>
              </a:rPr>
              <a:t> </a:t>
            </a:r>
            <a:r>
              <a:rPr sz="1900" spc="-55" dirty="0">
                <a:latin typeface="Verdana"/>
                <a:cs typeface="Verdana"/>
              </a:rPr>
              <a:t>policies;</a:t>
            </a:r>
            <a:r>
              <a:rPr sz="1900" spc="-150" dirty="0">
                <a:latin typeface="Verdana"/>
                <a:cs typeface="Verdana"/>
              </a:rPr>
              <a:t> </a:t>
            </a:r>
            <a:r>
              <a:rPr sz="1900" spc="-20" dirty="0">
                <a:latin typeface="Verdana"/>
                <a:cs typeface="Verdana"/>
              </a:rPr>
              <a:t>target</a:t>
            </a:r>
            <a:r>
              <a:rPr sz="1900" spc="-135" dirty="0">
                <a:latin typeface="Verdana"/>
                <a:cs typeface="Verdana"/>
              </a:rPr>
              <a:t> </a:t>
            </a:r>
            <a:r>
              <a:rPr sz="1900" spc="-55" dirty="0">
                <a:latin typeface="Verdana"/>
                <a:cs typeface="Verdana"/>
              </a:rPr>
              <a:t>platform,</a:t>
            </a:r>
            <a:r>
              <a:rPr sz="1900" spc="-95" dirty="0">
                <a:latin typeface="Verdana"/>
                <a:cs typeface="Verdana"/>
              </a:rPr>
              <a:t> </a:t>
            </a:r>
            <a:r>
              <a:rPr sz="1900" spc="25" dirty="0">
                <a:latin typeface="Verdana"/>
                <a:cs typeface="Verdana"/>
              </a:rPr>
              <a:t>database,</a:t>
            </a:r>
            <a:r>
              <a:rPr sz="1900" spc="-110" dirty="0">
                <a:latin typeface="Verdana"/>
                <a:cs typeface="Verdana"/>
              </a:rPr>
              <a:t> </a:t>
            </a:r>
            <a:r>
              <a:rPr sz="1900" spc="-55" dirty="0">
                <a:latin typeface="Verdana"/>
                <a:cs typeface="Verdana"/>
              </a:rPr>
              <a:t>network</a:t>
            </a:r>
            <a:r>
              <a:rPr sz="1900" spc="-125" dirty="0">
                <a:latin typeface="Verdana"/>
                <a:cs typeface="Verdana"/>
              </a:rPr>
              <a:t> </a:t>
            </a:r>
            <a:r>
              <a:rPr sz="1900" spc="-45" dirty="0">
                <a:latin typeface="Verdana"/>
                <a:cs typeface="Verdana"/>
              </a:rPr>
              <a:t>software </a:t>
            </a:r>
            <a:r>
              <a:rPr sz="1900" spc="-655" dirty="0">
                <a:latin typeface="Verdana"/>
                <a:cs typeface="Verdana"/>
              </a:rPr>
              <a:t> </a:t>
            </a:r>
            <a:r>
              <a:rPr sz="1900" spc="70" dirty="0">
                <a:latin typeface="Verdana"/>
                <a:cs typeface="Verdana"/>
              </a:rPr>
              <a:t>and</a:t>
            </a:r>
            <a:r>
              <a:rPr sz="1900" spc="-150" dirty="0">
                <a:latin typeface="Verdana"/>
                <a:cs typeface="Verdana"/>
              </a:rPr>
              <a:t> </a:t>
            </a:r>
            <a:r>
              <a:rPr sz="1900" spc="-30" dirty="0">
                <a:latin typeface="Verdana"/>
                <a:cs typeface="Verdana"/>
              </a:rPr>
              <a:t>protocols,</a:t>
            </a:r>
            <a:r>
              <a:rPr sz="1900" spc="-100" dirty="0">
                <a:latin typeface="Verdana"/>
                <a:cs typeface="Verdana"/>
              </a:rPr>
              <a:t> </a:t>
            </a:r>
            <a:r>
              <a:rPr sz="1900" spc="10" dirty="0">
                <a:latin typeface="Verdana"/>
                <a:cs typeface="Verdana"/>
              </a:rPr>
              <a:t>development</a:t>
            </a:r>
            <a:r>
              <a:rPr sz="1900" spc="-114" dirty="0">
                <a:latin typeface="Verdana"/>
                <a:cs typeface="Verdana"/>
              </a:rPr>
              <a:t> </a:t>
            </a:r>
            <a:r>
              <a:rPr sz="1900" spc="-45">
                <a:latin typeface="Verdana"/>
                <a:cs typeface="Verdana"/>
              </a:rPr>
              <a:t>standards</a:t>
            </a:r>
            <a:r>
              <a:rPr sz="1900" spc="-114">
                <a:latin typeface="Verdana"/>
                <a:cs typeface="Verdana"/>
              </a:rPr>
              <a:t> </a:t>
            </a:r>
            <a:r>
              <a:rPr sz="1900" spc="-65" smtClean="0">
                <a:latin typeface="Verdana"/>
                <a:cs typeface="Verdana"/>
              </a:rPr>
              <a:t>requirements</a:t>
            </a:r>
            <a:endParaRPr lang="en-IN" sz="1900" spc="-65" dirty="0">
              <a:latin typeface="Verdana"/>
              <a:cs typeface="Verdana"/>
            </a:endParaRPr>
          </a:p>
          <a:p>
            <a:pPr marL="756285" marR="101600" lvl="1" indent="-287020" algn="just">
              <a:lnSpc>
                <a:spcPct val="80000"/>
              </a:lnSpc>
              <a:spcBef>
                <a:spcPts val="505"/>
              </a:spcBef>
              <a:tabLst>
                <a:tab pos="756920" algn="l"/>
              </a:tabLst>
            </a:pPr>
            <a:r>
              <a:rPr sz="2200" spc="425" smtClean="0">
                <a:latin typeface="Candara"/>
                <a:cs typeface="Candara"/>
              </a:rPr>
              <a:t> </a:t>
            </a:r>
            <a:r>
              <a:rPr sz="2200" spc="-5" dirty="0">
                <a:latin typeface="Candara"/>
                <a:cs typeface="Candara"/>
              </a:rPr>
              <a:t>Assumptions</a:t>
            </a:r>
            <a:r>
              <a:rPr sz="2200" spc="-10" dirty="0">
                <a:latin typeface="Candara"/>
                <a:cs typeface="Candara"/>
              </a:rPr>
              <a:t> </a:t>
            </a:r>
            <a:r>
              <a:rPr sz="2200" spc="-5" dirty="0">
                <a:latin typeface="Candara"/>
                <a:cs typeface="Candara"/>
              </a:rPr>
              <a:t>and</a:t>
            </a:r>
            <a:r>
              <a:rPr sz="2200" spc="-25" dirty="0">
                <a:latin typeface="Candara"/>
                <a:cs typeface="Candara"/>
              </a:rPr>
              <a:t> </a:t>
            </a:r>
            <a:r>
              <a:rPr sz="2200" spc="-5" dirty="0">
                <a:latin typeface="Candara"/>
                <a:cs typeface="Candara"/>
              </a:rPr>
              <a:t>Dependencies</a:t>
            </a:r>
            <a:endParaRPr sz="2200">
              <a:latin typeface="Candara"/>
              <a:cs typeface="Candara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47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270763"/>
            <a:ext cx="631624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6FC0"/>
                </a:solidFill>
              </a:rPr>
              <a:t>IEEE 830-1998</a:t>
            </a:r>
            <a:r>
              <a:rPr sz="2400" spc="-25" dirty="0">
                <a:solidFill>
                  <a:srgbClr val="006FC0"/>
                </a:solidFill>
              </a:rPr>
              <a:t> </a:t>
            </a:r>
            <a:r>
              <a:rPr sz="2400" dirty="0">
                <a:solidFill>
                  <a:srgbClr val="006FC0"/>
                </a:solidFill>
              </a:rPr>
              <a:t>:</a:t>
            </a:r>
            <a:r>
              <a:rPr sz="2400" spc="5" dirty="0">
                <a:solidFill>
                  <a:srgbClr val="006FC0"/>
                </a:solidFill>
              </a:rPr>
              <a:t> </a:t>
            </a:r>
            <a:r>
              <a:rPr sz="2400" spc="-5" dirty="0"/>
              <a:t>Specific</a:t>
            </a:r>
            <a:r>
              <a:rPr sz="2400" spc="10" dirty="0"/>
              <a:t> </a:t>
            </a:r>
            <a:r>
              <a:rPr sz="2400" spc="-5" dirty="0"/>
              <a:t>Requirements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07340" y="819351"/>
            <a:ext cx="8420735" cy="4845557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25"/>
              </a:spcBef>
              <a:tabLst>
                <a:tab pos="354965" algn="l"/>
                <a:tab pos="355600" algn="l"/>
                <a:tab pos="894080" algn="l"/>
              </a:tabLst>
            </a:pPr>
            <a:r>
              <a:rPr sz="2800" spc="-5" dirty="0">
                <a:solidFill>
                  <a:srgbClr val="003300"/>
                </a:solidFill>
                <a:latin typeface="Candara"/>
                <a:cs typeface="Candara"/>
              </a:rPr>
              <a:t>	</a:t>
            </a:r>
            <a:r>
              <a:rPr sz="2000" spc="-5" dirty="0">
                <a:latin typeface="Candara"/>
                <a:cs typeface="Candara"/>
              </a:rPr>
              <a:t>External</a:t>
            </a:r>
            <a:r>
              <a:rPr sz="2000" spc="-15" dirty="0">
                <a:latin typeface="Candara"/>
                <a:cs typeface="Candara"/>
              </a:rPr>
              <a:t> </a:t>
            </a:r>
            <a:r>
              <a:rPr sz="2000" spc="-10" dirty="0">
                <a:latin typeface="Candara"/>
                <a:cs typeface="Candara"/>
              </a:rPr>
              <a:t>Interfaces</a:t>
            </a:r>
            <a:endParaRPr sz="2000">
              <a:latin typeface="Candara"/>
              <a:cs typeface="Candara"/>
            </a:endParaRPr>
          </a:p>
          <a:p>
            <a:pPr marL="756285" lvl="1" indent="-287020">
              <a:lnSpc>
                <a:spcPct val="100000"/>
              </a:lnSpc>
              <a:spcBef>
                <a:spcPts val="710"/>
              </a:spcBef>
              <a:buFont typeface="Arial MT"/>
              <a:buChar char="–"/>
              <a:tabLst>
                <a:tab pos="756920" algn="l"/>
              </a:tabLst>
            </a:pPr>
            <a:r>
              <a:rPr sz="2000" spc="25" dirty="0">
                <a:latin typeface="Verdana"/>
                <a:cs typeface="Verdana"/>
              </a:rPr>
              <a:t>Det</a:t>
            </a:r>
            <a:r>
              <a:rPr sz="2000" spc="35" dirty="0">
                <a:latin typeface="Verdana"/>
                <a:cs typeface="Verdana"/>
              </a:rPr>
              <a:t>a</a:t>
            </a:r>
            <a:r>
              <a:rPr sz="2000" spc="-160" dirty="0">
                <a:latin typeface="Verdana"/>
                <a:cs typeface="Verdana"/>
              </a:rPr>
              <a:t>i</a:t>
            </a:r>
            <a:r>
              <a:rPr sz="2000" spc="-180" dirty="0">
                <a:latin typeface="Verdana"/>
                <a:cs typeface="Verdana"/>
              </a:rPr>
              <a:t>l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-70" dirty="0">
                <a:latin typeface="Verdana"/>
                <a:cs typeface="Verdana"/>
              </a:rPr>
              <a:t>al</a:t>
            </a:r>
            <a:r>
              <a:rPr sz="2000" spc="-40" dirty="0">
                <a:latin typeface="Verdana"/>
                <a:cs typeface="Verdana"/>
              </a:rPr>
              <a:t>l</a:t>
            </a:r>
            <a:r>
              <a:rPr sz="2000" spc="-210" dirty="0">
                <a:latin typeface="Verdana"/>
                <a:cs typeface="Verdana"/>
              </a:rPr>
              <a:t> </a:t>
            </a:r>
            <a:r>
              <a:rPr sz="2000" spc="-175" dirty="0">
                <a:latin typeface="Verdana"/>
                <a:cs typeface="Verdana"/>
              </a:rPr>
              <a:t>i</a:t>
            </a:r>
            <a:r>
              <a:rPr sz="2000" spc="-85" dirty="0">
                <a:latin typeface="Verdana"/>
                <a:cs typeface="Verdana"/>
              </a:rPr>
              <a:t>nputs</a:t>
            </a:r>
            <a:r>
              <a:rPr sz="2000" spc="-229" dirty="0">
                <a:latin typeface="Verdana"/>
                <a:cs typeface="Verdana"/>
              </a:rPr>
              <a:t> </a:t>
            </a:r>
            <a:r>
              <a:rPr sz="2000" spc="90" dirty="0">
                <a:latin typeface="Verdana"/>
                <a:cs typeface="Verdana"/>
              </a:rPr>
              <a:t>an</a:t>
            </a:r>
            <a:r>
              <a:rPr sz="2000" spc="95" dirty="0">
                <a:latin typeface="Verdana"/>
                <a:cs typeface="Verdana"/>
              </a:rPr>
              <a:t>d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-30" dirty="0">
                <a:latin typeface="Verdana"/>
                <a:cs typeface="Verdana"/>
              </a:rPr>
              <a:t>ou</a:t>
            </a:r>
            <a:r>
              <a:rPr sz="2000" spc="-15" dirty="0">
                <a:latin typeface="Verdana"/>
                <a:cs typeface="Verdana"/>
              </a:rPr>
              <a:t>t</a:t>
            </a:r>
            <a:r>
              <a:rPr sz="2000" spc="-100" dirty="0">
                <a:latin typeface="Verdana"/>
                <a:cs typeface="Verdana"/>
              </a:rPr>
              <a:t>puts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 MT"/>
              <a:buChar char="–"/>
              <a:tabLst>
                <a:tab pos="756920" algn="l"/>
              </a:tabLst>
            </a:pPr>
            <a:r>
              <a:rPr sz="2000" spc="-90" dirty="0">
                <a:latin typeface="Verdana"/>
                <a:cs typeface="Verdana"/>
              </a:rPr>
              <a:t>Exa</a:t>
            </a:r>
            <a:r>
              <a:rPr sz="2000" spc="-135" dirty="0">
                <a:latin typeface="Verdana"/>
                <a:cs typeface="Verdana"/>
              </a:rPr>
              <a:t>m</a:t>
            </a:r>
            <a:r>
              <a:rPr sz="2000" spc="-140" dirty="0">
                <a:latin typeface="Verdana"/>
                <a:cs typeface="Verdana"/>
              </a:rPr>
              <a:t>ples</a:t>
            </a:r>
            <a:r>
              <a:rPr sz="2000" spc="-120" dirty="0">
                <a:latin typeface="Verdana"/>
                <a:cs typeface="Verdana"/>
              </a:rPr>
              <a:t>:</a:t>
            </a:r>
            <a:r>
              <a:rPr sz="2000" spc="-200" dirty="0">
                <a:latin typeface="Verdana"/>
                <a:cs typeface="Verdana"/>
              </a:rPr>
              <a:t> </a:t>
            </a:r>
            <a:r>
              <a:rPr sz="2000" spc="220" dirty="0">
                <a:latin typeface="Verdana"/>
                <a:cs typeface="Verdana"/>
              </a:rPr>
              <a:t>G</a:t>
            </a:r>
            <a:r>
              <a:rPr sz="2000" spc="-215" dirty="0">
                <a:latin typeface="Verdana"/>
                <a:cs typeface="Verdana"/>
              </a:rPr>
              <a:t>U</a:t>
            </a:r>
            <a:r>
              <a:rPr sz="2000" spc="-470" dirty="0">
                <a:latin typeface="Verdana"/>
                <a:cs typeface="Verdana"/>
              </a:rPr>
              <a:t>I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90" dirty="0">
                <a:latin typeface="Verdana"/>
                <a:cs typeface="Verdana"/>
              </a:rPr>
              <a:t>screens</a:t>
            </a:r>
            <a:r>
              <a:rPr sz="2000" spc="-60" dirty="0">
                <a:latin typeface="Verdana"/>
                <a:cs typeface="Verdana"/>
              </a:rPr>
              <a:t>,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155" dirty="0">
                <a:latin typeface="Verdana"/>
                <a:cs typeface="Verdana"/>
              </a:rPr>
              <a:t>f</a:t>
            </a:r>
            <a:r>
              <a:rPr sz="2000" spc="-100" dirty="0">
                <a:latin typeface="Verdana"/>
                <a:cs typeface="Verdana"/>
              </a:rPr>
              <a:t>i</a:t>
            </a:r>
            <a:r>
              <a:rPr sz="2000" spc="-25" dirty="0">
                <a:latin typeface="Verdana"/>
                <a:cs typeface="Verdana"/>
              </a:rPr>
              <a:t>l</a:t>
            </a:r>
            <a:r>
              <a:rPr sz="2000" spc="-35" dirty="0">
                <a:latin typeface="Verdana"/>
                <a:cs typeface="Verdana"/>
              </a:rPr>
              <a:t>e</a:t>
            </a:r>
            <a:r>
              <a:rPr sz="2000" spc="-225" dirty="0">
                <a:latin typeface="Verdana"/>
                <a:cs typeface="Verdana"/>
              </a:rPr>
              <a:t> </a:t>
            </a:r>
            <a:r>
              <a:rPr sz="2000" spc="-35" dirty="0">
                <a:latin typeface="Verdana"/>
                <a:cs typeface="Verdana"/>
              </a:rPr>
              <a:t>form</a:t>
            </a:r>
            <a:r>
              <a:rPr sz="2000" spc="-30" dirty="0">
                <a:latin typeface="Verdana"/>
                <a:cs typeface="Verdana"/>
              </a:rPr>
              <a:t>a</a:t>
            </a:r>
            <a:r>
              <a:rPr sz="2000" spc="-229" dirty="0">
                <a:latin typeface="Verdana"/>
                <a:cs typeface="Verdana"/>
              </a:rPr>
              <a:t>ts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35"/>
              </a:spcBef>
              <a:tabLst>
                <a:tab pos="354965" algn="l"/>
                <a:tab pos="355600" algn="l"/>
                <a:tab pos="934085" algn="l"/>
              </a:tabLst>
            </a:pPr>
            <a:r>
              <a:rPr sz="2000" spc="-5" dirty="0">
                <a:latin typeface="Candara"/>
                <a:cs typeface="Candara"/>
              </a:rPr>
              <a:t>	</a:t>
            </a:r>
            <a:r>
              <a:rPr sz="2000" spc="-10" dirty="0">
                <a:latin typeface="Candara"/>
                <a:cs typeface="Candara"/>
              </a:rPr>
              <a:t>Functional </a:t>
            </a:r>
            <a:r>
              <a:rPr sz="2000" spc="-5" dirty="0">
                <a:latin typeface="Candara"/>
                <a:cs typeface="Candara"/>
              </a:rPr>
              <a:t>Requirements</a:t>
            </a:r>
            <a:endParaRPr sz="2000">
              <a:latin typeface="Candara"/>
              <a:cs typeface="Candara"/>
            </a:endParaRPr>
          </a:p>
          <a:p>
            <a:pPr marL="756285" marR="190500" lvl="1" indent="-287020">
              <a:lnSpc>
                <a:spcPct val="100000"/>
              </a:lnSpc>
              <a:spcBef>
                <a:spcPts val="715"/>
              </a:spcBef>
              <a:buFont typeface="Arial MT"/>
              <a:buChar char="–"/>
              <a:tabLst>
                <a:tab pos="756920" algn="l"/>
              </a:tabLst>
            </a:pPr>
            <a:r>
              <a:rPr sz="2000" spc="-30" dirty="0">
                <a:latin typeface="Verdana"/>
                <a:cs typeface="Verdana"/>
              </a:rPr>
              <a:t>Include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30" dirty="0">
                <a:latin typeface="Verdana"/>
                <a:cs typeface="Verdana"/>
              </a:rPr>
              <a:t>detailed</a:t>
            </a:r>
            <a:r>
              <a:rPr sz="2000" spc="-210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specifications</a:t>
            </a:r>
            <a:r>
              <a:rPr sz="2000" spc="-229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of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-60" dirty="0">
                <a:latin typeface="Verdana"/>
                <a:cs typeface="Verdana"/>
              </a:rPr>
              <a:t>all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-20" dirty="0">
                <a:latin typeface="Verdana"/>
                <a:cs typeface="Verdana"/>
              </a:rPr>
              <a:t>the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functional </a:t>
            </a:r>
            <a:r>
              <a:rPr sz="2000" spc="-830" dirty="0">
                <a:latin typeface="Verdana"/>
                <a:cs typeface="Verdana"/>
              </a:rPr>
              <a:t> </a:t>
            </a:r>
            <a:r>
              <a:rPr sz="2000" spc="-75" dirty="0">
                <a:latin typeface="Verdana"/>
                <a:cs typeface="Verdana"/>
              </a:rPr>
              <a:t>requirements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35"/>
              </a:spcBef>
              <a:tabLst>
                <a:tab pos="354965" algn="l"/>
                <a:tab pos="355600" algn="l"/>
                <a:tab pos="933450" algn="l"/>
              </a:tabLst>
            </a:pPr>
            <a:r>
              <a:rPr sz="2000" spc="-5" dirty="0">
                <a:latin typeface="Candara"/>
                <a:cs typeface="Candara"/>
              </a:rPr>
              <a:t>	</a:t>
            </a:r>
            <a:r>
              <a:rPr sz="2000" spc="-10" dirty="0">
                <a:latin typeface="Candara"/>
                <a:cs typeface="Candara"/>
              </a:rPr>
              <a:t>Non-Functional</a:t>
            </a:r>
            <a:r>
              <a:rPr sz="2000" spc="10" dirty="0">
                <a:latin typeface="Candara"/>
                <a:cs typeface="Candara"/>
              </a:rPr>
              <a:t> </a:t>
            </a:r>
            <a:r>
              <a:rPr sz="2000" spc="-5" dirty="0">
                <a:latin typeface="Candara"/>
                <a:cs typeface="Candara"/>
              </a:rPr>
              <a:t>Requirements</a:t>
            </a:r>
            <a:endParaRPr sz="2000">
              <a:latin typeface="Candara"/>
              <a:cs typeface="Candara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715"/>
              </a:spcBef>
              <a:buFont typeface="Arial MT"/>
              <a:buChar char="–"/>
              <a:tabLst>
                <a:tab pos="756920" algn="l"/>
              </a:tabLst>
            </a:pPr>
            <a:r>
              <a:rPr sz="2000" spc="-85" dirty="0">
                <a:latin typeface="Verdana"/>
                <a:cs typeface="Verdana"/>
              </a:rPr>
              <a:t>Descr</a:t>
            </a:r>
            <a:r>
              <a:rPr sz="2000" spc="-20" dirty="0">
                <a:latin typeface="Verdana"/>
                <a:cs typeface="Verdana"/>
              </a:rPr>
              <a:t>i</a:t>
            </a:r>
            <a:r>
              <a:rPr sz="2000" spc="-25" dirty="0">
                <a:latin typeface="Verdana"/>
                <a:cs typeface="Verdana"/>
              </a:rPr>
              <a:t>be</a:t>
            </a:r>
            <a:r>
              <a:rPr sz="2000" spc="-15" dirty="0">
                <a:latin typeface="Verdana"/>
                <a:cs typeface="Verdana"/>
              </a:rPr>
              <a:t>s</a:t>
            </a:r>
            <a:r>
              <a:rPr sz="2000" spc="-210" dirty="0">
                <a:latin typeface="Verdana"/>
                <a:cs typeface="Verdana"/>
              </a:rPr>
              <a:t> </a:t>
            </a:r>
            <a:r>
              <a:rPr sz="2000" spc="-70" dirty="0">
                <a:latin typeface="Verdana"/>
                <a:cs typeface="Verdana"/>
              </a:rPr>
              <a:t>al</a:t>
            </a:r>
            <a:r>
              <a:rPr sz="2000" spc="-40" dirty="0">
                <a:latin typeface="Verdana"/>
                <a:cs typeface="Verdana"/>
              </a:rPr>
              <a:t>l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no</a:t>
            </a:r>
            <a:r>
              <a:rPr sz="2000" spc="5" dirty="0">
                <a:latin typeface="Verdana"/>
                <a:cs typeface="Verdana"/>
              </a:rPr>
              <a:t>n</a:t>
            </a:r>
            <a:r>
              <a:rPr sz="2000" spc="-300" dirty="0">
                <a:latin typeface="Verdana"/>
                <a:cs typeface="Verdana"/>
              </a:rPr>
              <a:t>-</a:t>
            </a:r>
            <a:r>
              <a:rPr sz="2000" spc="-75" dirty="0">
                <a:latin typeface="Verdana"/>
                <a:cs typeface="Verdana"/>
              </a:rPr>
              <a:t>fu</a:t>
            </a:r>
            <a:r>
              <a:rPr sz="2000" spc="-20" dirty="0">
                <a:latin typeface="Verdana"/>
                <a:cs typeface="Verdana"/>
              </a:rPr>
              <a:t>nct</a:t>
            </a:r>
            <a:r>
              <a:rPr sz="2000" spc="5" dirty="0">
                <a:latin typeface="Verdana"/>
                <a:cs typeface="Verdana"/>
              </a:rPr>
              <a:t>i</a:t>
            </a:r>
            <a:r>
              <a:rPr sz="2000" spc="15" dirty="0">
                <a:latin typeface="Verdana"/>
                <a:cs typeface="Verdana"/>
              </a:rPr>
              <a:t>onal</a:t>
            </a:r>
            <a:r>
              <a:rPr sz="2000" spc="-215" dirty="0">
                <a:latin typeface="Verdana"/>
                <a:cs typeface="Verdana"/>
              </a:rPr>
              <a:t> </a:t>
            </a:r>
            <a:r>
              <a:rPr sz="2000" spc="-60" dirty="0">
                <a:latin typeface="Verdana"/>
                <a:cs typeface="Verdana"/>
              </a:rPr>
              <a:t>requ</a:t>
            </a:r>
            <a:r>
              <a:rPr sz="2000" spc="-15" dirty="0">
                <a:latin typeface="Verdana"/>
                <a:cs typeface="Verdana"/>
              </a:rPr>
              <a:t>i</a:t>
            </a:r>
            <a:r>
              <a:rPr sz="2000" spc="-95" dirty="0">
                <a:latin typeface="Verdana"/>
                <a:cs typeface="Verdana"/>
              </a:rPr>
              <a:t>rements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th</a:t>
            </a:r>
            <a:r>
              <a:rPr sz="2000" spc="5" dirty="0">
                <a:latin typeface="Verdana"/>
                <a:cs typeface="Verdana"/>
              </a:rPr>
              <a:t>a</a:t>
            </a:r>
            <a:r>
              <a:rPr sz="2000" spc="-135" dirty="0">
                <a:latin typeface="Verdana"/>
                <a:cs typeface="Verdana"/>
              </a:rPr>
              <a:t>t</a:t>
            </a:r>
            <a:r>
              <a:rPr sz="2000" spc="-195" dirty="0">
                <a:latin typeface="Verdana"/>
                <a:cs typeface="Verdana"/>
              </a:rPr>
              <a:t> </a:t>
            </a:r>
            <a:r>
              <a:rPr sz="2000" spc="90" dirty="0">
                <a:latin typeface="Verdana"/>
                <a:cs typeface="Verdana"/>
              </a:rPr>
              <a:t>can’t  </a:t>
            </a:r>
            <a:r>
              <a:rPr sz="2000" spc="130" dirty="0">
                <a:latin typeface="Verdana"/>
                <a:cs typeface="Verdana"/>
              </a:rPr>
              <a:t>be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2000" spc="-60" dirty="0">
                <a:latin typeface="Verdana"/>
                <a:cs typeface="Verdana"/>
              </a:rPr>
              <a:t>expressed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70" dirty="0">
                <a:latin typeface="Verdana"/>
                <a:cs typeface="Verdana"/>
              </a:rPr>
              <a:t>a</a:t>
            </a:r>
            <a:r>
              <a:rPr sz="2000" spc="-60" dirty="0">
                <a:latin typeface="Verdana"/>
                <a:cs typeface="Verdana"/>
              </a:rPr>
              <a:t>s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195" dirty="0">
                <a:latin typeface="Verdana"/>
                <a:cs typeface="Verdana"/>
              </a:rPr>
              <a:t>a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-40" dirty="0">
                <a:latin typeface="Verdana"/>
                <a:cs typeface="Verdana"/>
              </a:rPr>
              <a:t>funct</a:t>
            </a:r>
            <a:r>
              <a:rPr sz="2000" spc="-5" dirty="0">
                <a:latin typeface="Verdana"/>
                <a:cs typeface="Verdana"/>
              </a:rPr>
              <a:t>i</a:t>
            </a:r>
            <a:r>
              <a:rPr sz="2000" spc="-50" dirty="0">
                <a:latin typeface="Verdana"/>
                <a:cs typeface="Verdana"/>
              </a:rPr>
              <a:t>on.</a:t>
            </a:r>
            <a:endParaRPr sz="2000">
              <a:latin typeface="Verdana"/>
              <a:cs typeface="Verdana"/>
            </a:endParaRPr>
          </a:p>
          <a:p>
            <a:pPr marL="1155700" lvl="2" indent="-229235">
              <a:lnSpc>
                <a:spcPct val="100000"/>
              </a:lnSpc>
              <a:spcBef>
                <a:spcPts val="475"/>
              </a:spcBef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latin typeface="Arial MT"/>
                <a:cs typeface="Arial MT"/>
              </a:rPr>
              <a:t>Characteristics</a:t>
            </a:r>
            <a:r>
              <a:rPr sz="2000" spc="-6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the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system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which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can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not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be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expressed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as</a:t>
            </a:r>
            <a:endParaRPr sz="2000">
              <a:latin typeface="Arial MT"/>
              <a:cs typeface="Arial MT"/>
            </a:endParaRPr>
          </a:p>
          <a:p>
            <a:pPr marL="1155700">
              <a:lnSpc>
                <a:spcPct val="100000"/>
              </a:lnSpc>
            </a:pPr>
            <a:r>
              <a:rPr sz="2000" dirty="0">
                <a:latin typeface="Arial MT"/>
                <a:cs typeface="Arial MT"/>
              </a:rPr>
              <a:t>functions.</a:t>
            </a:r>
            <a:endParaRPr sz="2000">
              <a:latin typeface="Arial MT"/>
              <a:cs typeface="Arial MT"/>
            </a:endParaRPr>
          </a:p>
          <a:p>
            <a:pPr marL="1155700" marR="167640" lvl="2" indent="-228600">
              <a:lnSpc>
                <a:spcPct val="100000"/>
              </a:lnSpc>
              <a:spcBef>
                <a:spcPts val="480"/>
              </a:spcBef>
              <a:buChar char="•"/>
              <a:tabLst>
                <a:tab pos="1155700" algn="l"/>
                <a:tab pos="1156335" algn="l"/>
              </a:tabLst>
            </a:pPr>
            <a:r>
              <a:rPr sz="2000" dirty="0">
                <a:latin typeface="Arial MT"/>
                <a:cs typeface="Arial MT"/>
              </a:rPr>
              <a:t>e.g.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performance</a:t>
            </a:r>
            <a:r>
              <a:rPr sz="2000" spc="-6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requirements,</a:t>
            </a:r>
            <a:r>
              <a:rPr sz="2000" spc="-5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database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requirements,</a:t>
            </a:r>
            <a:r>
              <a:rPr sz="2000" spc="-6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design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constraints,</a:t>
            </a:r>
            <a:r>
              <a:rPr sz="2000" spc="-6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quality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attributes,</a:t>
            </a:r>
            <a:r>
              <a:rPr sz="2000" spc="-4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.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.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.</a:t>
            </a:r>
            <a:endParaRPr sz="2000">
              <a:latin typeface="Arial MT"/>
              <a:cs typeface="Arial MT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240284"/>
            <a:ext cx="64935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6FC0"/>
                </a:solidFill>
                <a:latin typeface="Arial MT"/>
                <a:cs typeface="Arial MT"/>
              </a:rPr>
              <a:t>Properties</a:t>
            </a:r>
            <a:r>
              <a:rPr sz="2400" spc="-35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006FC0"/>
                </a:solidFill>
                <a:latin typeface="Arial MT"/>
                <a:cs typeface="Arial MT"/>
              </a:rPr>
              <a:t>of</a:t>
            </a:r>
            <a:r>
              <a:rPr sz="2400" spc="-1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Arial MT"/>
                <a:cs typeface="Arial MT"/>
              </a:rPr>
              <a:t>a</a:t>
            </a:r>
            <a:r>
              <a:rPr sz="2400" spc="-1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Arial MT"/>
                <a:cs typeface="Arial MT"/>
              </a:rPr>
              <a:t>good</a:t>
            </a:r>
            <a:r>
              <a:rPr sz="2400" spc="-20" dirty="0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sz="2400">
                <a:solidFill>
                  <a:srgbClr val="006FC0"/>
                </a:solidFill>
                <a:latin typeface="Arial MT"/>
                <a:cs typeface="Arial MT"/>
              </a:rPr>
              <a:t>SRS</a:t>
            </a:r>
            <a:r>
              <a:rPr sz="2400" spc="-15">
                <a:solidFill>
                  <a:srgbClr val="006FC0"/>
                </a:solidFill>
                <a:latin typeface="Arial MT"/>
                <a:cs typeface="Arial MT"/>
              </a:rPr>
              <a:t> </a:t>
            </a:r>
            <a:r>
              <a:rPr lang="en-IN" sz="2400" spc="-15" dirty="0" smtClean="0">
                <a:solidFill>
                  <a:srgbClr val="006FC0"/>
                </a:solidFill>
                <a:latin typeface="Arial MT"/>
                <a:cs typeface="Arial MT"/>
              </a:rPr>
              <a:t>D</a:t>
            </a:r>
            <a:r>
              <a:rPr sz="2400" smtClean="0">
                <a:solidFill>
                  <a:srgbClr val="006FC0"/>
                </a:solidFill>
                <a:latin typeface="Arial MT"/>
                <a:cs typeface="Arial MT"/>
              </a:rPr>
              <a:t>ocument</a:t>
            </a:r>
            <a:endParaRPr sz="2400" dirty="0">
              <a:solidFill>
                <a:srgbClr val="006FC0"/>
              </a:solidFill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143000"/>
            <a:ext cx="4977765" cy="313290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300"/>
                </a:solidFill>
                <a:latin typeface="Candara"/>
                <a:cs typeface="Candara"/>
              </a:rPr>
              <a:t>Concise.</a:t>
            </a:r>
            <a:endParaRPr sz="2800">
              <a:latin typeface="Candara"/>
              <a:cs typeface="Candar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300"/>
                </a:solidFill>
                <a:latin typeface="Candara"/>
                <a:cs typeface="Candara"/>
              </a:rPr>
              <a:t>Structured.</a:t>
            </a:r>
            <a:endParaRPr sz="2800">
              <a:latin typeface="Candara"/>
              <a:cs typeface="Candar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300"/>
                </a:solidFill>
                <a:latin typeface="Candara"/>
                <a:cs typeface="Candara"/>
              </a:rPr>
              <a:t>Black-box</a:t>
            </a:r>
            <a:r>
              <a:rPr sz="2800" spc="-50" dirty="0">
                <a:solidFill>
                  <a:srgbClr val="003300"/>
                </a:solidFill>
                <a:latin typeface="Candara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Candara"/>
                <a:cs typeface="Candara"/>
              </a:rPr>
              <a:t>view.</a:t>
            </a:r>
            <a:endParaRPr sz="2800">
              <a:latin typeface="Candara"/>
              <a:cs typeface="Candar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solidFill>
                  <a:srgbClr val="003300"/>
                </a:solidFill>
                <a:latin typeface="Candara"/>
                <a:cs typeface="Candara"/>
              </a:rPr>
              <a:t>Conceptual</a:t>
            </a:r>
            <a:r>
              <a:rPr sz="2800" spc="-15" dirty="0">
                <a:solidFill>
                  <a:srgbClr val="003300"/>
                </a:solidFill>
                <a:latin typeface="Candara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Candara"/>
                <a:cs typeface="Candara"/>
              </a:rPr>
              <a:t>integrity.</a:t>
            </a:r>
            <a:endParaRPr sz="2800">
              <a:latin typeface="Candara"/>
              <a:cs typeface="Candar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003300"/>
                </a:solidFill>
                <a:latin typeface="Candara"/>
                <a:cs typeface="Candara"/>
              </a:rPr>
              <a:t>Response to</a:t>
            </a:r>
            <a:r>
              <a:rPr sz="2800" spc="-10" dirty="0">
                <a:solidFill>
                  <a:srgbClr val="003300"/>
                </a:solidFill>
                <a:latin typeface="Candara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Candara"/>
                <a:cs typeface="Candara"/>
              </a:rPr>
              <a:t>undesired</a:t>
            </a:r>
            <a:r>
              <a:rPr sz="2800" spc="-30" dirty="0">
                <a:solidFill>
                  <a:srgbClr val="003300"/>
                </a:solidFill>
                <a:latin typeface="Candara"/>
                <a:cs typeface="Candara"/>
              </a:rPr>
              <a:t> </a:t>
            </a:r>
            <a:r>
              <a:rPr sz="2800" spc="-5" dirty="0">
                <a:solidFill>
                  <a:srgbClr val="003300"/>
                </a:solidFill>
                <a:latin typeface="Candara"/>
                <a:cs typeface="Candara"/>
              </a:rPr>
              <a:t>events.</a:t>
            </a:r>
            <a:endParaRPr sz="2800">
              <a:latin typeface="Candara"/>
              <a:cs typeface="Candar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solidFill>
                  <a:srgbClr val="003300"/>
                </a:solidFill>
                <a:latin typeface="Candara"/>
                <a:cs typeface="Candara"/>
              </a:rPr>
              <a:t>Verifiable.</a:t>
            </a:r>
            <a:endParaRPr sz="2800">
              <a:latin typeface="Candara"/>
              <a:cs typeface="Candara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2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7341" y="2711018"/>
            <a:ext cx="444690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330" dirty="0">
                <a:solidFill>
                  <a:srgbClr val="FFC000"/>
                </a:solidFill>
                <a:latin typeface="Georgia"/>
                <a:cs typeface="Georgia"/>
              </a:rPr>
              <a:t>T</a:t>
            </a:r>
            <a:r>
              <a:rPr sz="6000" cap="small" spc="745" dirty="0">
                <a:solidFill>
                  <a:srgbClr val="FFC000"/>
                </a:solidFill>
                <a:latin typeface="Georgia"/>
                <a:cs typeface="Georgia"/>
              </a:rPr>
              <a:t>han</a:t>
            </a:r>
            <a:r>
              <a:rPr sz="6000" cap="small" spc="690" dirty="0">
                <a:solidFill>
                  <a:srgbClr val="FFC000"/>
                </a:solidFill>
                <a:latin typeface="Georgia"/>
                <a:cs typeface="Georgia"/>
              </a:rPr>
              <a:t>k</a:t>
            </a:r>
            <a:r>
              <a:rPr sz="6000" spc="20" dirty="0">
                <a:solidFill>
                  <a:srgbClr val="FFC000"/>
                </a:solidFill>
                <a:latin typeface="Georgia"/>
                <a:cs typeface="Georgia"/>
              </a:rPr>
              <a:t> </a:t>
            </a:r>
            <a:r>
              <a:rPr sz="6000" spc="95" dirty="0">
                <a:solidFill>
                  <a:srgbClr val="FFC000"/>
                </a:solidFill>
                <a:latin typeface="Georgia"/>
                <a:cs typeface="Georgia"/>
              </a:rPr>
              <a:t>Y</a:t>
            </a:r>
            <a:r>
              <a:rPr sz="6000" cap="small" spc="610" dirty="0">
                <a:solidFill>
                  <a:srgbClr val="FFC000"/>
                </a:solidFill>
                <a:latin typeface="Georgia"/>
                <a:cs typeface="Georgia"/>
              </a:rPr>
              <a:t>ou</a:t>
            </a:r>
            <a:endParaRPr sz="6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238759"/>
            <a:ext cx="6217818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smtClean="0">
                <a:solidFill>
                  <a:srgbClr val="006FC0"/>
                </a:solidFill>
              </a:rPr>
              <a:t> </a:t>
            </a:r>
            <a:r>
              <a:rPr spc="-5">
                <a:solidFill>
                  <a:srgbClr val="006FC0"/>
                </a:solidFill>
              </a:rPr>
              <a:t>Software</a:t>
            </a:r>
            <a:r>
              <a:rPr spc="-35">
                <a:solidFill>
                  <a:srgbClr val="006FC0"/>
                </a:solidFill>
              </a:rPr>
              <a:t> </a:t>
            </a:r>
            <a:r>
              <a:rPr spc="-5" smtClean="0">
                <a:solidFill>
                  <a:srgbClr val="006FC0"/>
                </a:solidFill>
              </a:rPr>
              <a:t>Engineering</a:t>
            </a:r>
            <a:endParaRPr spc="-5" dirty="0">
              <a:solidFill>
                <a:srgbClr val="006FC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523999"/>
            <a:ext cx="8227060" cy="3788858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2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en-US" sz="2400" dirty="0" smtClean="0"/>
              <a:t>Software Engineering </a:t>
            </a:r>
            <a:r>
              <a:rPr lang="en-US" sz="2400" dirty="0"/>
              <a:t>is an engineering branch associated with development of software product using well-defined scientific principles, methods and procedures. </a:t>
            </a:r>
          </a:p>
          <a:p>
            <a:pPr marL="355600" indent="-342900">
              <a:lnSpc>
                <a:spcPct val="100000"/>
              </a:lnSpc>
              <a:spcBef>
                <a:spcPts val="92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en-US" sz="2400" dirty="0" smtClean="0"/>
              <a:t> </a:t>
            </a:r>
            <a:r>
              <a:rPr lang="en-US" sz="2400" dirty="0"/>
              <a:t>Software project management has wider scope than software engineering process as it involves communication, pre and post delivery support etc</a:t>
            </a:r>
            <a:r>
              <a:rPr lang="en-US" sz="2400" dirty="0" smtClean="0"/>
              <a:t>.</a:t>
            </a:r>
          </a:p>
          <a:p>
            <a:pPr marL="355600" indent="-342900">
              <a:lnSpc>
                <a:spcPct val="100000"/>
              </a:lnSpc>
              <a:spcBef>
                <a:spcPts val="92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en-US" sz="2400" dirty="0"/>
              <a:t>Software Engineering provides a standard procedure to design and develop a software</a:t>
            </a:r>
            <a:r>
              <a:rPr lang="en-US" sz="2400" dirty="0" smtClean="0"/>
              <a:t>.</a:t>
            </a:r>
          </a:p>
          <a:p>
            <a:pPr marL="355600" indent="-342900">
              <a:lnSpc>
                <a:spcPct val="100000"/>
              </a:lnSpc>
              <a:spcBef>
                <a:spcPts val="92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en-US" sz="2400" dirty="0"/>
              <a:t>The software is a collection of integrated programs.</a:t>
            </a:r>
            <a:endParaRPr 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2770" y="238759"/>
            <a:ext cx="29178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FC0"/>
                </a:solidFill>
              </a:rPr>
              <a:t>Requirements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752599"/>
            <a:ext cx="8287384" cy="303865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339725" indent="-3429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+mj-lt"/>
                <a:cs typeface="Candara"/>
              </a:rPr>
              <a:t>A</a:t>
            </a:r>
            <a:r>
              <a:rPr sz="2800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Requirement</a:t>
            </a:r>
            <a:r>
              <a:rPr sz="2800" spc="-10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is</a:t>
            </a:r>
            <a:r>
              <a:rPr sz="2800" spc="15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a</a:t>
            </a:r>
            <a:r>
              <a:rPr sz="2800" spc="10" dirty="0">
                <a:latin typeface="+mj-lt"/>
                <a:cs typeface="Candara"/>
              </a:rPr>
              <a:t> </a:t>
            </a:r>
            <a:r>
              <a:rPr sz="2800" spc="-10" dirty="0">
                <a:latin typeface="+mj-lt"/>
                <a:cs typeface="Candara"/>
              </a:rPr>
              <a:t>capability</a:t>
            </a:r>
            <a:r>
              <a:rPr sz="2800" spc="35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or</a:t>
            </a:r>
            <a:r>
              <a:rPr sz="2800" spc="5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condition</a:t>
            </a:r>
            <a:r>
              <a:rPr sz="2800" spc="15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required </a:t>
            </a:r>
            <a:r>
              <a:rPr sz="2800" spc="-590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from</a:t>
            </a:r>
            <a:r>
              <a:rPr sz="2800" spc="-25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the</a:t>
            </a:r>
            <a:r>
              <a:rPr sz="2800" spc="5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system.</a:t>
            </a:r>
            <a:endParaRPr sz="2800">
              <a:latin typeface="+mj-lt"/>
              <a:cs typeface="Candar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+mj-lt"/>
                <a:cs typeface="Candara"/>
              </a:rPr>
              <a:t>What </a:t>
            </a:r>
            <a:r>
              <a:rPr sz="2800" spc="-5" dirty="0">
                <a:latin typeface="+mj-lt"/>
                <a:cs typeface="Candara"/>
              </a:rPr>
              <a:t>is involved</a:t>
            </a:r>
            <a:r>
              <a:rPr sz="2800" spc="25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in</a:t>
            </a:r>
            <a:r>
              <a:rPr sz="2800" spc="-10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RAS?</a:t>
            </a:r>
            <a:endParaRPr sz="2800">
              <a:latin typeface="+mj-lt"/>
              <a:cs typeface="Candara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710"/>
              </a:spcBef>
              <a:buFont typeface="Arial MT"/>
              <a:buChar char="–"/>
              <a:tabLst>
                <a:tab pos="756920" algn="l"/>
                <a:tab pos="1996439" algn="l"/>
                <a:tab pos="7785734" algn="l"/>
              </a:tabLst>
            </a:pPr>
            <a:r>
              <a:rPr sz="2400" spc="-55" dirty="0">
                <a:latin typeface="+mj-lt"/>
                <a:cs typeface="Verdana"/>
              </a:rPr>
              <a:t>Deter</a:t>
            </a:r>
            <a:r>
              <a:rPr sz="2400" spc="-85" dirty="0">
                <a:latin typeface="+mj-lt"/>
                <a:cs typeface="Verdana"/>
              </a:rPr>
              <a:t>m</a:t>
            </a:r>
            <a:r>
              <a:rPr sz="2400" spc="-160" dirty="0">
                <a:latin typeface="+mj-lt"/>
                <a:cs typeface="Verdana"/>
              </a:rPr>
              <a:t>i</a:t>
            </a:r>
            <a:r>
              <a:rPr sz="2400" spc="35" dirty="0">
                <a:latin typeface="+mj-lt"/>
                <a:cs typeface="Verdana"/>
              </a:rPr>
              <a:t>ne</a:t>
            </a:r>
            <a:r>
              <a:rPr sz="2400" spc="-220" dirty="0">
                <a:latin typeface="+mj-lt"/>
                <a:cs typeface="Verdana"/>
              </a:rPr>
              <a:t> </a:t>
            </a:r>
            <a:r>
              <a:rPr sz="2400" spc="5" dirty="0">
                <a:latin typeface="+mj-lt"/>
                <a:cs typeface="Verdana"/>
              </a:rPr>
              <a:t>what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-160" dirty="0">
                <a:latin typeface="+mj-lt"/>
                <a:cs typeface="Verdana"/>
              </a:rPr>
              <a:t>i</a:t>
            </a:r>
            <a:r>
              <a:rPr sz="2400" spc="-320" dirty="0">
                <a:latin typeface="+mj-lt"/>
                <a:cs typeface="Verdana"/>
              </a:rPr>
              <a:t>s</a:t>
            </a:r>
            <a:r>
              <a:rPr sz="2400" spc="-204" dirty="0">
                <a:latin typeface="+mj-lt"/>
                <a:cs typeface="Verdana"/>
              </a:rPr>
              <a:t> </a:t>
            </a:r>
            <a:r>
              <a:rPr sz="2400" spc="85" dirty="0">
                <a:latin typeface="+mj-lt"/>
                <a:cs typeface="Verdana"/>
              </a:rPr>
              <a:t>expe</a:t>
            </a:r>
            <a:r>
              <a:rPr sz="2400" spc="65" dirty="0">
                <a:latin typeface="+mj-lt"/>
                <a:cs typeface="Verdana"/>
              </a:rPr>
              <a:t>c</a:t>
            </a:r>
            <a:r>
              <a:rPr sz="2400" spc="45" dirty="0">
                <a:latin typeface="+mj-lt"/>
                <a:cs typeface="Verdana"/>
              </a:rPr>
              <a:t>ted</a:t>
            </a:r>
            <a:r>
              <a:rPr sz="2400" spc="-175" dirty="0">
                <a:latin typeface="+mj-lt"/>
                <a:cs typeface="Verdana"/>
              </a:rPr>
              <a:t> </a:t>
            </a:r>
            <a:r>
              <a:rPr sz="2400" spc="-5" dirty="0">
                <a:latin typeface="+mj-lt"/>
                <a:cs typeface="Verdana"/>
              </a:rPr>
              <a:t>b</a:t>
            </a:r>
            <a:r>
              <a:rPr sz="2400" dirty="0">
                <a:latin typeface="+mj-lt"/>
                <a:cs typeface="Verdana"/>
              </a:rPr>
              <a:t>y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-20" dirty="0">
                <a:latin typeface="+mj-lt"/>
                <a:cs typeface="Verdana"/>
              </a:rPr>
              <a:t>the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-20">
                <a:latin typeface="+mj-lt"/>
                <a:cs typeface="Verdana"/>
              </a:rPr>
              <a:t>cl</a:t>
            </a:r>
            <a:r>
              <a:rPr sz="2400" spc="-5">
                <a:latin typeface="+mj-lt"/>
                <a:cs typeface="Verdana"/>
              </a:rPr>
              <a:t>i</a:t>
            </a:r>
            <a:r>
              <a:rPr sz="2400" spc="-20">
                <a:latin typeface="+mj-lt"/>
                <a:cs typeface="Verdana"/>
              </a:rPr>
              <a:t>ent</a:t>
            </a:r>
            <a:r>
              <a:rPr sz="2400" spc="-204">
                <a:latin typeface="+mj-lt"/>
                <a:cs typeface="Verdana"/>
              </a:rPr>
              <a:t> </a:t>
            </a:r>
            <a:r>
              <a:rPr sz="2400" spc="-95" smtClean="0">
                <a:latin typeface="+mj-lt"/>
                <a:cs typeface="Verdana"/>
              </a:rPr>
              <a:t>from</a:t>
            </a:r>
            <a:r>
              <a:rPr lang="en-IN" sz="2400" spc="-95" dirty="0">
                <a:latin typeface="+mj-lt"/>
                <a:cs typeface="Verdana"/>
              </a:rPr>
              <a:t> </a:t>
            </a:r>
            <a:r>
              <a:rPr lang="en-IN" sz="2400" spc="-95" dirty="0" smtClean="0">
                <a:latin typeface="+mj-lt"/>
                <a:cs typeface="Verdana"/>
              </a:rPr>
              <a:t>  </a:t>
            </a:r>
            <a:r>
              <a:rPr sz="2400" spc="-130" smtClean="0">
                <a:latin typeface="+mj-lt"/>
                <a:cs typeface="Verdana"/>
              </a:rPr>
              <a:t>t</a:t>
            </a:r>
            <a:r>
              <a:rPr sz="2400" spc="25" smtClean="0">
                <a:latin typeface="+mj-lt"/>
                <a:cs typeface="Verdana"/>
              </a:rPr>
              <a:t>he  </a:t>
            </a:r>
            <a:r>
              <a:rPr sz="2400" spc="-270" dirty="0">
                <a:latin typeface="+mj-lt"/>
                <a:cs typeface="Verdana"/>
              </a:rPr>
              <a:t>sy</a:t>
            </a:r>
            <a:r>
              <a:rPr sz="2400" spc="-250" dirty="0">
                <a:latin typeface="+mj-lt"/>
                <a:cs typeface="Verdana"/>
              </a:rPr>
              <a:t>s</a:t>
            </a:r>
            <a:r>
              <a:rPr sz="2400" spc="-75" dirty="0">
                <a:latin typeface="+mj-lt"/>
                <a:cs typeface="Verdana"/>
              </a:rPr>
              <a:t>tem.</a:t>
            </a:r>
            <a:r>
              <a:rPr sz="2400" dirty="0">
                <a:latin typeface="+mj-lt"/>
                <a:cs typeface="Verdana"/>
              </a:rPr>
              <a:t>	</a:t>
            </a:r>
            <a:r>
              <a:rPr sz="2400" spc="-200" dirty="0">
                <a:latin typeface="+mj-lt"/>
                <a:cs typeface="Verdana"/>
              </a:rPr>
              <a:t>(</a:t>
            </a:r>
            <a:r>
              <a:rPr sz="2400" spc="5" dirty="0">
                <a:latin typeface="+mj-lt"/>
                <a:cs typeface="Verdana"/>
              </a:rPr>
              <a:t>Gather</a:t>
            </a:r>
            <a:r>
              <a:rPr sz="2400" spc="-200" dirty="0">
                <a:latin typeface="+mj-lt"/>
                <a:cs typeface="Verdana"/>
              </a:rPr>
              <a:t> </a:t>
            </a:r>
            <a:r>
              <a:rPr sz="2400" spc="90" dirty="0">
                <a:latin typeface="+mj-lt"/>
                <a:cs typeface="Verdana"/>
              </a:rPr>
              <a:t>an</a:t>
            </a:r>
            <a:r>
              <a:rPr sz="2400" spc="95" dirty="0">
                <a:latin typeface="+mj-lt"/>
                <a:cs typeface="Verdana"/>
              </a:rPr>
              <a:t>d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-25" dirty="0">
                <a:latin typeface="+mj-lt"/>
                <a:cs typeface="Verdana"/>
              </a:rPr>
              <a:t>Analyz</a:t>
            </a:r>
            <a:r>
              <a:rPr sz="2400" spc="-20" dirty="0">
                <a:latin typeface="+mj-lt"/>
                <a:cs typeface="Verdana"/>
              </a:rPr>
              <a:t>e</a:t>
            </a:r>
            <a:r>
              <a:rPr sz="2400" spc="-204" dirty="0">
                <a:latin typeface="+mj-lt"/>
                <a:cs typeface="Verdana"/>
              </a:rPr>
              <a:t>)</a:t>
            </a:r>
            <a:endParaRPr sz="2400">
              <a:latin typeface="+mj-lt"/>
              <a:cs typeface="Verdana"/>
            </a:endParaRPr>
          </a:p>
          <a:p>
            <a:pPr marL="756285" marR="33655" lvl="1" indent="-287020">
              <a:lnSpc>
                <a:spcPct val="100000"/>
              </a:lnSpc>
              <a:spcBef>
                <a:spcPts val="575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30" dirty="0">
                <a:latin typeface="+mj-lt"/>
                <a:cs typeface="Verdana"/>
              </a:rPr>
              <a:t>Docu</a:t>
            </a:r>
            <a:r>
              <a:rPr sz="2400" spc="55" dirty="0">
                <a:latin typeface="+mj-lt"/>
                <a:cs typeface="Verdana"/>
              </a:rPr>
              <a:t>m</a:t>
            </a:r>
            <a:r>
              <a:rPr sz="2400" spc="-20" dirty="0">
                <a:latin typeface="+mj-lt"/>
                <a:cs typeface="Verdana"/>
              </a:rPr>
              <a:t>ent</a:t>
            </a:r>
            <a:r>
              <a:rPr sz="2400" spc="-195" dirty="0">
                <a:latin typeface="+mj-lt"/>
                <a:cs typeface="Verdana"/>
              </a:rPr>
              <a:t> </a:t>
            </a:r>
            <a:r>
              <a:rPr sz="2400" spc="-100" dirty="0">
                <a:latin typeface="+mj-lt"/>
                <a:cs typeface="Verdana"/>
              </a:rPr>
              <a:t>tho</a:t>
            </a:r>
            <a:r>
              <a:rPr sz="2400" spc="-90" dirty="0">
                <a:latin typeface="+mj-lt"/>
                <a:cs typeface="Verdana"/>
              </a:rPr>
              <a:t>s</a:t>
            </a:r>
            <a:r>
              <a:rPr sz="2400" spc="130" dirty="0">
                <a:latin typeface="+mj-lt"/>
                <a:cs typeface="Verdana"/>
              </a:rPr>
              <a:t>e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-165" dirty="0">
                <a:latin typeface="+mj-lt"/>
                <a:cs typeface="Verdana"/>
              </a:rPr>
              <a:t>i</a:t>
            </a:r>
            <a:r>
              <a:rPr sz="2400" spc="-60" dirty="0">
                <a:latin typeface="+mj-lt"/>
                <a:cs typeface="Verdana"/>
              </a:rPr>
              <a:t>n</a:t>
            </a:r>
            <a:r>
              <a:rPr sz="2400" spc="-210" dirty="0">
                <a:latin typeface="+mj-lt"/>
                <a:cs typeface="Verdana"/>
              </a:rPr>
              <a:t> </a:t>
            </a:r>
            <a:r>
              <a:rPr sz="2400" spc="195" dirty="0">
                <a:latin typeface="+mj-lt"/>
                <a:cs typeface="Verdana"/>
              </a:rPr>
              <a:t>a</a:t>
            </a:r>
            <a:r>
              <a:rPr sz="2400" spc="-195" dirty="0">
                <a:latin typeface="+mj-lt"/>
                <a:cs typeface="Verdana"/>
              </a:rPr>
              <a:t> </a:t>
            </a:r>
            <a:r>
              <a:rPr sz="2400" spc="-95" dirty="0">
                <a:latin typeface="+mj-lt"/>
                <a:cs typeface="Verdana"/>
              </a:rPr>
              <a:t>form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-35" dirty="0">
                <a:latin typeface="+mj-lt"/>
                <a:cs typeface="Verdana"/>
              </a:rPr>
              <a:t>that</a:t>
            </a:r>
            <a:r>
              <a:rPr sz="2400" spc="-190" dirty="0">
                <a:latin typeface="+mj-lt"/>
                <a:cs typeface="Verdana"/>
              </a:rPr>
              <a:t> </a:t>
            </a:r>
            <a:r>
              <a:rPr sz="2400" spc="-160" dirty="0">
                <a:latin typeface="+mj-lt"/>
                <a:cs typeface="Verdana"/>
              </a:rPr>
              <a:t>i</a:t>
            </a:r>
            <a:r>
              <a:rPr sz="2400" spc="-320" dirty="0">
                <a:latin typeface="+mj-lt"/>
                <a:cs typeface="Verdana"/>
              </a:rPr>
              <a:t>s</a:t>
            </a:r>
            <a:r>
              <a:rPr sz="2400" spc="-204" dirty="0">
                <a:latin typeface="+mj-lt"/>
                <a:cs typeface="Verdana"/>
              </a:rPr>
              <a:t> </a:t>
            </a:r>
            <a:r>
              <a:rPr sz="2400" spc="30" dirty="0">
                <a:latin typeface="+mj-lt"/>
                <a:cs typeface="Verdana"/>
              </a:rPr>
              <a:t>clear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-10" dirty="0">
                <a:latin typeface="+mj-lt"/>
                <a:cs typeface="Verdana"/>
              </a:rPr>
              <a:t>to</a:t>
            </a:r>
            <a:r>
              <a:rPr sz="2400" spc="-190" dirty="0">
                <a:latin typeface="+mj-lt"/>
                <a:cs typeface="Verdana"/>
              </a:rPr>
              <a:t> </a:t>
            </a:r>
            <a:r>
              <a:rPr sz="2400" spc="-20" dirty="0">
                <a:latin typeface="+mj-lt"/>
                <a:cs typeface="Verdana"/>
              </a:rPr>
              <a:t>the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290" dirty="0">
                <a:latin typeface="+mj-lt"/>
                <a:cs typeface="Verdana"/>
              </a:rPr>
              <a:t>c</a:t>
            </a:r>
            <a:r>
              <a:rPr sz="2400" spc="-185" dirty="0">
                <a:latin typeface="+mj-lt"/>
                <a:cs typeface="Verdana"/>
              </a:rPr>
              <a:t>l</a:t>
            </a:r>
            <a:r>
              <a:rPr sz="2400" spc="-160" dirty="0">
                <a:latin typeface="+mj-lt"/>
                <a:cs typeface="Verdana"/>
              </a:rPr>
              <a:t>i</a:t>
            </a:r>
            <a:r>
              <a:rPr sz="2400" spc="-20" dirty="0">
                <a:latin typeface="+mj-lt"/>
                <a:cs typeface="Verdana"/>
              </a:rPr>
              <a:t>ent  </a:t>
            </a:r>
            <a:r>
              <a:rPr sz="2400" spc="-65" dirty="0">
                <a:latin typeface="+mj-lt"/>
                <a:cs typeface="Verdana"/>
              </a:rPr>
              <a:t>as </a:t>
            </a:r>
            <a:r>
              <a:rPr sz="2400" spc="-55" dirty="0">
                <a:latin typeface="+mj-lt"/>
                <a:cs typeface="Verdana"/>
              </a:rPr>
              <a:t>well </a:t>
            </a:r>
            <a:r>
              <a:rPr sz="2400" spc="-65" dirty="0">
                <a:latin typeface="+mj-lt"/>
                <a:cs typeface="Verdana"/>
              </a:rPr>
              <a:t>as </a:t>
            </a:r>
            <a:r>
              <a:rPr sz="2400" spc="-10" dirty="0">
                <a:latin typeface="+mj-lt"/>
                <a:cs typeface="Verdana"/>
              </a:rPr>
              <a:t>to </a:t>
            </a:r>
            <a:r>
              <a:rPr sz="2400" spc="-20" dirty="0">
                <a:latin typeface="+mj-lt"/>
                <a:cs typeface="Verdana"/>
              </a:rPr>
              <a:t>the </a:t>
            </a:r>
            <a:r>
              <a:rPr sz="2400" spc="20" dirty="0">
                <a:latin typeface="+mj-lt"/>
                <a:cs typeface="Verdana"/>
              </a:rPr>
              <a:t>development </a:t>
            </a:r>
            <a:r>
              <a:rPr sz="2400" spc="25" dirty="0">
                <a:latin typeface="+mj-lt"/>
                <a:cs typeface="Verdana"/>
              </a:rPr>
              <a:t>team </a:t>
            </a:r>
            <a:r>
              <a:rPr sz="2400" spc="-80" dirty="0">
                <a:latin typeface="+mj-lt"/>
                <a:cs typeface="Verdana"/>
              </a:rPr>
              <a:t>members. </a:t>
            </a:r>
            <a:r>
              <a:rPr sz="2400" spc="-75" dirty="0">
                <a:latin typeface="+mj-lt"/>
                <a:cs typeface="Verdana"/>
              </a:rPr>
              <a:t> </a:t>
            </a:r>
            <a:r>
              <a:rPr sz="2400" spc="-30" dirty="0">
                <a:latin typeface="+mj-lt"/>
                <a:cs typeface="Verdana"/>
              </a:rPr>
              <a:t>(Document)</a:t>
            </a:r>
            <a:endParaRPr sz="2400">
              <a:latin typeface="+mj-lt"/>
              <a:cs typeface="Verdan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81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28722" y="238759"/>
            <a:ext cx="36855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006FC0"/>
                </a:solidFill>
                <a:latin typeface="Comic Sans MS"/>
                <a:cs typeface="Comic Sans MS"/>
              </a:rPr>
              <a:t>Activities</a:t>
            </a:r>
            <a:r>
              <a:rPr sz="3600" spc="-35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600" spc="-5" dirty="0">
                <a:solidFill>
                  <a:srgbClr val="006FC0"/>
                </a:solidFill>
                <a:latin typeface="Comic Sans MS"/>
                <a:cs typeface="Comic Sans MS"/>
              </a:rPr>
              <a:t>in</a:t>
            </a:r>
            <a:r>
              <a:rPr sz="3600" spc="-30" dirty="0">
                <a:solidFill>
                  <a:srgbClr val="006FC0"/>
                </a:solidFill>
                <a:latin typeface="Comic Sans MS"/>
                <a:cs typeface="Comic Sans MS"/>
              </a:rPr>
              <a:t> </a:t>
            </a:r>
            <a:r>
              <a:rPr sz="3600" spc="-5" dirty="0">
                <a:solidFill>
                  <a:srgbClr val="006FC0"/>
                </a:solidFill>
                <a:latin typeface="Comic Sans MS"/>
                <a:cs typeface="Comic Sans MS"/>
              </a:rPr>
              <a:t>RAS</a:t>
            </a:r>
            <a:endParaRPr sz="36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1219199"/>
            <a:ext cx="6370955" cy="577081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FF"/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80"/>
              </a:spcBef>
              <a:tabLst>
                <a:tab pos="3204845" algn="l"/>
              </a:tabLst>
            </a:pPr>
            <a:r>
              <a:rPr sz="3600" b="1" spc="-5" dirty="0">
                <a:latin typeface="Comic Sans MS"/>
                <a:cs typeface="Comic Sans MS"/>
              </a:rPr>
              <a:t>Requirements	Gathering</a:t>
            </a:r>
            <a:endParaRPr sz="3600">
              <a:latin typeface="Comic Sans MS"/>
              <a:cs typeface="Comic Sans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77912" y="1685925"/>
            <a:ext cx="7537450" cy="4005579"/>
            <a:chOff x="1077912" y="1685925"/>
            <a:chExt cx="7537450" cy="4005579"/>
          </a:xfrm>
        </p:grpSpPr>
        <p:sp>
          <p:nvSpPr>
            <p:cNvPr id="5" name="object 5"/>
            <p:cNvSpPr/>
            <p:nvPr/>
          </p:nvSpPr>
          <p:spPr>
            <a:xfrm>
              <a:off x="1084262" y="2484475"/>
              <a:ext cx="5667375" cy="646430"/>
            </a:xfrm>
            <a:custGeom>
              <a:avLst/>
              <a:gdLst/>
              <a:ahLst/>
              <a:cxnLst/>
              <a:rect l="l" t="t" r="r" b="b"/>
              <a:pathLst>
                <a:path w="5667375" h="646430">
                  <a:moveTo>
                    <a:pt x="5667375" y="0"/>
                  </a:moveTo>
                  <a:lnTo>
                    <a:pt x="0" y="0"/>
                  </a:lnTo>
                  <a:lnTo>
                    <a:pt x="0" y="646328"/>
                  </a:lnTo>
                  <a:lnTo>
                    <a:pt x="5667375" y="646328"/>
                  </a:lnTo>
                  <a:lnTo>
                    <a:pt x="5667375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84262" y="2484475"/>
              <a:ext cx="5667375" cy="646430"/>
            </a:xfrm>
            <a:custGeom>
              <a:avLst/>
              <a:gdLst/>
              <a:ahLst/>
              <a:cxnLst/>
              <a:rect l="l" t="t" r="r" b="b"/>
              <a:pathLst>
                <a:path w="5667375" h="646430">
                  <a:moveTo>
                    <a:pt x="0" y="646328"/>
                  </a:moveTo>
                  <a:lnTo>
                    <a:pt x="5667375" y="646328"/>
                  </a:lnTo>
                  <a:lnTo>
                    <a:pt x="5667375" y="0"/>
                  </a:lnTo>
                  <a:lnTo>
                    <a:pt x="0" y="0"/>
                  </a:lnTo>
                  <a:lnTo>
                    <a:pt x="0" y="646328"/>
                  </a:lnTo>
                  <a:close/>
                </a:path>
              </a:pathLst>
            </a:custGeom>
            <a:ln w="127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25826" y="1692275"/>
              <a:ext cx="427355" cy="792480"/>
            </a:xfrm>
            <a:custGeom>
              <a:avLst/>
              <a:gdLst/>
              <a:ahLst/>
              <a:cxnLst/>
              <a:rect l="l" t="t" r="r" b="b"/>
              <a:pathLst>
                <a:path w="427354" h="792480">
                  <a:moveTo>
                    <a:pt x="213487" y="0"/>
                  </a:moveTo>
                  <a:lnTo>
                    <a:pt x="0" y="213613"/>
                  </a:lnTo>
                  <a:lnTo>
                    <a:pt x="106680" y="213613"/>
                  </a:lnTo>
                  <a:lnTo>
                    <a:pt x="106680" y="578612"/>
                  </a:lnTo>
                  <a:lnTo>
                    <a:pt x="0" y="578612"/>
                  </a:lnTo>
                  <a:lnTo>
                    <a:pt x="213487" y="792099"/>
                  </a:lnTo>
                  <a:lnTo>
                    <a:pt x="426974" y="578612"/>
                  </a:lnTo>
                  <a:lnTo>
                    <a:pt x="320167" y="578612"/>
                  </a:lnTo>
                  <a:lnTo>
                    <a:pt x="320167" y="213613"/>
                  </a:lnTo>
                  <a:lnTo>
                    <a:pt x="426974" y="213613"/>
                  </a:lnTo>
                  <a:lnTo>
                    <a:pt x="213487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925826" y="1692275"/>
              <a:ext cx="427355" cy="792480"/>
            </a:xfrm>
            <a:custGeom>
              <a:avLst/>
              <a:gdLst/>
              <a:ahLst/>
              <a:cxnLst/>
              <a:rect l="l" t="t" r="r" b="b"/>
              <a:pathLst>
                <a:path w="427354" h="792480">
                  <a:moveTo>
                    <a:pt x="213487" y="792099"/>
                  </a:moveTo>
                  <a:lnTo>
                    <a:pt x="0" y="578612"/>
                  </a:lnTo>
                  <a:lnTo>
                    <a:pt x="106680" y="578612"/>
                  </a:lnTo>
                  <a:lnTo>
                    <a:pt x="106680" y="213613"/>
                  </a:lnTo>
                  <a:lnTo>
                    <a:pt x="0" y="213613"/>
                  </a:lnTo>
                  <a:lnTo>
                    <a:pt x="213487" y="0"/>
                  </a:lnTo>
                  <a:lnTo>
                    <a:pt x="426974" y="213613"/>
                  </a:lnTo>
                  <a:lnTo>
                    <a:pt x="320167" y="213613"/>
                  </a:lnTo>
                  <a:lnTo>
                    <a:pt x="320167" y="578612"/>
                  </a:lnTo>
                  <a:lnTo>
                    <a:pt x="426974" y="578612"/>
                  </a:lnTo>
                  <a:lnTo>
                    <a:pt x="213487" y="79209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00200" y="3856075"/>
              <a:ext cx="7009130" cy="646430"/>
            </a:xfrm>
            <a:custGeom>
              <a:avLst/>
              <a:gdLst/>
              <a:ahLst/>
              <a:cxnLst/>
              <a:rect l="l" t="t" r="r" b="b"/>
              <a:pathLst>
                <a:path w="7009130" h="646429">
                  <a:moveTo>
                    <a:pt x="7008749" y="0"/>
                  </a:moveTo>
                  <a:lnTo>
                    <a:pt x="0" y="0"/>
                  </a:lnTo>
                  <a:lnTo>
                    <a:pt x="0" y="646328"/>
                  </a:lnTo>
                  <a:lnTo>
                    <a:pt x="7008749" y="646328"/>
                  </a:lnTo>
                  <a:lnTo>
                    <a:pt x="700874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00200" y="3856075"/>
              <a:ext cx="7009130" cy="646430"/>
            </a:xfrm>
            <a:custGeom>
              <a:avLst/>
              <a:gdLst/>
              <a:ahLst/>
              <a:cxnLst/>
              <a:rect l="l" t="t" r="r" b="b"/>
              <a:pathLst>
                <a:path w="7009130" h="646429">
                  <a:moveTo>
                    <a:pt x="0" y="646328"/>
                  </a:moveTo>
                  <a:lnTo>
                    <a:pt x="7008749" y="646328"/>
                  </a:lnTo>
                  <a:lnTo>
                    <a:pt x="7008749" y="0"/>
                  </a:lnTo>
                  <a:lnTo>
                    <a:pt x="0" y="0"/>
                  </a:lnTo>
                  <a:lnTo>
                    <a:pt x="0" y="646328"/>
                  </a:lnTo>
                  <a:close/>
                </a:path>
              </a:pathLst>
            </a:custGeom>
            <a:ln w="127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581400" y="3093974"/>
              <a:ext cx="457200" cy="762000"/>
            </a:xfrm>
            <a:custGeom>
              <a:avLst/>
              <a:gdLst/>
              <a:ahLst/>
              <a:cxnLst/>
              <a:rect l="l" t="t" r="r" b="b"/>
              <a:pathLst>
                <a:path w="457200" h="762000">
                  <a:moveTo>
                    <a:pt x="228600" y="0"/>
                  </a:moveTo>
                  <a:lnTo>
                    <a:pt x="0" y="228091"/>
                  </a:lnTo>
                  <a:lnTo>
                    <a:pt x="114300" y="228091"/>
                  </a:lnTo>
                  <a:lnTo>
                    <a:pt x="114300" y="534034"/>
                  </a:lnTo>
                  <a:lnTo>
                    <a:pt x="0" y="534034"/>
                  </a:lnTo>
                  <a:lnTo>
                    <a:pt x="228600" y="762000"/>
                  </a:lnTo>
                  <a:lnTo>
                    <a:pt x="457200" y="534034"/>
                  </a:lnTo>
                  <a:lnTo>
                    <a:pt x="342900" y="534034"/>
                  </a:lnTo>
                  <a:lnTo>
                    <a:pt x="342900" y="228091"/>
                  </a:lnTo>
                  <a:lnTo>
                    <a:pt x="457200" y="228091"/>
                  </a:lnTo>
                  <a:lnTo>
                    <a:pt x="228600" y="0"/>
                  </a:lnTo>
                  <a:close/>
                </a:path>
              </a:pathLst>
            </a:custGeom>
            <a:solidFill>
              <a:srgbClr val="00B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581400" y="3093974"/>
              <a:ext cx="457200" cy="762000"/>
            </a:xfrm>
            <a:custGeom>
              <a:avLst/>
              <a:gdLst/>
              <a:ahLst/>
              <a:cxnLst/>
              <a:rect l="l" t="t" r="r" b="b"/>
              <a:pathLst>
                <a:path w="457200" h="762000">
                  <a:moveTo>
                    <a:pt x="228600" y="762000"/>
                  </a:moveTo>
                  <a:lnTo>
                    <a:pt x="0" y="534034"/>
                  </a:lnTo>
                  <a:lnTo>
                    <a:pt x="114300" y="534034"/>
                  </a:lnTo>
                  <a:lnTo>
                    <a:pt x="114300" y="228091"/>
                  </a:lnTo>
                  <a:lnTo>
                    <a:pt x="0" y="228091"/>
                  </a:lnTo>
                  <a:lnTo>
                    <a:pt x="228600" y="0"/>
                  </a:lnTo>
                  <a:lnTo>
                    <a:pt x="457200" y="228091"/>
                  </a:lnTo>
                  <a:lnTo>
                    <a:pt x="342900" y="228091"/>
                  </a:lnTo>
                  <a:lnTo>
                    <a:pt x="342900" y="534034"/>
                  </a:lnTo>
                  <a:lnTo>
                    <a:pt x="457200" y="534034"/>
                  </a:lnTo>
                  <a:lnTo>
                    <a:pt x="228600" y="762000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276600" y="5128996"/>
              <a:ext cx="3898900" cy="556260"/>
            </a:xfrm>
            <a:custGeom>
              <a:avLst/>
              <a:gdLst/>
              <a:ahLst/>
              <a:cxnLst/>
              <a:rect l="l" t="t" r="r" b="b"/>
              <a:pathLst>
                <a:path w="3898900" h="556260">
                  <a:moveTo>
                    <a:pt x="3898900" y="0"/>
                  </a:moveTo>
                  <a:lnTo>
                    <a:pt x="0" y="0"/>
                  </a:lnTo>
                  <a:lnTo>
                    <a:pt x="0" y="555840"/>
                  </a:lnTo>
                  <a:lnTo>
                    <a:pt x="3898900" y="555840"/>
                  </a:lnTo>
                  <a:lnTo>
                    <a:pt x="3898900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276600" y="5128996"/>
              <a:ext cx="3898900" cy="556260"/>
            </a:xfrm>
            <a:custGeom>
              <a:avLst/>
              <a:gdLst/>
              <a:ahLst/>
              <a:cxnLst/>
              <a:rect l="l" t="t" r="r" b="b"/>
              <a:pathLst>
                <a:path w="3898900" h="556260">
                  <a:moveTo>
                    <a:pt x="0" y="555840"/>
                  </a:moveTo>
                  <a:lnTo>
                    <a:pt x="3898900" y="555840"/>
                  </a:lnTo>
                  <a:lnTo>
                    <a:pt x="3898900" y="0"/>
                  </a:lnTo>
                  <a:lnTo>
                    <a:pt x="0" y="0"/>
                  </a:lnTo>
                  <a:lnTo>
                    <a:pt x="0" y="555840"/>
                  </a:lnTo>
                  <a:close/>
                </a:path>
              </a:pathLst>
            </a:custGeom>
            <a:ln w="12700">
              <a:solidFill>
                <a:srgbClr val="0000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163218" y="2495169"/>
            <a:ext cx="6506209" cy="3219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26105" algn="l"/>
              </a:tabLst>
            </a:pPr>
            <a:r>
              <a:rPr sz="3600" b="1" spc="-5" dirty="0">
                <a:latin typeface="Comic Sans MS"/>
                <a:cs typeface="Comic Sans MS"/>
              </a:rPr>
              <a:t>Requirements	Analysis</a:t>
            </a:r>
            <a:endParaRPr sz="3600">
              <a:latin typeface="Comic Sans MS"/>
              <a:cs typeface="Comic Sans MS"/>
            </a:endParaRPr>
          </a:p>
          <a:p>
            <a:pPr marL="2205355" marR="5080" indent="-1677035">
              <a:lnSpc>
                <a:spcPct val="231999"/>
              </a:lnSpc>
              <a:spcBef>
                <a:spcPts val="780"/>
              </a:spcBef>
              <a:tabLst>
                <a:tab pos="3641725" algn="l"/>
              </a:tabLst>
            </a:pPr>
            <a:r>
              <a:rPr sz="3600" b="1" spc="-5" dirty="0">
                <a:latin typeface="Comic Sans MS"/>
                <a:cs typeface="Comic Sans MS"/>
              </a:rPr>
              <a:t>Requirements	</a:t>
            </a:r>
            <a:r>
              <a:rPr sz="3600" b="1" spc="-10" dirty="0">
                <a:latin typeface="Comic Sans MS"/>
                <a:cs typeface="Comic Sans MS"/>
              </a:rPr>
              <a:t>Specification </a:t>
            </a:r>
            <a:r>
              <a:rPr sz="3600" b="1" spc="-1550" dirty="0">
                <a:latin typeface="Comic Sans MS"/>
                <a:cs typeface="Comic Sans MS"/>
              </a:rPr>
              <a:t> </a:t>
            </a:r>
            <a:r>
              <a:rPr sz="3600" b="1" spc="-5" dirty="0">
                <a:latin typeface="Comic Sans MS"/>
                <a:cs typeface="Comic Sans MS"/>
              </a:rPr>
              <a:t>SRS</a:t>
            </a:r>
            <a:r>
              <a:rPr sz="3600" b="1" spc="-20" dirty="0">
                <a:latin typeface="Comic Sans MS"/>
                <a:cs typeface="Comic Sans MS"/>
              </a:rPr>
              <a:t> </a:t>
            </a:r>
            <a:r>
              <a:rPr sz="3600" b="1" dirty="0">
                <a:latin typeface="Comic Sans MS"/>
                <a:cs typeface="Comic Sans MS"/>
              </a:rPr>
              <a:t>Document</a:t>
            </a:r>
            <a:endParaRPr sz="3600">
              <a:latin typeface="Comic Sans MS"/>
              <a:cs typeface="Comic Sans MS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5004942" y="4459223"/>
            <a:ext cx="454659" cy="708025"/>
            <a:chOff x="5004942" y="4459223"/>
            <a:chExt cx="454659" cy="708025"/>
          </a:xfrm>
        </p:grpSpPr>
        <p:sp>
          <p:nvSpPr>
            <p:cNvPr id="17" name="object 17"/>
            <p:cNvSpPr/>
            <p:nvPr/>
          </p:nvSpPr>
          <p:spPr>
            <a:xfrm>
              <a:off x="5011292" y="4465573"/>
              <a:ext cx="441959" cy="695325"/>
            </a:xfrm>
            <a:custGeom>
              <a:avLst/>
              <a:gdLst/>
              <a:ahLst/>
              <a:cxnLst/>
              <a:rect l="l" t="t" r="r" b="b"/>
              <a:pathLst>
                <a:path w="441960" h="695325">
                  <a:moveTo>
                    <a:pt x="331470" y="0"/>
                  </a:moveTo>
                  <a:lnTo>
                    <a:pt x="110490" y="0"/>
                  </a:lnTo>
                  <a:lnTo>
                    <a:pt x="110490" y="473963"/>
                  </a:lnTo>
                  <a:lnTo>
                    <a:pt x="0" y="473963"/>
                  </a:lnTo>
                  <a:lnTo>
                    <a:pt x="220980" y="694944"/>
                  </a:lnTo>
                  <a:lnTo>
                    <a:pt x="441960" y="473963"/>
                  </a:lnTo>
                  <a:lnTo>
                    <a:pt x="331470" y="473963"/>
                  </a:lnTo>
                  <a:lnTo>
                    <a:pt x="33147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011292" y="4465573"/>
              <a:ext cx="441959" cy="695325"/>
            </a:xfrm>
            <a:custGeom>
              <a:avLst/>
              <a:gdLst/>
              <a:ahLst/>
              <a:cxnLst/>
              <a:rect l="l" t="t" r="r" b="b"/>
              <a:pathLst>
                <a:path w="441960" h="695325">
                  <a:moveTo>
                    <a:pt x="0" y="473963"/>
                  </a:moveTo>
                  <a:lnTo>
                    <a:pt x="110490" y="473963"/>
                  </a:lnTo>
                  <a:lnTo>
                    <a:pt x="110490" y="0"/>
                  </a:lnTo>
                  <a:lnTo>
                    <a:pt x="331470" y="0"/>
                  </a:lnTo>
                  <a:lnTo>
                    <a:pt x="331470" y="473963"/>
                  </a:lnTo>
                  <a:lnTo>
                    <a:pt x="441960" y="473963"/>
                  </a:lnTo>
                  <a:lnTo>
                    <a:pt x="220980" y="694944"/>
                  </a:lnTo>
                  <a:lnTo>
                    <a:pt x="0" y="473963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9180" y="238759"/>
            <a:ext cx="5487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FC0"/>
                </a:solidFill>
              </a:rPr>
              <a:t>Requirements</a:t>
            </a:r>
            <a:r>
              <a:rPr spc="-65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engineering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219200"/>
            <a:ext cx="8255000" cy="3593933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2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+mj-lt"/>
                <a:cs typeface="Candara"/>
              </a:rPr>
              <a:t>The</a:t>
            </a:r>
            <a:r>
              <a:rPr sz="2800" spc="-5" dirty="0">
                <a:latin typeface="+mj-lt"/>
                <a:cs typeface="Candara"/>
              </a:rPr>
              <a:t> process</a:t>
            </a:r>
            <a:r>
              <a:rPr sz="2800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of</a:t>
            </a:r>
            <a:r>
              <a:rPr sz="2800" spc="15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establishing</a:t>
            </a:r>
            <a:r>
              <a:rPr sz="2800" spc="5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the</a:t>
            </a:r>
            <a:r>
              <a:rPr sz="2800" spc="5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services</a:t>
            </a:r>
            <a:r>
              <a:rPr sz="2800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that</a:t>
            </a:r>
            <a:endParaRPr sz="2800">
              <a:latin typeface="+mj-lt"/>
              <a:cs typeface="Candara"/>
            </a:endParaRPr>
          </a:p>
          <a:p>
            <a:pPr marL="756285" lvl="1" indent="-287020">
              <a:lnSpc>
                <a:spcPct val="100000"/>
              </a:lnSpc>
              <a:spcBef>
                <a:spcPts val="710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20" dirty="0">
                <a:latin typeface="+mj-lt"/>
                <a:cs typeface="Verdana"/>
              </a:rPr>
              <a:t>the</a:t>
            </a:r>
            <a:r>
              <a:rPr sz="2400" spc="-195" dirty="0">
                <a:latin typeface="+mj-lt"/>
                <a:cs typeface="Verdana"/>
              </a:rPr>
              <a:t> </a:t>
            </a:r>
            <a:r>
              <a:rPr sz="2400" spc="-55" dirty="0">
                <a:latin typeface="+mj-lt"/>
                <a:cs typeface="Verdana"/>
              </a:rPr>
              <a:t>cust</a:t>
            </a:r>
            <a:r>
              <a:rPr sz="2400" spc="-40" dirty="0">
                <a:latin typeface="+mj-lt"/>
                <a:cs typeface="Verdana"/>
              </a:rPr>
              <a:t>omer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-10">
                <a:latin typeface="+mj-lt"/>
                <a:cs typeface="Verdana"/>
              </a:rPr>
              <a:t>re</a:t>
            </a:r>
            <a:r>
              <a:rPr sz="2400" spc="-25">
                <a:latin typeface="+mj-lt"/>
                <a:cs typeface="Verdana"/>
              </a:rPr>
              <a:t>q</a:t>
            </a:r>
            <a:r>
              <a:rPr sz="2400" spc="-170">
                <a:latin typeface="+mj-lt"/>
                <a:cs typeface="Verdana"/>
              </a:rPr>
              <a:t>u</a:t>
            </a:r>
            <a:r>
              <a:rPr sz="2400" spc="-50">
                <a:latin typeface="+mj-lt"/>
                <a:cs typeface="Verdana"/>
              </a:rPr>
              <a:t>i</a:t>
            </a:r>
            <a:r>
              <a:rPr sz="2400" spc="-165">
                <a:latin typeface="+mj-lt"/>
                <a:cs typeface="Verdana"/>
              </a:rPr>
              <a:t>res</a:t>
            </a:r>
            <a:r>
              <a:rPr sz="2400" spc="-180">
                <a:latin typeface="+mj-lt"/>
                <a:cs typeface="Verdana"/>
              </a:rPr>
              <a:t> </a:t>
            </a:r>
            <a:r>
              <a:rPr lang="en-IN" sz="2400" spc="-180" dirty="0" smtClean="0">
                <a:latin typeface="+mj-lt"/>
                <a:cs typeface="Verdana"/>
              </a:rPr>
              <a:t> </a:t>
            </a:r>
            <a:r>
              <a:rPr sz="2400" spc="-95" smtClean="0">
                <a:latin typeface="+mj-lt"/>
                <a:cs typeface="Verdana"/>
              </a:rPr>
              <a:t>from</a:t>
            </a:r>
            <a:r>
              <a:rPr sz="2400" spc="-180" smtClean="0">
                <a:latin typeface="+mj-lt"/>
                <a:cs typeface="Verdana"/>
              </a:rPr>
              <a:t> </a:t>
            </a:r>
            <a:r>
              <a:rPr sz="2400" spc="195" dirty="0">
                <a:latin typeface="+mj-lt"/>
                <a:cs typeface="Verdana"/>
              </a:rPr>
              <a:t>a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-130" dirty="0">
                <a:latin typeface="+mj-lt"/>
                <a:cs typeface="Verdana"/>
              </a:rPr>
              <a:t>syste</a:t>
            </a:r>
            <a:r>
              <a:rPr sz="2400" spc="-235" dirty="0">
                <a:latin typeface="+mj-lt"/>
                <a:cs typeface="Verdana"/>
              </a:rPr>
              <a:t>m</a:t>
            </a:r>
            <a:r>
              <a:rPr sz="2400" spc="-170" dirty="0">
                <a:latin typeface="+mj-lt"/>
                <a:cs typeface="Verdana"/>
              </a:rPr>
              <a:t> </a:t>
            </a:r>
            <a:r>
              <a:rPr sz="2400" spc="90" dirty="0">
                <a:latin typeface="+mj-lt"/>
                <a:cs typeface="Verdana"/>
              </a:rPr>
              <a:t>and</a:t>
            </a:r>
            <a:endParaRPr sz="2400">
              <a:latin typeface="+mj-lt"/>
              <a:cs typeface="Verdana"/>
            </a:endParaRPr>
          </a:p>
          <a:p>
            <a:pPr marL="756285" marR="811530" lvl="1" indent="-287020">
              <a:lnSpc>
                <a:spcPct val="100000"/>
              </a:lnSpc>
              <a:spcBef>
                <a:spcPts val="580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20" dirty="0">
                <a:latin typeface="+mj-lt"/>
                <a:cs typeface="Verdana"/>
              </a:rPr>
              <a:t>the</a:t>
            </a:r>
            <a:r>
              <a:rPr sz="2400" spc="-195" dirty="0">
                <a:latin typeface="+mj-lt"/>
                <a:cs typeface="Verdana"/>
              </a:rPr>
              <a:t> </a:t>
            </a:r>
            <a:r>
              <a:rPr sz="2400" spc="-50" dirty="0">
                <a:latin typeface="+mj-lt"/>
                <a:cs typeface="Verdana"/>
              </a:rPr>
              <a:t>constra</a:t>
            </a:r>
            <a:r>
              <a:rPr sz="2400" spc="-5" dirty="0">
                <a:latin typeface="+mj-lt"/>
                <a:cs typeface="Verdana"/>
              </a:rPr>
              <a:t>i</a:t>
            </a:r>
            <a:r>
              <a:rPr sz="2400" spc="-170" dirty="0">
                <a:latin typeface="+mj-lt"/>
                <a:cs typeface="Verdana"/>
              </a:rPr>
              <a:t>nts</a:t>
            </a:r>
            <a:r>
              <a:rPr sz="2400" spc="-200" dirty="0">
                <a:latin typeface="+mj-lt"/>
                <a:cs typeface="Verdana"/>
              </a:rPr>
              <a:t> </a:t>
            </a:r>
            <a:r>
              <a:rPr sz="2400" spc="-30" dirty="0">
                <a:latin typeface="+mj-lt"/>
                <a:cs typeface="Verdana"/>
              </a:rPr>
              <a:t>under</a:t>
            </a:r>
            <a:r>
              <a:rPr sz="2400" spc="-175" dirty="0">
                <a:latin typeface="+mj-lt"/>
                <a:cs typeface="Verdana"/>
              </a:rPr>
              <a:t> </a:t>
            </a:r>
            <a:r>
              <a:rPr sz="2400" spc="-95" dirty="0">
                <a:latin typeface="+mj-lt"/>
                <a:cs typeface="Verdana"/>
              </a:rPr>
              <a:t>wh</a:t>
            </a:r>
            <a:r>
              <a:rPr sz="2400" spc="-20" dirty="0">
                <a:latin typeface="+mj-lt"/>
                <a:cs typeface="Verdana"/>
              </a:rPr>
              <a:t>i</a:t>
            </a:r>
            <a:r>
              <a:rPr sz="2400" spc="120" dirty="0">
                <a:latin typeface="+mj-lt"/>
                <a:cs typeface="Verdana"/>
              </a:rPr>
              <a:t>ch</a:t>
            </a:r>
            <a:r>
              <a:rPr sz="2400" spc="-215" dirty="0">
                <a:latin typeface="+mj-lt"/>
                <a:cs typeface="Verdana"/>
              </a:rPr>
              <a:t> </a:t>
            </a:r>
            <a:r>
              <a:rPr sz="2400" spc="-160" dirty="0">
                <a:latin typeface="+mj-lt"/>
                <a:cs typeface="Verdana"/>
              </a:rPr>
              <a:t>i</a:t>
            </a:r>
            <a:r>
              <a:rPr sz="2400" spc="-135" dirty="0">
                <a:latin typeface="+mj-lt"/>
                <a:cs typeface="Verdana"/>
              </a:rPr>
              <a:t>t</a:t>
            </a:r>
            <a:r>
              <a:rPr sz="2400" spc="-220" dirty="0">
                <a:latin typeface="+mj-lt"/>
                <a:cs typeface="Verdana"/>
              </a:rPr>
              <a:t> </a:t>
            </a:r>
            <a:r>
              <a:rPr sz="2400" spc="-5" dirty="0">
                <a:latin typeface="+mj-lt"/>
                <a:cs typeface="Verdana"/>
              </a:rPr>
              <a:t>operates</a:t>
            </a:r>
            <a:r>
              <a:rPr sz="2400" spc="-160" dirty="0">
                <a:latin typeface="+mj-lt"/>
                <a:cs typeface="Verdana"/>
              </a:rPr>
              <a:t> </a:t>
            </a:r>
            <a:r>
              <a:rPr sz="2400" spc="90" dirty="0">
                <a:latin typeface="+mj-lt"/>
                <a:cs typeface="Verdana"/>
              </a:rPr>
              <a:t>an</a:t>
            </a:r>
            <a:r>
              <a:rPr sz="2400" spc="95" dirty="0">
                <a:latin typeface="+mj-lt"/>
                <a:cs typeface="Verdana"/>
              </a:rPr>
              <a:t>d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-160" dirty="0">
                <a:latin typeface="+mj-lt"/>
                <a:cs typeface="Verdana"/>
              </a:rPr>
              <a:t>i</a:t>
            </a:r>
            <a:r>
              <a:rPr sz="2400" spc="-250" dirty="0">
                <a:latin typeface="+mj-lt"/>
                <a:cs typeface="Verdana"/>
              </a:rPr>
              <a:t>s  </a:t>
            </a:r>
            <a:r>
              <a:rPr sz="2400" spc="45" dirty="0">
                <a:latin typeface="+mj-lt"/>
                <a:cs typeface="Verdana"/>
              </a:rPr>
              <a:t>developed.</a:t>
            </a:r>
            <a:endParaRPr sz="2400">
              <a:latin typeface="+mj-lt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3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+mj-lt"/>
                <a:cs typeface="Candara"/>
              </a:rPr>
              <a:t>The</a:t>
            </a:r>
            <a:r>
              <a:rPr sz="2800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requirements</a:t>
            </a:r>
            <a:r>
              <a:rPr sz="2800" spc="-25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themselves</a:t>
            </a:r>
            <a:r>
              <a:rPr sz="2800" spc="5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are</a:t>
            </a:r>
            <a:r>
              <a:rPr sz="2800" spc="5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the</a:t>
            </a:r>
            <a:r>
              <a:rPr sz="2800" spc="15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descriptions of</a:t>
            </a:r>
            <a:endParaRPr sz="2800">
              <a:latin typeface="+mj-lt"/>
              <a:cs typeface="Candara"/>
            </a:endParaRPr>
          </a:p>
          <a:p>
            <a:pPr marL="756285" lvl="1" indent="-287020">
              <a:lnSpc>
                <a:spcPct val="100000"/>
              </a:lnSpc>
              <a:spcBef>
                <a:spcPts val="715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20" dirty="0">
                <a:latin typeface="+mj-lt"/>
                <a:cs typeface="Verdana"/>
              </a:rPr>
              <a:t>the</a:t>
            </a:r>
            <a:r>
              <a:rPr sz="2400" spc="-195" dirty="0">
                <a:latin typeface="+mj-lt"/>
                <a:cs typeface="Verdana"/>
              </a:rPr>
              <a:t> </a:t>
            </a:r>
            <a:r>
              <a:rPr sz="2400" spc="-270" dirty="0">
                <a:latin typeface="+mj-lt"/>
                <a:cs typeface="Verdana"/>
              </a:rPr>
              <a:t>sy</a:t>
            </a:r>
            <a:r>
              <a:rPr sz="2400" spc="-250" dirty="0">
                <a:latin typeface="+mj-lt"/>
                <a:cs typeface="Verdana"/>
              </a:rPr>
              <a:t>s</a:t>
            </a:r>
            <a:r>
              <a:rPr sz="2400" spc="-30" dirty="0">
                <a:latin typeface="+mj-lt"/>
                <a:cs typeface="Verdana"/>
              </a:rPr>
              <a:t>tem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-145" dirty="0">
                <a:latin typeface="+mj-lt"/>
                <a:cs typeface="Verdana"/>
              </a:rPr>
              <a:t>ser</a:t>
            </a:r>
            <a:r>
              <a:rPr sz="2400" spc="-140" dirty="0">
                <a:latin typeface="+mj-lt"/>
                <a:cs typeface="Verdana"/>
              </a:rPr>
              <a:t>v</a:t>
            </a:r>
            <a:r>
              <a:rPr sz="2400" spc="-160" dirty="0">
                <a:latin typeface="+mj-lt"/>
                <a:cs typeface="Verdana"/>
              </a:rPr>
              <a:t>i</a:t>
            </a:r>
            <a:r>
              <a:rPr sz="2400" spc="35" dirty="0">
                <a:latin typeface="+mj-lt"/>
                <a:cs typeface="Verdana"/>
              </a:rPr>
              <a:t>ces</a:t>
            </a:r>
            <a:r>
              <a:rPr sz="2400" spc="-220" dirty="0">
                <a:latin typeface="+mj-lt"/>
                <a:cs typeface="Verdana"/>
              </a:rPr>
              <a:t> </a:t>
            </a:r>
            <a:r>
              <a:rPr sz="2400" spc="90" dirty="0">
                <a:latin typeface="+mj-lt"/>
                <a:cs typeface="Verdana"/>
              </a:rPr>
              <a:t>and</a:t>
            </a:r>
            <a:endParaRPr sz="2400">
              <a:latin typeface="+mj-lt"/>
              <a:cs typeface="Verdana"/>
            </a:endParaRPr>
          </a:p>
          <a:p>
            <a:pPr marL="756285" marR="1376045" lvl="1" indent="-287020">
              <a:lnSpc>
                <a:spcPct val="100000"/>
              </a:lnSpc>
              <a:spcBef>
                <a:spcPts val="575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50" dirty="0">
                <a:latin typeface="+mj-lt"/>
                <a:cs typeface="Verdana"/>
              </a:rPr>
              <a:t>constra</a:t>
            </a:r>
            <a:r>
              <a:rPr sz="2400" spc="-5" dirty="0">
                <a:latin typeface="+mj-lt"/>
                <a:cs typeface="Verdana"/>
              </a:rPr>
              <a:t>i</a:t>
            </a:r>
            <a:r>
              <a:rPr sz="2400" spc="-170" dirty="0">
                <a:latin typeface="+mj-lt"/>
                <a:cs typeface="Verdana"/>
              </a:rPr>
              <a:t>nts</a:t>
            </a:r>
            <a:r>
              <a:rPr sz="2400" spc="-215" dirty="0">
                <a:latin typeface="+mj-lt"/>
                <a:cs typeface="Verdana"/>
              </a:rPr>
              <a:t> </a:t>
            </a:r>
            <a:r>
              <a:rPr sz="2400" dirty="0">
                <a:latin typeface="+mj-lt"/>
                <a:cs typeface="Verdana"/>
              </a:rPr>
              <a:t>th</a:t>
            </a:r>
            <a:r>
              <a:rPr sz="2400" spc="5" dirty="0">
                <a:latin typeface="+mj-lt"/>
                <a:cs typeface="Verdana"/>
              </a:rPr>
              <a:t>a</a:t>
            </a:r>
            <a:r>
              <a:rPr sz="2400" spc="-135" dirty="0">
                <a:latin typeface="+mj-lt"/>
                <a:cs typeface="Verdana"/>
              </a:rPr>
              <a:t>t</a:t>
            </a:r>
            <a:r>
              <a:rPr sz="2400" spc="-204" dirty="0">
                <a:latin typeface="+mj-lt"/>
                <a:cs typeface="Verdana"/>
              </a:rPr>
              <a:t> </a:t>
            </a:r>
            <a:r>
              <a:rPr sz="2400" dirty="0">
                <a:latin typeface="+mj-lt"/>
                <a:cs typeface="Verdana"/>
              </a:rPr>
              <a:t>ar</a:t>
            </a:r>
            <a:r>
              <a:rPr sz="2400" spc="5" dirty="0">
                <a:latin typeface="+mj-lt"/>
                <a:cs typeface="Verdana"/>
              </a:rPr>
              <a:t>e</a:t>
            </a:r>
            <a:r>
              <a:rPr sz="2400" spc="-175" dirty="0">
                <a:latin typeface="+mj-lt"/>
                <a:cs typeface="Verdana"/>
              </a:rPr>
              <a:t> </a:t>
            </a:r>
            <a:r>
              <a:rPr sz="2400" spc="35" dirty="0">
                <a:latin typeface="+mj-lt"/>
                <a:cs typeface="Verdana"/>
              </a:rPr>
              <a:t>gener</a:t>
            </a:r>
            <a:r>
              <a:rPr sz="2400" spc="40" dirty="0">
                <a:latin typeface="+mj-lt"/>
                <a:cs typeface="Verdana"/>
              </a:rPr>
              <a:t>a</a:t>
            </a:r>
            <a:r>
              <a:rPr sz="2400" spc="45" dirty="0">
                <a:latin typeface="+mj-lt"/>
                <a:cs typeface="Verdana"/>
              </a:rPr>
              <a:t>ted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-120" dirty="0">
                <a:latin typeface="+mj-lt"/>
                <a:cs typeface="Verdana"/>
              </a:rPr>
              <a:t>dur</a:t>
            </a:r>
            <a:r>
              <a:rPr sz="2400" spc="-35" dirty="0">
                <a:latin typeface="+mj-lt"/>
                <a:cs typeface="Verdana"/>
              </a:rPr>
              <a:t>i</a:t>
            </a:r>
            <a:r>
              <a:rPr sz="2400" spc="30" dirty="0">
                <a:latin typeface="+mj-lt"/>
                <a:cs typeface="Verdana"/>
              </a:rPr>
              <a:t>ng</a:t>
            </a:r>
            <a:r>
              <a:rPr sz="2400" spc="-204" dirty="0">
                <a:latin typeface="+mj-lt"/>
                <a:cs typeface="Verdana"/>
              </a:rPr>
              <a:t> </a:t>
            </a:r>
            <a:r>
              <a:rPr sz="2400" spc="-20" dirty="0">
                <a:latin typeface="+mj-lt"/>
                <a:cs typeface="Verdana"/>
              </a:rPr>
              <a:t>the  </a:t>
            </a:r>
            <a:r>
              <a:rPr sz="2400" spc="-60">
                <a:latin typeface="+mj-lt"/>
                <a:cs typeface="Verdana"/>
              </a:rPr>
              <a:t>requ</a:t>
            </a:r>
            <a:r>
              <a:rPr sz="2400" spc="-15">
                <a:latin typeface="+mj-lt"/>
                <a:cs typeface="Verdana"/>
              </a:rPr>
              <a:t>i</a:t>
            </a:r>
            <a:r>
              <a:rPr sz="2400" spc="-95">
                <a:latin typeface="+mj-lt"/>
                <a:cs typeface="Verdana"/>
              </a:rPr>
              <a:t>rements</a:t>
            </a:r>
            <a:r>
              <a:rPr sz="2400" spc="-200">
                <a:latin typeface="+mj-lt"/>
                <a:cs typeface="Verdana"/>
              </a:rPr>
              <a:t> </a:t>
            </a:r>
            <a:r>
              <a:rPr lang="en-IN" sz="2400" spc="-200" dirty="0" smtClean="0">
                <a:latin typeface="+mj-lt"/>
                <a:cs typeface="Verdana"/>
              </a:rPr>
              <a:t> </a:t>
            </a:r>
            <a:r>
              <a:rPr sz="2400" smtClean="0">
                <a:latin typeface="+mj-lt"/>
                <a:cs typeface="Verdana"/>
              </a:rPr>
              <a:t>eng</a:t>
            </a:r>
            <a:r>
              <a:rPr sz="2400" spc="25" smtClean="0">
                <a:latin typeface="+mj-lt"/>
                <a:cs typeface="Verdana"/>
              </a:rPr>
              <a:t>i</a:t>
            </a:r>
            <a:r>
              <a:rPr sz="2400" spc="-65" smtClean="0">
                <a:latin typeface="+mj-lt"/>
                <a:cs typeface="Verdana"/>
              </a:rPr>
              <a:t>neer</a:t>
            </a:r>
            <a:r>
              <a:rPr sz="2400" spc="-25" smtClean="0">
                <a:latin typeface="+mj-lt"/>
                <a:cs typeface="Verdana"/>
              </a:rPr>
              <a:t>i</a:t>
            </a:r>
            <a:r>
              <a:rPr sz="2400" spc="30" smtClean="0">
                <a:latin typeface="+mj-lt"/>
                <a:cs typeface="Verdana"/>
              </a:rPr>
              <a:t>ng</a:t>
            </a:r>
            <a:r>
              <a:rPr sz="2400" spc="-190" smtClean="0">
                <a:latin typeface="+mj-lt"/>
                <a:cs typeface="Verdana"/>
              </a:rPr>
              <a:t> </a:t>
            </a:r>
            <a:r>
              <a:rPr lang="en-IN" sz="2400" spc="-190" dirty="0" smtClean="0">
                <a:latin typeface="+mj-lt"/>
                <a:cs typeface="Verdana"/>
              </a:rPr>
              <a:t> </a:t>
            </a:r>
            <a:r>
              <a:rPr sz="2400" spc="130" smtClean="0">
                <a:latin typeface="+mj-lt"/>
                <a:cs typeface="Verdana"/>
              </a:rPr>
              <a:t>p</a:t>
            </a:r>
            <a:r>
              <a:rPr sz="2400" spc="35" smtClean="0">
                <a:latin typeface="+mj-lt"/>
                <a:cs typeface="Verdana"/>
              </a:rPr>
              <a:t>ro</a:t>
            </a:r>
            <a:r>
              <a:rPr sz="2400" spc="25" smtClean="0">
                <a:latin typeface="+mj-lt"/>
                <a:cs typeface="Verdana"/>
              </a:rPr>
              <a:t>c</a:t>
            </a:r>
            <a:r>
              <a:rPr sz="2400" spc="-175" smtClean="0">
                <a:latin typeface="+mj-lt"/>
                <a:cs typeface="Verdana"/>
              </a:rPr>
              <a:t>es</a:t>
            </a:r>
            <a:r>
              <a:rPr sz="2400" spc="-160" smtClean="0">
                <a:latin typeface="+mj-lt"/>
                <a:cs typeface="Verdana"/>
              </a:rPr>
              <a:t>s</a:t>
            </a:r>
            <a:r>
              <a:rPr sz="2400" spc="-210" dirty="0">
                <a:latin typeface="+mj-lt"/>
                <a:cs typeface="Verdana"/>
              </a:rPr>
              <a:t>.</a:t>
            </a:r>
            <a:endParaRPr sz="2400">
              <a:latin typeface="+mj-lt"/>
              <a:cs typeface="Verdana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7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1469" y="11429"/>
            <a:ext cx="5676900" cy="109156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426845" marR="5080" indent="-1414780">
              <a:lnSpc>
                <a:spcPts val="4070"/>
              </a:lnSpc>
              <a:spcBef>
                <a:spcPts val="445"/>
              </a:spcBef>
            </a:pPr>
            <a:r>
              <a:rPr spc="-5" dirty="0">
                <a:solidFill>
                  <a:srgbClr val="006FC0"/>
                </a:solidFill>
              </a:rPr>
              <a:t>Requirements</a:t>
            </a:r>
            <a:r>
              <a:rPr spc="-35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Analysis</a:t>
            </a:r>
            <a:r>
              <a:rPr spc="-5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and </a:t>
            </a:r>
            <a:r>
              <a:rPr spc="-1060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Specification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8338" y="1497584"/>
            <a:ext cx="8643620" cy="3975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8770" indent="-306705">
              <a:lnSpc>
                <a:spcPct val="100000"/>
              </a:lnSpc>
              <a:spcBef>
                <a:spcPts val="95"/>
              </a:spcBef>
              <a:buSzPct val="44000"/>
              <a:buFont typeface="Wingdings"/>
              <a:buChar char=""/>
              <a:tabLst>
                <a:tab pos="318770" algn="l"/>
                <a:tab pos="319405" algn="l"/>
              </a:tabLst>
            </a:pPr>
            <a:r>
              <a:rPr sz="2500" spc="-10" dirty="0">
                <a:latin typeface="+mj-lt"/>
                <a:cs typeface="Comic Sans MS"/>
              </a:rPr>
              <a:t>Requirements</a:t>
            </a:r>
            <a:r>
              <a:rPr sz="2500" spc="-5" dirty="0">
                <a:latin typeface="+mj-lt"/>
                <a:cs typeface="Comic Sans MS"/>
              </a:rPr>
              <a:t> </a:t>
            </a:r>
            <a:r>
              <a:rPr sz="2500" spc="-10" dirty="0">
                <a:latin typeface="+mj-lt"/>
                <a:cs typeface="Comic Sans MS"/>
              </a:rPr>
              <a:t>Gathering:</a:t>
            </a:r>
            <a:endParaRPr sz="2500">
              <a:latin typeface="+mj-lt"/>
              <a:cs typeface="Comic Sans MS"/>
            </a:endParaRPr>
          </a:p>
          <a:p>
            <a:pPr marL="681990" lvl="1" indent="-255904">
              <a:lnSpc>
                <a:spcPct val="100000"/>
              </a:lnSpc>
              <a:spcBef>
                <a:spcPts val="1895"/>
              </a:spcBef>
              <a:buSzPct val="74000"/>
              <a:buFont typeface="Symbol"/>
              <a:buChar char=""/>
              <a:tabLst>
                <a:tab pos="682625" algn="l"/>
              </a:tabLst>
            </a:pPr>
            <a:r>
              <a:rPr sz="2500" spc="-5" dirty="0">
                <a:latin typeface="+mj-lt"/>
                <a:cs typeface="Comic Sans MS"/>
              </a:rPr>
              <a:t>Fully </a:t>
            </a:r>
            <a:r>
              <a:rPr sz="2500" spc="-10" dirty="0">
                <a:latin typeface="+mj-lt"/>
                <a:cs typeface="Comic Sans MS"/>
              </a:rPr>
              <a:t>understand</a:t>
            </a:r>
            <a:r>
              <a:rPr sz="2500" spc="15" dirty="0">
                <a:latin typeface="+mj-lt"/>
                <a:cs typeface="Comic Sans MS"/>
              </a:rPr>
              <a:t> </a:t>
            </a:r>
            <a:r>
              <a:rPr sz="2500" spc="-10" dirty="0">
                <a:latin typeface="+mj-lt"/>
                <a:cs typeface="Comic Sans MS"/>
              </a:rPr>
              <a:t>the</a:t>
            </a:r>
            <a:r>
              <a:rPr sz="2500" spc="20" dirty="0">
                <a:latin typeface="+mj-lt"/>
                <a:cs typeface="Comic Sans MS"/>
              </a:rPr>
              <a:t> </a:t>
            </a:r>
            <a:r>
              <a:rPr sz="2500" spc="-10" dirty="0">
                <a:latin typeface="+mj-lt"/>
                <a:cs typeface="Comic Sans MS"/>
              </a:rPr>
              <a:t>user</a:t>
            </a:r>
            <a:r>
              <a:rPr sz="2500" dirty="0">
                <a:latin typeface="+mj-lt"/>
                <a:cs typeface="Comic Sans MS"/>
              </a:rPr>
              <a:t> </a:t>
            </a:r>
            <a:r>
              <a:rPr sz="2500" spc="-5" dirty="0">
                <a:latin typeface="+mj-lt"/>
                <a:cs typeface="Comic Sans MS"/>
              </a:rPr>
              <a:t>requirements.</a:t>
            </a:r>
            <a:endParaRPr sz="2500">
              <a:latin typeface="+mj-lt"/>
              <a:cs typeface="Comic Sans MS"/>
            </a:endParaRPr>
          </a:p>
          <a:p>
            <a:pPr marL="318770" indent="-306705">
              <a:lnSpc>
                <a:spcPct val="100000"/>
              </a:lnSpc>
              <a:spcBef>
                <a:spcPts val="1910"/>
              </a:spcBef>
              <a:buSzPct val="44000"/>
              <a:buFont typeface="Wingdings"/>
              <a:buChar char=""/>
              <a:tabLst>
                <a:tab pos="318770" algn="l"/>
                <a:tab pos="319405" algn="l"/>
              </a:tabLst>
            </a:pPr>
            <a:r>
              <a:rPr sz="2500" spc="-10" dirty="0">
                <a:latin typeface="+mj-lt"/>
                <a:cs typeface="Comic Sans MS"/>
              </a:rPr>
              <a:t>Requirements</a:t>
            </a:r>
            <a:r>
              <a:rPr sz="2500" spc="-5" dirty="0">
                <a:latin typeface="+mj-lt"/>
                <a:cs typeface="Comic Sans MS"/>
              </a:rPr>
              <a:t> </a:t>
            </a:r>
            <a:r>
              <a:rPr sz="2500" spc="-10" dirty="0">
                <a:latin typeface="+mj-lt"/>
                <a:cs typeface="Comic Sans MS"/>
              </a:rPr>
              <a:t>Analysis:</a:t>
            </a:r>
            <a:endParaRPr sz="2500">
              <a:latin typeface="+mj-lt"/>
              <a:cs typeface="Comic Sans MS"/>
            </a:endParaRPr>
          </a:p>
          <a:p>
            <a:pPr marL="681990" marR="1363345" lvl="1" indent="-255270">
              <a:lnSpc>
                <a:spcPct val="120100"/>
              </a:lnSpc>
              <a:spcBef>
                <a:spcPts val="1295"/>
              </a:spcBef>
              <a:buSzPct val="74000"/>
              <a:buFont typeface="Symbol"/>
              <a:buChar char=""/>
              <a:tabLst>
                <a:tab pos="682625" algn="l"/>
              </a:tabLst>
            </a:pPr>
            <a:r>
              <a:rPr sz="2500" spc="-5" dirty="0">
                <a:latin typeface="+mj-lt"/>
                <a:cs typeface="Comic Sans MS"/>
              </a:rPr>
              <a:t>Remove </a:t>
            </a:r>
            <a:r>
              <a:rPr sz="2500" spc="-10" dirty="0">
                <a:latin typeface="+mj-lt"/>
                <a:cs typeface="Comic Sans MS"/>
              </a:rPr>
              <a:t>inconsistencies,</a:t>
            </a:r>
            <a:r>
              <a:rPr sz="2500" spc="40" dirty="0">
                <a:latin typeface="+mj-lt"/>
                <a:cs typeface="Comic Sans MS"/>
              </a:rPr>
              <a:t> </a:t>
            </a:r>
            <a:r>
              <a:rPr sz="2500" spc="-5" dirty="0">
                <a:latin typeface="+mj-lt"/>
                <a:cs typeface="Comic Sans MS"/>
              </a:rPr>
              <a:t>anomalies,</a:t>
            </a:r>
            <a:r>
              <a:rPr sz="2500" spc="15" dirty="0">
                <a:latin typeface="+mj-lt"/>
                <a:cs typeface="Comic Sans MS"/>
              </a:rPr>
              <a:t> </a:t>
            </a:r>
            <a:r>
              <a:rPr sz="2500" spc="-5" dirty="0">
                <a:latin typeface="+mj-lt"/>
                <a:cs typeface="Comic Sans MS"/>
              </a:rPr>
              <a:t>etc.</a:t>
            </a:r>
            <a:r>
              <a:rPr sz="2500" spc="15" dirty="0">
                <a:latin typeface="+mj-lt"/>
                <a:cs typeface="Comic Sans MS"/>
              </a:rPr>
              <a:t> </a:t>
            </a:r>
            <a:r>
              <a:rPr sz="2500" spc="-10" dirty="0">
                <a:latin typeface="+mj-lt"/>
                <a:cs typeface="Comic Sans MS"/>
              </a:rPr>
              <a:t>from </a:t>
            </a:r>
            <a:r>
              <a:rPr sz="2500" spc="-735" dirty="0">
                <a:latin typeface="+mj-lt"/>
                <a:cs typeface="Comic Sans MS"/>
              </a:rPr>
              <a:t> </a:t>
            </a:r>
            <a:r>
              <a:rPr sz="2500" spc="-10" dirty="0">
                <a:latin typeface="+mj-lt"/>
                <a:cs typeface="Comic Sans MS"/>
              </a:rPr>
              <a:t>requirements.</a:t>
            </a:r>
            <a:endParaRPr sz="2500">
              <a:latin typeface="+mj-lt"/>
              <a:cs typeface="Comic Sans MS"/>
            </a:endParaRPr>
          </a:p>
          <a:p>
            <a:pPr marL="318770" indent="-306705">
              <a:lnSpc>
                <a:spcPct val="100000"/>
              </a:lnSpc>
              <a:spcBef>
                <a:spcPts val="1895"/>
              </a:spcBef>
              <a:buSzPct val="44000"/>
              <a:buFont typeface="Wingdings"/>
              <a:buChar char=""/>
              <a:tabLst>
                <a:tab pos="318770" algn="l"/>
                <a:tab pos="319405" algn="l"/>
              </a:tabLst>
            </a:pPr>
            <a:r>
              <a:rPr sz="2500" spc="-10" dirty="0">
                <a:latin typeface="+mj-lt"/>
                <a:cs typeface="Comic Sans MS"/>
              </a:rPr>
              <a:t>Requirements</a:t>
            </a:r>
            <a:r>
              <a:rPr sz="2500" spc="10" dirty="0">
                <a:latin typeface="+mj-lt"/>
                <a:cs typeface="Comic Sans MS"/>
              </a:rPr>
              <a:t> </a:t>
            </a:r>
            <a:r>
              <a:rPr sz="2500" spc="-10" dirty="0">
                <a:latin typeface="+mj-lt"/>
                <a:cs typeface="Comic Sans MS"/>
              </a:rPr>
              <a:t>Specification:</a:t>
            </a:r>
            <a:endParaRPr sz="2500">
              <a:latin typeface="+mj-lt"/>
              <a:cs typeface="Comic Sans MS"/>
            </a:endParaRPr>
          </a:p>
          <a:p>
            <a:pPr marL="681990" lvl="1" indent="-255904">
              <a:lnSpc>
                <a:spcPct val="100000"/>
              </a:lnSpc>
              <a:spcBef>
                <a:spcPts val="1905"/>
              </a:spcBef>
              <a:buSzPct val="74000"/>
              <a:buFont typeface="Symbol"/>
              <a:buChar char=""/>
              <a:tabLst>
                <a:tab pos="682625" algn="l"/>
              </a:tabLst>
            </a:pPr>
            <a:r>
              <a:rPr sz="2500" spc="-5" dirty="0">
                <a:latin typeface="+mj-lt"/>
                <a:cs typeface="Comic Sans MS"/>
              </a:rPr>
              <a:t>Document</a:t>
            </a:r>
            <a:r>
              <a:rPr sz="2500" spc="10" dirty="0">
                <a:latin typeface="+mj-lt"/>
                <a:cs typeface="Comic Sans MS"/>
              </a:rPr>
              <a:t> </a:t>
            </a:r>
            <a:r>
              <a:rPr sz="2500" spc="-10" dirty="0">
                <a:latin typeface="+mj-lt"/>
                <a:cs typeface="Comic Sans MS"/>
              </a:rPr>
              <a:t>requirements</a:t>
            </a:r>
            <a:r>
              <a:rPr sz="2500" spc="25" dirty="0">
                <a:latin typeface="+mj-lt"/>
                <a:cs typeface="Comic Sans MS"/>
              </a:rPr>
              <a:t> </a:t>
            </a:r>
            <a:r>
              <a:rPr sz="2500" spc="-5" dirty="0">
                <a:latin typeface="+mj-lt"/>
                <a:cs typeface="Comic Sans MS"/>
              </a:rPr>
              <a:t>properly</a:t>
            </a:r>
            <a:r>
              <a:rPr sz="2500" spc="25" dirty="0">
                <a:latin typeface="+mj-lt"/>
                <a:cs typeface="Comic Sans MS"/>
              </a:rPr>
              <a:t> </a:t>
            </a:r>
            <a:r>
              <a:rPr sz="2500" spc="-5" dirty="0">
                <a:latin typeface="+mj-lt"/>
                <a:cs typeface="Comic Sans MS"/>
              </a:rPr>
              <a:t>in</a:t>
            </a:r>
            <a:r>
              <a:rPr sz="2500" spc="5" dirty="0">
                <a:latin typeface="+mj-lt"/>
                <a:cs typeface="Comic Sans MS"/>
              </a:rPr>
              <a:t> </a:t>
            </a:r>
            <a:r>
              <a:rPr sz="2500" spc="-5" dirty="0">
                <a:latin typeface="+mj-lt"/>
                <a:cs typeface="Comic Sans MS"/>
              </a:rPr>
              <a:t>an</a:t>
            </a:r>
            <a:r>
              <a:rPr sz="2500" spc="5" dirty="0">
                <a:latin typeface="+mj-lt"/>
                <a:cs typeface="Comic Sans MS"/>
              </a:rPr>
              <a:t> </a:t>
            </a:r>
            <a:r>
              <a:rPr sz="2500" spc="-5" dirty="0">
                <a:latin typeface="+mj-lt"/>
                <a:cs typeface="Comic Sans MS"/>
              </a:rPr>
              <a:t>SRS</a:t>
            </a:r>
            <a:r>
              <a:rPr sz="2500" spc="25" dirty="0">
                <a:latin typeface="+mj-lt"/>
                <a:cs typeface="Comic Sans MS"/>
              </a:rPr>
              <a:t> </a:t>
            </a:r>
            <a:r>
              <a:rPr sz="2500" spc="-10" dirty="0">
                <a:latin typeface="+mj-lt"/>
                <a:cs typeface="Comic Sans MS"/>
              </a:rPr>
              <a:t>document.</a:t>
            </a:r>
            <a:endParaRPr sz="2500">
              <a:latin typeface="+mj-lt"/>
              <a:cs typeface="Comic Sans M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7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4838" y="238759"/>
            <a:ext cx="3352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FC0"/>
                </a:solidFill>
              </a:rPr>
              <a:t>Need</a:t>
            </a:r>
            <a:r>
              <a:rPr spc="-50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for</a:t>
            </a:r>
            <a:r>
              <a:rPr spc="-45" dirty="0">
                <a:solidFill>
                  <a:srgbClr val="006FC0"/>
                </a:solidFill>
              </a:rPr>
              <a:t> </a:t>
            </a:r>
            <a:r>
              <a:rPr spc="-5" dirty="0">
                <a:solidFill>
                  <a:srgbClr val="006FC0"/>
                </a:solidFill>
              </a:rPr>
              <a:t>SRS…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371600"/>
            <a:ext cx="8255000" cy="4040209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2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+mj-lt"/>
                <a:cs typeface="Candara"/>
              </a:rPr>
              <a:t>Good</a:t>
            </a:r>
            <a:r>
              <a:rPr sz="2800" spc="-20" dirty="0">
                <a:latin typeface="+mj-lt"/>
                <a:cs typeface="Candara"/>
              </a:rPr>
              <a:t> </a:t>
            </a:r>
            <a:r>
              <a:rPr sz="2800" spc="-10" dirty="0">
                <a:latin typeface="+mj-lt"/>
                <a:cs typeface="Candara"/>
              </a:rPr>
              <a:t>SRS</a:t>
            </a:r>
            <a:r>
              <a:rPr sz="2800" spc="20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reduces</a:t>
            </a:r>
            <a:r>
              <a:rPr sz="2800" spc="-10" dirty="0">
                <a:latin typeface="+mj-lt"/>
                <a:cs typeface="Candara"/>
              </a:rPr>
              <a:t> </a:t>
            </a:r>
            <a:r>
              <a:rPr sz="2800" spc="-5" dirty="0">
                <a:latin typeface="+mj-lt"/>
                <a:cs typeface="Candara"/>
              </a:rPr>
              <a:t>development </a:t>
            </a:r>
            <a:r>
              <a:rPr sz="2800" spc="-10" dirty="0">
                <a:latin typeface="+mj-lt"/>
                <a:cs typeface="Candara"/>
              </a:rPr>
              <a:t>cost</a:t>
            </a:r>
            <a:endParaRPr sz="2800">
              <a:latin typeface="+mj-lt"/>
              <a:cs typeface="Candara"/>
            </a:endParaRPr>
          </a:p>
          <a:p>
            <a:pPr marL="756285" lvl="1" indent="-287020">
              <a:lnSpc>
                <a:spcPct val="100000"/>
              </a:lnSpc>
              <a:spcBef>
                <a:spcPts val="710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20" dirty="0">
                <a:latin typeface="+mj-lt"/>
                <a:cs typeface="Verdana"/>
              </a:rPr>
              <a:t>Re</a:t>
            </a:r>
            <a:r>
              <a:rPr sz="2400" spc="5" dirty="0">
                <a:latin typeface="+mj-lt"/>
                <a:cs typeface="Verdana"/>
              </a:rPr>
              <a:t>q</a:t>
            </a:r>
            <a:r>
              <a:rPr sz="2400" spc="-210" dirty="0">
                <a:latin typeface="+mj-lt"/>
                <a:cs typeface="Verdana"/>
              </a:rPr>
              <a:t>.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-140" dirty="0">
                <a:latin typeface="+mj-lt"/>
                <a:cs typeface="Verdana"/>
              </a:rPr>
              <a:t>erro</a:t>
            </a:r>
            <a:r>
              <a:rPr sz="2400" spc="-125" dirty="0">
                <a:latin typeface="+mj-lt"/>
                <a:cs typeface="Verdana"/>
              </a:rPr>
              <a:t>r</a:t>
            </a:r>
            <a:r>
              <a:rPr sz="2400" spc="-320" dirty="0">
                <a:latin typeface="+mj-lt"/>
                <a:cs typeface="Verdana"/>
              </a:rPr>
              <a:t>s</a:t>
            </a:r>
            <a:r>
              <a:rPr sz="2400" spc="-160" dirty="0">
                <a:latin typeface="+mj-lt"/>
                <a:cs typeface="Verdana"/>
              </a:rPr>
              <a:t> </a:t>
            </a:r>
            <a:r>
              <a:rPr sz="2400" dirty="0">
                <a:latin typeface="+mj-lt"/>
                <a:cs typeface="Verdana"/>
              </a:rPr>
              <a:t>ar</a:t>
            </a:r>
            <a:r>
              <a:rPr sz="2400" spc="5" dirty="0">
                <a:latin typeface="+mj-lt"/>
                <a:cs typeface="Verdana"/>
              </a:rPr>
              <a:t>e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-65" dirty="0">
                <a:latin typeface="+mj-lt"/>
                <a:cs typeface="Verdana"/>
              </a:rPr>
              <a:t>expens</a:t>
            </a:r>
            <a:r>
              <a:rPr sz="2400" spc="-15" dirty="0">
                <a:latin typeface="+mj-lt"/>
                <a:cs typeface="Verdana"/>
              </a:rPr>
              <a:t>i</a:t>
            </a:r>
            <a:r>
              <a:rPr sz="2400" spc="-75" dirty="0">
                <a:latin typeface="+mj-lt"/>
                <a:cs typeface="Verdana"/>
              </a:rPr>
              <a:t>v</a:t>
            </a:r>
            <a:r>
              <a:rPr sz="2400" spc="130" dirty="0">
                <a:latin typeface="+mj-lt"/>
                <a:cs typeface="Verdana"/>
              </a:rPr>
              <a:t>e</a:t>
            </a:r>
            <a:r>
              <a:rPr sz="2400" spc="-235" dirty="0">
                <a:latin typeface="+mj-lt"/>
                <a:cs typeface="Verdana"/>
              </a:rPr>
              <a:t> </a:t>
            </a:r>
            <a:r>
              <a:rPr sz="2400" spc="-10" dirty="0">
                <a:latin typeface="+mj-lt"/>
                <a:cs typeface="Verdana"/>
              </a:rPr>
              <a:t>to</a:t>
            </a:r>
            <a:r>
              <a:rPr sz="2400" spc="-175" dirty="0">
                <a:latin typeface="+mj-lt"/>
                <a:cs typeface="Verdana"/>
              </a:rPr>
              <a:t> </a:t>
            </a:r>
            <a:r>
              <a:rPr sz="2400" spc="-155" dirty="0">
                <a:latin typeface="+mj-lt"/>
                <a:cs typeface="Verdana"/>
              </a:rPr>
              <a:t>f</a:t>
            </a:r>
            <a:r>
              <a:rPr sz="2400" spc="-100" dirty="0">
                <a:latin typeface="+mj-lt"/>
                <a:cs typeface="Verdana"/>
              </a:rPr>
              <a:t>i</a:t>
            </a:r>
            <a:r>
              <a:rPr sz="2400" spc="-270" dirty="0">
                <a:latin typeface="+mj-lt"/>
                <a:cs typeface="Verdana"/>
              </a:rPr>
              <a:t>x</a:t>
            </a:r>
            <a:r>
              <a:rPr sz="2400" spc="-220" dirty="0">
                <a:latin typeface="+mj-lt"/>
                <a:cs typeface="Verdana"/>
              </a:rPr>
              <a:t> </a:t>
            </a:r>
            <a:r>
              <a:rPr sz="2400" spc="-45" dirty="0">
                <a:latin typeface="+mj-lt"/>
                <a:cs typeface="Verdana"/>
              </a:rPr>
              <a:t>la</a:t>
            </a:r>
            <a:r>
              <a:rPr sz="2400" spc="-35" dirty="0">
                <a:latin typeface="+mj-lt"/>
                <a:cs typeface="Verdana"/>
              </a:rPr>
              <a:t>t</a:t>
            </a:r>
            <a:r>
              <a:rPr sz="2400" spc="-90" dirty="0">
                <a:latin typeface="+mj-lt"/>
                <a:cs typeface="Verdana"/>
              </a:rPr>
              <a:t>er</a:t>
            </a:r>
            <a:endParaRPr sz="2400">
              <a:latin typeface="+mj-lt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580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20" dirty="0">
                <a:latin typeface="+mj-lt"/>
                <a:cs typeface="Verdana"/>
              </a:rPr>
              <a:t>Re</a:t>
            </a:r>
            <a:r>
              <a:rPr sz="2400" spc="5" dirty="0">
                <a:latin typeface="+mj-lt"/>
                <a:cs typeface="Verdana"/>
              </a:rPr>
              <a:t>q</a:t>
            </a:r>
            <a:r>
              <a:rPr sz="2400" spc="-210" dirty="0">
                <a:latin typeface="+mj-lt"/>
                <a:cs typeface="Verdana"/>
              </a:rPr>
              <a:t>.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45" dirty="0">
                <a:latin typeface="+mj-lt"/>
                <a:cs typeface="Verdana"/>
              </a:rPr>
              <a:t>changes</a:t>
            </a:r>
            <a:r>
              <a:rPr sz="2400" spc="-190" dirty="0">
                <a:latin typeface="+mj-lt"/>
                <a:cs typeface="Verdana"/>
              </a:rPr>
              <a:t> </a:t>
            </a:r>
            <a:r>
              <a:rPr sz="2400" spc="-10" dirty="0">
                <a:latin typeface="+mj-lt"/>
                <a:cs typeface="Verdana"/>
              </a:rPr>
              <a:t>cost</a:t>
            </a:r>
            <a:r>
              <a:rPr sz="2400" spc="-175" dirty="0">
                <a:latin typeface="+mj-lt"/>
                <a:cs typeface="Verdana"/>
              </a:rPr>
              <a:t> </a:t>
            </a:r>
            <a:r>
              <a:rPr sz="2400" spc="195" dirty="0">
                <a:latin typeface="+mj-lt"/>
                <a:cs typeface="Verdana"/>
              </a:rPr>
              <a:t>a</a:t>
            </a:r>
            <a:r>
              <a:rPr sz="2400" spc="-195" dirty="0">
                <a:latin typeface="+mj-lt"/>
                <a:cs typeface="Verdana"/>
              </a:rPr>
              <a:t> </a:t>
            </a:r>
            <a:r>
              <a:rPr sz="2400" spc="-75" dirty="0">
                <a:latin typeface="+mj-lt"/>
                <a:cs typeface="Verdana"/>
              </a:rPr>
              <a:t>lo</a:t>
            </a:r>
            <a:r>
              <a:rPr sz="2400" spc="-65" dirty="0">
                <a:latin typeface="+mj-lt"/>
                <a:cs typeface="Verdana"/>
              </a:rPr>
              <a:t>t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-120" dirty="0">
                <a:latin typeface="+mj-lt"/>
                <a:cs typeface="Verdana"/>
              </a:rPr>
              <a:t>(typ</a:t>
            </a:r>
            <a:r>
              <a:rPr sz="2400" spc="-45" dirty="0">
                <a:latin typeface="+mj-lt"/>
                <a:cs typeface="Verdana"/>
              </a:rPr>
              <a:t>i</a:t>
            </a:r>
            <a:r>
              <a:rPr sz="2400" dirty="0">
                <a:latin typeface="+mj-lt"/>
                <a:cs typeface="Verdana"/>
              </a:rPr>
              <a:t>cally</a:t>
            </a:r>
            <a:r>
              <a:rPr sz="2400" spc="-225" dirty="0">
                <a:latin typeface="+mj-lt"/>
                <a:cs typeface="Verdana"/>
              </a:rPr>
              <a:t> </a:t>
            </a:r>
            <a:r>
              <a:rPr sz="2400" spc="-310" dirty="0">
                <a:latin typeface="+mj-lt"/>
                <a:cs typeface="Verdana"/>
              </a:rPr>
              <a:t>40</a:t>
            </a:r>
            <a:r>
              <a:rPr sz="2400" spc="-515" dirty="0">
                <a:latin typeface="+mj-lt"/>
                <a:cs typeface="Verdana"/>
              </a:rPr>
              <a:t>%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45" dirty="0">
                <a:latin typeface="+mj-lt"/>
                <a:cs typeface="Verdana"/>
              </a:rPr>
              <a:t>changes</a:t>
            </a:r>
            <a:r>
              <a:rPr sz="2400" spc="-204" dirty="0">
                <a:latin typeface="+mj-lt"/>
                <a:cs typeface="Verdana"/>
              </a:rPr>
              <a:t>)</a:t>
            </a:r>
            <a:endParaRPr sz="2400">
              <a:latin typeface="+mj-lt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145" dirty="0">
                <a:latin typeface="+mj-lt"/>
                <a:cs typeface="Verdana"/>
              </a:rPr>
              <a:t>Good</a:t>
            </a:r>
            <a:r>
              <a:rPr sz="2400" spc="-190" dirty="0">
                <a:latin typeface="+mj-lt"/>
                <a:cs typeface="Verdana"/>
              </a:rPr>
              <a:t> </a:t>
            </a:r>
            <a:r>
              <a:rPr sz="2400" spc="-375" dirty="0">
                <a:latin typeface="+mj-lt"/>
                <a:cs typeface="Verdana"/>
              </a:rPr>
              <a:t>SRS</a:t>
            </a:r>
            <a:r>
              <a:rPr sz="2400" spc="-170" dirty="0">
                <a:latin typeface="+mj-lt"/>
                <a:cs typeface="Verdana"/>
              </a:rPr>
              <a:t> </a:t>
            </a:r>
            <a:r>
              <a:rPr sz="2400" spc="145" dirty="0">
                <a:latin typeface="+mj-lt"/>
                <a:cs typeface="Verdana"/>
              </a:rPr>
              <a:t>can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-110" dirty="0">
                <a:latin typeface="+mj-lt"/>
                <a:cs typeface="Verdana"/>
              </a:rPr>
              <a:t>minimize</a:t>
            </a:r>
            <a:r>
              <a:rPr sz="2400" spc="-235" dirty="0">
                <a:latin typeface="+mj-lt"/>
                <a:cs typeface="Verdana"/>
              </a:rPr>
              <a:t> </a:t>
            </a:r>
            <a:r>
              <a:rPr sz="2400" spc="45" dirty="0">
                <a:latin typeface="+mj-lt"/>
                <a:cs typeface="Verdana"/>
              </a:rPr>
              <a:t>changes</a:t>
            </a:r>
            <a:r>
              <a:rPr sz="2400" spc="-175" dirty="0">
                <a:latin typeface="+mj-lt"/>
                <a:cs typeface="Verdana"/>
              </a:rPr>
              <a:t> </a:t>
            </a:r>
            <a:r>
              <a:rPr sz="2400" spc="90" dirty="0">
                <a:latin typeface="+mj-lt"/>
                <a:cs typeface="Verdana"/>
              </a:rPr>
              <a:t>and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-170" dirty="0">
                <a:latin typeface="+mj-lt"/>
                <a:cs typeface="Verdana"/>
              </a:rPr>
              <a:t>errors</a:t>
            </a:r>
            <a:endParaRPr sz="2400">
              <a:latin typeface="+mj-lt"/>
              <a:cs typeface="Verdana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80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90" dirty="0">
                <a:latin typeface="+mj-lt"/>
                <a:cs typeface="Verdana"/>
              </a:rPr>
              <a:t>Substantial</a:t>
            </a:r>
            <a:r>
              <a:rPr sz="2400" spc="-235" dirty="0">
                <a:latin typeface="+mj-lt"/>
                <a:cs typeface="Verdana"/>
              </a:rPr>
              <a:t> </a:t>
            </a:r>
            <a:r>
              <a:rPr sz="2400" spc="-90" dirty="0">
                <a:latin typeface="+mj-lt"/>
                <a:cs typeface="Verdana"/>
              </a:rPr>
              <a:t>savings</a:t>
            </a:r>
            <a:r>
              <a:rPr sz="2400" spc="-210" dirty="0">
                <a:latin typeface="+mj-lt"/>
                <a:cs typeface="Verdana"/>
              </a:rPr>
              <a:t> </a:t>
            </a:r>
            <a:r>
              <a:rPr sz="2400" spc="-300" dirty="0">
                <a:latin typeface="+mj-lt"/>
                <a:cs typeface="Verdana"/>
              </a:rPr>
              <a:t>---</a:t>
            </a:r>
            <a:r>
              <a:rPr sz="2400" spc="-165" dirty="0">
                <a:latin typeface="+mj-lt"/>
                <a:cs typeface="Verdana"/>
              </a:rPr>
              <a:t> </a:t>
            </a:r>
            <a:r>
              <a:rPr sz="2400" spc="-65" dirty="0">
                <a:latin typeface="+mj-lt"/>
                <a:cs typeface="Verdana"/>
              </a:rPr>
              <a:t>effort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-55" dirty="0">
                <a:latin typeface="+mj-lt"/>
                <a:cs typeface="Verdana"/>
              </a:rPr>
              <a:t>spent</a:t>
            </a:r>
            <a:r>
              <a:rPr sz="2400" spc="-175" dirty="0">
                <a:latin typeface="+mj-lt"/>
                <a:cs typeface="Verdana"/>
              </a:rPr>
              <a:t> </a:t>
            </a:r>
            <a:r>
              <a:rPr sz="2400" spc="-55" dirty="0">
                <a:latin typeface="+mj-lt"/>
                <a:cs typeface="Verdana"/>
              </a:rPr>
              <a:t>during</a:t>
            </a:r>
            <a:r>
              <a:rPr sz="2400" spc="-204" dirty="0">
                <a:latin typeface="+mj-lt"/>
                <a:cs typeface="Verdana"/>
              </a:rPr>
              <a:t> </a:t>
            </a:r>
            <a:r>
              <a:rPr sz="2400" spc="-60" dirty="0">
                <a:latin typeface="+mj-lt"/>
                <a:cs typeface="Verdana"/>
              </a:rPr>
              <a:t>req.</a:t>
            </a:r>
            <a:r>
              <a:rPr sz="2400" spc="-185" dirty="0">
                <a:latin typeface="+mj-lt"/>
                <a:cs typeface="Verdana"/>
              </a:rPr>
              <a:t> </a:t>
            </a:r>
            <a:r>
              <a:rPr sz="2400" spc="-80" dirty="0">
                <a:latin typeface="+mj-lt"/>
                <a:cs typeface="Verdana"/>
              </a:rPr>
              <a:t>saves </a:t>
            </a:r>
            <a:r>
              <a:rPr sz="2400" spc="-830" dirty="0">
                <a:latin typeface="+mj-lt"/>
                <a:cs typeface="Verdana"/>
              </a:rPr>
              <a:t> </a:t>
            </a:r>
            <a:r>
              <a:rPr sz="2400" spc="-90" dirty="0">
                <a:latin typeface="+mj-lt"/>
                <a:cs typeface="Verdana"/>
              </a:rPr>
              <a:t>m</a:t>
            </a:r>
            <a:r>
              <a:rPr sz="2400" spc="-55" dirty="0">
                <a:latin typeface="+mj-lt"/>
                <a:cs typeface="Verdana"/>
              </a:rPr>
              <a:t>u</a:t>
            </a:r>
            <a:r>
              <a:rPr sz="2400" spc="-180" dirty="0">
                <a:latin typeface="+mj-lt"/>
                <a:cs typeface="Verdana"/>
              </a:rPr>
              <a:t>lt</a:t>
            </a:r>
            <a:r>
              <a:rPr sz="2400" spc="-135" dirty="0">
                <a:latin typeface="+mj-lt"/>
                <a:cs typeface="Verdana"/>
              </a:rPr>
              <a:t>i</a:t>
            </a:r>
            <a:r>
              <a:rPr sz="2400" spc="20" dirty="0">
                <a:latin typeface="+mj-lt"/>
                <a:cs typeface="Verdana"/>
              </a:rPr>
              <a:t>pl</a:t>
            </a:r>
            <a:r>
              <a:rPr sz="2400" spc="35" dirty="0">
                <a:latin typeface="+mj-lt"/>
                <a:cs typeface="Verdana"/>
              </a:rPr>
              <a:t>e</a:t>
            </a:r>
            <a:r>
              <a:rPr sz="2400" spc="-229" dirty="0">
                <a:latin typeface="+mj-lt"/>
                <a:cs typeface="Verdana"/>
              </a:rPr>
              <a:t> </a:t>
            </a:r>
            <a:r>
              <a:rPr sz="2400" spc="-185" dirty="0">
                <a:latin typeface="+mj-lt"/>
                <a:cs typeface="Verdana"/>
              </a:rPr>
              <a:t>t</a:t>
            </a:r>
            <a:r>
              <a:rPr sz="2400" spc="-110" dirty="0">
                <a:latin typeface="+mj-lt"/>
                <a:cs typeface="Verdana"/>
              </a:rPr>
              <a:t>i</a:t>
            </a:r>
            <a:r>
              <a:rPr sz="2400" spc="-95" dirty="0">
                <a:latin typeface="+mj-lt"/>
                <a:cs typeface="Verdana"/>
              </a:rPr>
              <a:t>mes</a:t>
            </a:r>
            <a:r>
              <a:rPr sz="2400" spc="-215" dirty="0">
                <a:latin typeface="+mj-lt"/>
                <a:cs typeface="Verdana"/>
              </a:rPr>
              <a:t> </a:t>
            </a:r>
            <a:r>
              <a:rPr sz="2400" dirty="0">
                <a:latin typeface="+mj-lt"/>
                <a:cs typeface="Verdana"/>
              </a:rPr>
              <a:t>th</a:t>
            </a:r>
            <a:r>
              <a:rPr sz="2400" spc="5" dirty="0">
                <a:latin typeface="+mj-lt"/>
                <a:cs typeface="Verdana"/>
              </a:rPr>
              <a:t>a</a:t>
            </a:r>
            <a:r>
              <a:rPr sz="2400" spc="-135" dirty="0">
                <a:latin typeface="+mj-lt"/>
                <a:cs typeface="Verdana"/>
              </a:rPr>
              <a:t>t</a:t>
            </a:r>
            <a:r>
              <a:rPr sz="2400" spc="-195" dirty="0">
                <a:latin typeface="+mj-lt"/>
                <a:cs typeface="Verdana"/>
              </a:rPr>
              <a:t> </a:t>
            </a:r>
            <a:r>
              <a:rPr sz="2400" spc="-65" dirty="0">
                <a:latin typeface="+mj-lt"/>
                <a:cs typeface="Verdana"/>
              </a:rPr>
              <a:t>effort</a:t>
            </a:r>
            <a:endParaRPr sz="2400">
              <a:latin typeface="+mj-lt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3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+mj-lt"/>
                <a:cs typeface="Candara"/>
              </a:rPr>
              <a:t>An</a:t>
            </a:r>
            <a:r>
              <a:rPr sz="2800" spc="-40" dirty="0">
                <a:latin typeface="+mj-lt"/>
                <a:cs typeface="Candara"/>
              </a:rPr>
              <a:t> </a:t>
            </a:r>
            <a:r>
              <a:rPr sz="2800" spc="-10" dirty="0">
                <a:latin typeface="+mj-lt"/>
                <a:cs typeface="Candara"/>
              </a:rPr>
              <a:t>Example:</a:t>
            </a:r>
            <a:endParaRPr sz="2800">
              <a:latin typeface="+mj-lt"/>
              <a:cs typeface="Candara"/>
            </a:endParaRPr>
          </a:p>
          <a:p>
            <a:pPr marL="756285" marR="40005" lvl="1" indent="-287020">
              <a:lnSpc>
                <a:spcPct val="100000"/>
              </a:lnSpc>
              <a:spcBef>
                <a:spcPts val="715"/>
              </a:spcBef>
              <a:buFont typeface="Arial MT"/>
              <a:buChar char="–"/>
              <a:tabLst>
                <a:tab pos="756920" algn="l"/>
              </a:tabLst>
            </a:pPr>
            <a:r>
              <a:rPr sz="2400" spc="-15" dirty="0">
                <a:latin typeface="+mj-lt"/>
                <a:cs typeface="Verdana"/>
              </a:rPr>
              <a:t>Cost </a:t>
            </a:r>
            <a:r>
              <a:rPr sz="2400" spc="10" dirty="0">
                <a:latin typeface="+mj-lt"/>
                <a:cs typeface="Verdana"/>
              </a:rPr>
              <a:t>of </a:t>
            </a:r>
            <a:r>
              <a:rPr sz="2400" spc="-110" dirty="0">
                <a:latin typeface="+mj-lt"/>
                <a:cs typeface="Verdana"/>
              </a:rPr>
              <a:t>fixing </a:t>
            </a:r>
            <a:r>
              <a:rPr sz="2400" spc="-170" dirty="0">
                <a:latin typeface="+mj-lt"/>
                <a:cs typeface="Verdana"/>
              </a:rPr>
              <a:t>errors </a:t>
            </a:r>
            <a:r>
              <a:rPr sz="2400" spc="-110" dirty="0">
                <a:latin typeface="+mj-lt"/>
                <a:cs typeface="Verdana"/>
              </a:rPr>
              <a:t>in </a:t>
            </a:r>
            <a:r>
              <a:rPr sz="2400" spc="-95" dirty="0">
                <a:latin typeface="+mj-lt"/>
                <a:cs typeface="Verdana"/>
              </a:rPr>
              <a:t>req., </a:t>
            </a:r>
            <a:r>
              <a:rPr sz="2400" spc="-55" dirty="0">
                <a:latin typeface="+mj-lt"/>
                <a:cs typeface="Verdana"/>
              </a:rPr>
              <a:t>design, </a:t>
            </a:r>
            <a:r>
              <a:rPr sz="2400" spc="35" dirty="0">
                <a:latin typeface="+mj-lt"/>
                <a:cs typeface="Verdana"/>
              </a:rPr>
              <a:t>coding, </a:t>
            </a:r>
            <a:r>
              <a:rPr sz="2400" spc="40" dirty="0">
                <a:latin typeface="+mj-lt"/>
                <a:cs typeface="Verdana"/>
              </a:rPr>
              <a:t> </a:t>
            </a:r>
            <a:r>
              <a:rPr sz="2400" spc="204" dirty="0">
                <a:latin typeface="+mj-lt"/>
                <a:cs typeface="Verdana"/>
              </a:rPr>
              <a:t>acce</a:t>
            </a:r>
            <a:r>
              <a:rPr sz="2400" spc="220" dirty="0">
                <a:latin typeface="+mj-lt"/>
                <a:cs typeface="Verdana"/>
              </a:rPr>
              <a:t>p</a:t>
            </a:r>
            <a:r>
              <a:rPr sz="2400" spc="85" dirty="0">
                <a:latin typeface="+mj-lt"/>
                <a:cs typeface="Verdana"/>
              </a:rPr>
              <a:t>tance</a:t>
            </a:r>
            <a:r>
              <a:rPr sz="2400" spc="-195" dirty="0">
                <a:latin typeface="+mj-lt"/>
                <a:cs typeface="Verdana"/>
              </a:rPr>
              <a:t> </a:t>
            </a:r>
            <a:r>
              <a:rPr sz="2400" spc="-110" dirty="0">
                <a:latin typeface="+mj-lt"/>
                <a:cs typeface="Verdana"/>
              </a:rPr>
              <a:t>tes</a:t>
            </a:r>
            <a:r>
              <a:rPr sz="2400" spc="-185" dirty="0">
                <a:latin typeface="+mj-lt"/>
                <a:cs typeface="Verdana"/>
              </a:rPr>
              <a:t>t</a:t>
            </a:r>
            <a:r>
              <a:rPr sz="2400" spc="-110" dirty="0">
                <a:latin typeface="+mj-lt"/>
                <a:cs typeface="Verdana"/>
              </a:rPr>
              <a:t>i</a:t>
            </a:r>
            <a:r>
              <a:rPr sz="2400" spc="30" dirty="0">
                <a:latin typeface="+mj-lt"/>
                <a:cs typeface="Verdana"/>
              </a:rPr>
              <a:t>ng</a:t>
            </a:r>
            <a:r>
              <a:rPr sz="2400" spc="-215" dirty="0">
                <a:latin typeface="+mj-lt"/>
                <a:cs typeface="Verdana"/>
              </a:rPr>
              <a:t> </a:t>
            </a:r>
            <a:r>
              <a:rPr sz="2400" spc="90" dirty="0">
                <a:latin typeface="+mj-lt"/>
                <a:cs typeface="Verdana"/>
              </a:rPr>
              <a:t>an</a:t>
            </a:r>
            <a:r>
              <a:rPr sz="2400" spc="95" dirty="0">
                <a:latin typeface="+mj-lt"/>
                <a:cs typeface="Verdana"/>
              </a:rPr>
              <a:t>d</a:t>
            </a:r>
            <a:r>
              <a:rPr sz="2400" spc="-180" dirty="0">
                <a:latin typeface="+mj-lt"/>
                <a:cs typeface="Verdana"/>
              </a:rPr>
              <a:t> </a:t>
            </a:r>
            <a:r>
              <a:rPr sz="2400" spc="-5" dirty="0">
                <a:latin typeface="+mj-lt"/>
                <a:cs typeface="Verdana"/>
              </a:rPr>
              <a:t>operat</a:t>
            </a:r>
            <a:r>
              <a:rPr sz="2400" spc="15" dirty="0">
                <a:latin typeface="+mj-lt"/>
                <a:cs typeface="Verdana"/>
              </a:rPr>
              <a:t>i</a:t>
            </a:r>
            <a:r>
              <a:rPr sz="2400" spc="25" dirty="0">
                <a:latin typeface="+mj-lt"/>
                <a:cs typeface="Verdana"/>
              </a:rPr>
              <a:t>on</a:t>
            </a:r>
            <a:r>
              <a:rPr sz="2400" spc="-210" dirty="0">
                <a:latin typeface="+mj-lt"/>
                <a:cs typeface="Verdana"/>
              </a:rPr>
              <a:t> </a:t>
            </a:r>
            <a:r>
              <a:rPr sz="2400" dirty="0">
                <a:latin typeface="+mj-lt"/>
                <a:cs typeface="Verdana"/>
              </a:rPr>
              <a:t>ar</a:t>
            </a:r>
            <a:r>
              <a:rPr sz="2400" spc="5" dirty="0">
                <a:latin typeface="+mj-lt"/>
                <a:cs typeface="Verdana"/>
              </a:rPr>
              <a:t>e</a:t>
            </a:r>
            <a:r>
              <a:rPr sz="2400" spc="-175" dirty="0">
                <a:latin typeface="+mj-lt"/>
                <a:cs typeface="Verdana"/>
              </a:rPr>
              <a:t> </a:t>
            </a:r>
            <a:r>
              <a:rPr sz="2400" spc="-265" dirty="0">
                <a:latin typeface="+mj-lt"/>
                <a:cs typeface="Verdana"/>
              </a:rPr>
              <a:t>2</a:t>
            </a:r>
            <a:r>
              <a:rPr sz="2400" spc="-150" dirty="0">
                <a:latin typeface="+mj-lt"/>
                <a:cs typeface="Verdana"/>
              </a:rPr>
              <a:t>,</a:t>
            </a:r>
            <a:r>
              <a:rPr sz="2400" spc="-210" dirty="0">
                <a:latin typeface="+mj-lt"/>
                <a:cs typeface="Verdana"/>
              </a:rPr>
              <a:t> </a:t>
            </a:r>
            <a:r>
              <a:rPr sz="2400" spc="-195" dirty="0">
                <a:latin typeface="+mj-lt"/>
                <a:cs typeface="Verdana"/>
              </a:rPr>
              <a:t>5</a:t>
            </a:r>
            <a:r>
              <a:rPr sz="2400" spc="-210" dirty="0">
                <a:latin typeface="+mj-lt"/>
                <a:cs typeface="Verdana"/>
              </a:rPr>
              <a:t>,</a:t>
            </a:r>
            <a:r>
              <a:rPr sz="2400" spc="-195" dirty="0">
                <a:latin typeface="+mj-lt"/>
                <a:cs typeface="Verdana"/>
              </a:rPr>
              <a:t> </a:t>
            </a:r>
            <a:r>
              <a:rPr sz="2400" spc="-240" dirty="0">
                <a:latin typeface="+mj-lt"/>
                <a:cs typeface="Verdana"/>
              </a:rPr>
              <a:t>15</a:t>
            </a:r>
            <a:r>
              <a:rPr sz="2400" spc="-135" dirty="0">
                <a:latin typeface="+mj-lt"/>
                <a:cs typeface="Verdana"/>
              </a:rPr>
              <a:t>,</a:t>
            </a:r>
            <a:r>
              <a:rPr sz="2400" spc="-190" dirty="0">
                <a:latin typeface="+mj-lt"/>
                <a:cs typeface="Verdana"/>
              </a:rPr>
              <a:t> </a:t>
            </a:r>
            <a:r>
              <a:rPr sz="2400" spc="-180" dirty="0">
                <a:latin typeface="+mj-lt"/>
                <a:cs typeface="Verdana"/>
              </a:rPr>
              <a:t>50,  </a:t>
            </a:r>
            <a:r>
              <a:rPr sz="2400" spc="-200" dirty="0">
                <a:latin typeface="+mj-lt"/>
                <a:cs typeface="Verdana"/>
              </a:rPr>
              <a:t>15</a:t>
            </a:r>
            <a:r>
              <a:rPr sz="2400" spc="-195" dirty="0">
                <a:latin typeface="+mj-lt"/>
                <a:cs typeface="Verdana"/>
              </a:rPr>
              <a:t>0</a:t>
            </a:r>
            <a:r>
              <a:rPr sz="2400" spc="-220" dirty="0">
                <a:latin typeface="+mj-lt"/>
                <a:cs typeface="Verdana"/>
              </a:rPr>
              <a:t> </a:t>
            </a:r>
            <a:r>
              <a:rPr sz="2400" spc="135" dirty="0">
                <a:latin typeface="+mj-lt"/>
                <a:cs typeface="Verdana"/>
              </a:rPr>
              <a:t>p</a:t>
            </a:r>
            <a:r>
              <a:rPr sz="2400" spc="120" dirty="0">
                <a:latin typeface="+mj-lt"/>
                <a:cs typeface="Verdana"/>
              </a:rPr>
              <a:t>e</a:t>
            </a:r>
            <a:r>
              <a:rPr sz="2400" spc="-135" dirty="0">
                <a:latin typeface="+mj-lt"/>
                <a:cs typeface="Verdana"/>
              </a:rPr>
              <a:t>rso</a:t>
            </a:r>
            <a:r>
              <a:rPr sz="2400" spc="-170" dirty="0">
                <a:latin typeface="+mj-lt"/>
                <a:cs typeface="Verdana"/>
              </a:rPr>
              <a:t>n</a:t>
            </a:r>
            <a:r>
              <a:rPr sz="2400" spc="-305" dirty="0">
                <a:latin typeface="+mj-lt"/>
                <a:cs typeface="Verdana"/>
              </a:rPr>
              <a:t>-</a:t>
            </a:r>
            <a:r>
              <a:rPr sz="2400" spc="-90" dirty="0">
                <a:latin typeface="+mj-lt"/>
                <a:cs typeface="Verdana"/>
              </a:rPr>
              <a:t>months</a:t>
            </a:r>
            <a:endParaRPr sz="2400">
              <a:latin typeface="+mj-lt"/>
              <a:cs typeface="Verdana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1752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1308" y="238759"/>
            <a:ext cx="49657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6FC0"/>
                </a:solidFill>
              </a:rPr>
              <a:t>Uses</a:t>
            </a:r>
            <a:r>
              <a:rPr spc="-45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of</a:t>
            </a:r>
            <a:r>
              <a:rPr spc="-4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SRS</a:t>
            </a:r>
            <a:r>
              <a:rPr spc="-40" dirty="0">
                <a:solidFill>
                  <a:srgbClr val="006FC0"/>
                </a:solidFill>
              </a:rPr>
              <a:t> </a:t>
            </a:r>
            <a:r>
              <a:rPr dirty="0">
                <a:solidFill>
                  <a:srgbClr val="006FC0"/>
                </a:solidFill>
              </a:rPr>
              <a:t>Document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676400"/>
            <a:ext cx="8419465" cy="4675254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marR="1252855" indent="-342900">
              <a:lnSpc>
                <a:spcPct val="80000"/>
              </a:lnSpc>
              <a:spcBef>
                <a:spcPts val="72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+mj-lt"/>
                <a:cs typeface="Candara"/>
              </a:rPr>
              <a:t>Establishes the basis for </a:t>
            </a:r>
            <a:r>
              <a:rPr sz="2600" spc="-5" dirty="0">
                <a:latin typeface="+mj-lt"/>
                <a:cs typeface="Candara"/>
              </a:rPr>
              <a:t>agreement </a:t>
            </a:r>
            <a:r>
              <a:rPr sz="2600" dirty="0">
                <a:latin typeface="+mj-lt"/>
                <a:cs typeface="Candara"/>
              </a:rPr>
              <a:t>between the </a:t>
            </a:r>
            <a:r>
              <a:rPr sz="2600" spc="-550" dirty="0">
                <a:latin typeface="+mj-lt"/>
                <a:cs typeface="Candara"/>
              </a:rPr>
              <a:t> </a:t>
            </a:r>
            <a:r>
              <a:rPr sz="2600" dirty="0">
                <a:latin typeface="+mj-lt"/>
                <a:cs typeface="Candara"/>
              </a:rPr>
              <a:t>customers</a:t>
            </a:r>
            <a:r>
              <a:rPr sz="2600" spc="-50" dirty="0">
                <a:latin typeface="+mj-lt"/>
                <a:cs typeface="Candara"/>
              </a:rPr>
              <a:t> </a:t>
            </a:r>
            <a:r>
              <a:rPr sz="2600" dirty="0">
                <a:latin typeface="+mj-lt"/>
                <a:cs typeface="Candara"/>
              </a:rPr>
              <a:t>and the suppliers</a:t>
            </a:r>
            <a:endParaRPr sz="2600">
              <a:latin typeface="+mj-lt"/>
              <a:cs typeface="Candar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latin typeface="+mj-lt"/>
                <a:cs typeface="Candara"/>
              </a:rPr>
              <a:t>Forms</a:t>
            </a:r>
            <a:r>
              <a:rPr sz="2600" spc="-35" dirty="0">
                <a:latin typeface="+mj-lt"/>
                <a:cs typeface="Candara"/>
              </a:rPr>
              <a:t> </a:t>
            </a:r>
            <a:r>
              <a:rPr sz="2600" dirty="0">
                <a:latin typeface="+mj-lt"/>
                <a:cs typeface="Candara"/>
              </a:rPr>
              <a:t>the</a:t>
            </a:r>
            <a:r>
              <a:rPr sz="2600" spc="-10" dirty="0">
                <a:latin typeface="+mj-lt"/>
                <a:cs typeface="Candara"/>
              </a:rPr>
              <a:t> </a:t>
            </a:r>
            <a:r>
              <a:rPr sz="2600" dirty="0">
                <a:latin typeface="+mj-lt"/>
                <a:cs typeface="Candara"/>
              </a:rPr>
              <a:t>starting</a:t>
            </a:r>
            <a:r>
              <a:rPr sz="2600" spc="-25" dirty="0">
                <a:latin typeface="+mj-lt"/>
                <a:cs typeface="Candara"/>
              </a:rPr>
              <a:t> </a:t>
            </a:r>
            <a:r>
              <a:rPr sz="2600" dirty="0">
                <a:latin typeface="+mj-lt"/>
                <a:cs typeface="Candara"/>
              </a:rPr>
              <a:t>point</a:t>
            </a:r>
            <a:r>
              <a:rPr sz="2600" spc="-5" dirty="0">
                <a:latin typeface="+mj-lt"/>
                <a:cs typeface="Candara"/>
              </a:rPr>
              <a:t> </a:t>
            </a:r>
            <a:r>
              <a:rPr sz="2600" dirty="0">
                <a:latin typeface="+mj-lt"/>
                <a:cs typeface="Candara"/>
              </a:rPr>
              <a:t>for</a:t>
            </a:r>
            <a:r>
              <a:rPr sz="2600" spc="-30" dirty="0">
                <a:latin typeface="+mj-lt"/>
                <a:cs typeface="Candara"/>
              </a:rPr>
              <a:t> </a:t>
            </a:r>
            <a:r>
              <a:rPr sz="2600" spc="-5" dirty="0">
                <a:latin typeface="+mj-lt"/>
                <a:cs typeface="Candara"/>
              </a:rPr>
              <a:t>development.</a:t>
            </a:r>
            <a:endParaRPr sz="2600">
              <a:latin typeface="+mj-lt"/>
              <a:cs typeface="Candara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+mj-lt"/>
                <a:cs typeface="Candara"/>
              </a:rPr>
              <a:t>Provide</a:t>
            </a:r>
            <a:r>
              <a:rPr sz="2600" spc="-25" dirty="0">
                <a:latin typeface="+mj-lt"/>
                <a:cs typeface="Candara"/>
              </a:rPr>
              <a:t> </a:t>
            </a:r>
            <a:r>
              <a:rPr sz="2600" dirty="0">
                <a:latin typeface="+mj-lt"/>
                <a:cs typeface="Candara"/>
              </a:rPr>
              <a:t>a</a:t>
            </a:r>
            <a:r>
              <a:rPr sz="2600" spc="-10" dirty="0">
                <a:latin typeface="+mj-lt"/>
                <a:cs typeface="Candara"/>
              </a:rPr>
              <a:t> </a:t>
            </a:r>
            <a:r>
              <a:rPr sz="2600" dirty="0">
                <a:latin typeface="+mj-lt"/>
                <a:cs typeface="Candara"/>
              </a:rPr>
              <a:t>basis</a:t>
            </a:r>
            <a:r>
              <a:rPr sz="2600" spc="-15" dirty="0">
                <a:latin typeface="+mj-lt"/>
                <a:cs typeface="Candara"/>
              </a:rPr>
              <a:t> </a:t>
            </a:r>
            <a:r>
              <a:rPr sz="2600" dirty="0">
                <a:latin typeface="+mj-lt"/>
                <a:cs typeface="Candara"/>
              </a:rPr>
              <a:t>for</a:t>
            </a:r>
            <a:r>
              <a:rPr sz="2600" spc="-15" dirty="0">
                <a:latin typeface="+mj-lt"/>
                <a:cs typeface="Candara"/>
              </a:rPr>
              <a:t> </a:t>
            </a:r>
            <a:r>
              <a:rPr sz="2600" spc="-5" dirty="0">
                <a:latin typeface="+mj-lt"/>
                <a:cs typeface="Candara"/>
              </a:rPr>
              <a:t>estimating</a:t>
            </a:r>
            <a:r>
              <a:rPr sz="2600" spc="-25" dirty="0">
                <a:latin typeface="+mj-lt"/>
                <a:cs typeface="Candara"/>
              </a:rPr>
              <a:t> </a:t>
            </a:r>
            <a:r>
              <a:rPr sz="2600" dirty="0">
                <a:latin typeface="+mj-lt"/>
                <a:cs typeface="Candara"/>
              </a:rPr>
              <a:t>costs</a:t>
            </a:r>
            <a:r>
              <a:rPr sz="2600" spc="-20" dirty="0">
                <a:latin typeface="+mj-lt"/>
                <a:cs typeface="Candara"/>
              </a:rPr>
              <a:t> </a:t>
            </a:r>
            <a:r>
              <a:rPr sz="2600" dirty="0">
                <a:latin typeface="+mj-lt"/>
                <a:cs typeface="Candara"/>
              </a:rPr>
              <a:t>and</a:t>
            </a:r>
            <a:r>
              <a:rPr sz="2600" spc="-10" dirty="0">
                <a:latin typeface="+mj-lt"/>
                <a:cs typeface="Candara"/>
              </a:rPr>
              <a:t> </a:t>
            </a:r>
            <a:r>
              <a:rPr sz="2600" dirty="0">
                <a:latin typeface="+mj-lt"/>
                <a:cs typeface="Candara"/>
              </a:rPr>
              <a:t>schedules.</a:t>
            </a:r>
            <a:endParaRPr sz="2600">
              <a:latin typeface="+mj-lt"/>
              <a:cs typeface="Candar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latin typeface="+mj-lt"/>
                <a:cs typeface="Candara"/>
              </a:rPr>
              <a:t>Provide</a:t>
            </a:r>
            <a:r>
              <a:rPr sz="2600" spc="-25" dirty="0">
                <a:latin typeface="+mj-lt"/>
                <a:cs typeface="Candara"/>
              </a:rPr>
              <a:t> </a:t>
            </a:r>
            <a:r>
              <a:rPr sz="2600" dirty="0">
                <a:latin typeface="+mj-lt"/>
                <a:cs typeface="Candara"/>
              </a:rPr>
              <a:t>a</a:t>
            </a:r>
            <a:r>
              <a:rPr sz="2600" spc="5" dirty="0">
                <a:latin typeface="+mj-lt"/>
                <a:cs typeface="Candara"/>
              </a:rPr>
              <a:t> </a:t>
            </a:r>
            <a:r>
              <a:rPr sz="2600" dirty="0">
                <a:latin typeface="+mj-lt"/>
                <a:cs typeface="Candara"/>
              </a:rPr>
              <a:t>baseline</a:t>
            </a:r>
            <a:r>
              <a:rPr sz="2600" spc="5" dirty="0">
                <a:latin typeface="+mj-lt"/>
                <a:cs typeface="Candara"/>
              </a:rPr>
              <a:t> </a:t>
            </a:r>
            <a:r>
              <a:rPr sz="2600" dirty="0">
                <a:latin typeface="+mj-lt"/>
                <a:cs typeface="Candara"/>
              </a:rPr>
              <a:t>for</a:t>
            </a:r>
            <a:r>
              <a:rPr sz="2600" spc="-15" dirty="0">
                <a:latin typeface="+mj-lt"/>
                <a:cs typeface="Candara"/>
              </a:rPr>
              <a:t> </a:t>
            </a:r>
            <a:r>
              <a:rPr sz="2600" spc="-5" dirty="0">
                <a:latin typeface="+mj-lt"/>
                <a:cs typeface="Candara"/>
              </a:rPr>
              <a:t>validation</a:t>
            </a:r>
            <a:r>
              <a:rPr sz="2600" spc="-10" dirty="0">
                <a:latin typeface="+mj-lt"/>
                <a:cs typeface="Candara"/>
              </a:rPr>
              <a:t> </a:t>
            </a:r>
            <a:r>
              <a:rPr sz="2600" dirty="0">
                <a:latin typeface="+mj-lt"/>
                <a:cs typeface="Candara"/>
              </a:rPr>
              <a:t>and</a:t>
            </a:r>
            <a:r>
              <a:rPr sz="2600" spc="5" dirty="0">
                <a:latin typeface="+mj-lt"/>
                <a:cs typeface="Candara"/>
              </a:rPr>
              <a:t> </a:t>
            </a:r>
            <a:r>
              <a:rPr sz="2600" spc="-5" dirty="0">
                <a:latin typeface="+mj-lt"/>
                <a:cs typeface="Candara"/>
              </a:rPr>
              <a:t>verification.</a:t>
            </a:r>
            <a:endParaRPr sz="2600">
              <a:latin typeface="+mj-lt"/>
              <a:cs typeface="Candar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latin typeface="+mj-lt"/>
                <a:cs typeface="Candara"/>
              </a:rPr>
              <a:t>Facilitates</a:t>
            </a:r>
            <a:r>
              <a:rPr sz="2600" spc="-10" dirty="0">
                <a:latin typeface="+mj-lt"/>
                <a:cs typeface="Candara"/>
              </a:rPr>
              <a:t> </a:t>
            </a:r>
            <a:r>
              <a:rPr sz="2600" spc="-5" dirty="0">
                <a:latin typeface="+mj-lt"/>
                <a:cs typeface="Candara"/>
              </a:rPr>
              <a:t>transfer.</a:t>
            </a:r>
            <a:endParaRPr sz="2600">
              <a:latin typeface="+mj-lt"/>
              <a:cs typeface="Candara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latin typeface="+mj-lt"/>
                <a:cs typeface="Candara"/>
              </a:rPr>
              <a:t>Serves</a:t>
            </a:r>
            <a:r>
              <a:rPr sz="2600" spc="-25" dirty="0">
                <a:latin typeface="+mj-lt"/>
                <a:cs typeface="Candara"/>
              </a:rPr>
              <a:t> </a:t>
            </a:r>
            <a:r>
              <a:rPr sz="2600" dirty="0">
                <a:latin typeface="+mj-lt"/>
                <a:cs typeface="Candara"/>
              </a:rPr>
              <a:t>as</a:t>
            </a:r>
            <a:r>
              <a:rPr sz="2600" spc="-5" dirty="0">
                <a:latin typeface="+mj-lt"/>
                <a:cs typeface="Candara"/>
              </a:rPr>
              <a:t> </a:t>
            </a:r>
            <a:r>
              <a:rPr sz="2600" dirty="0">
                <a:latin typeface="+mj-lt"/>
                <a:cs typeface="Candara"/>
              </a:rPr>
              <a:t>a</a:t>
            </a:r>
            <a:r>
              <a:rPr sz="2600" spc="-25" dirty="0">
                <a:latin typeface="+mj-lt"/>
                <a:cs typeface="Candara"/>
              </a:rPr>
              <a:t> </a:t>
            </a:r>
            <a:r>
              <a:rPr sz="2600" dirty="0">
                <a:latin typeface="+mj-lt"/>
                <a:cs typeface="Candara"/>
              </a:rPr>
              <a:t>basis</a:t>
            </a:r>
            <a:r>
              <a:rPr sz="2600" spc="-25" dirty="0">
                <a:latin typeface="+mj-lt"/>
                <a:cs typeface="Candara"/>
              </a:rPr>
              <a:t> </a:t>
            </a:r>
            <a:r>
              <a:rPr sz="2600" dirty="0">
                <a:latin typeface="+mj-lt"/>
                <a:cs typeface="Candara"/>
              </a:rPr>
              <a:t>for</a:t>
            </a:r>
            <a:r>
              <a:rPr sz="2600" spc="-20" dirty="0">
                <a:latin typeface="+mj-lt"/>
                <a:cs typeface="Candara"/>
              </a:rPr>
              <a:t> </a:t>
            </a:r>
            <a:r>
              <a:rPr sz="2600" spc="-5" dirty="0">
                <a:latin typeface="+mj-lt"/>
                <a:cs typeface="Candara"/>
              </a:rPr>
              <a:t>enhancement.</a:t>
            </a:r>
            <a:endParaRPr sz="2600">
              <a:latin typeface="+mj-lt"/>
              <a:cs typeface="Candara"/>
            </a:endParaRPr>
          </a:p>
          <a:p>
            <a:pPr marL="355600" marR="5080" indent="-342900">
              <a:lnSpc>
                <a:spcPct val="80000"/>
              </a:lnSpc>
              <a:spcBef>
                <a:spcPts val="62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+mj-lt"/>
                <a:cs typeface="Candara"/>
              </a:rPr>
              <a:t>The </a:t>
            </a:r>
            <a:r>
              <a:rPr sz="2600" spc="-5" dirty="0">
                <a:latin typeface="+mj-lt"/>
                <a:cs typeface="Candara"/>
              </a:rPr>
              <a:t>SRS </a:t>
            </a:r>
            <a:r>
              <a:rPr sz="2600" dirty="0">
                <a:latin typeface="+mj-lt"/>
                <a:cs typeface="Candara"/>
              </a:rPr>
              <a:t>can </a:t>
            </a:r>
            <a:r>
              <a:rPr sz="2600" spc="-5" dirty="0">
                <a:latin typeface="+mj-lt"/>
                <a:cs typeface="Candara"/>
              </a:rPr>
              <a:t>serve </a:t>
            </a:r>
            <a:r>
              <a:rPr sz="2600" dirty="0">
                <a:latin typeface="+mj-lt"/>
                <a:cs typeface="Candara"/>
              </a:rPr>
              <a:t>as the basis for </a:t>
            </a:r>
            <a:r>
              <a:rPr sz="2600" spc="-5" dirty="0">
                <a:latin typeface="+mj-lt"/>
                <a:cs typeface="Candara"/>
              </a:rPr>
              <a:t>writing </a:t>
            </a:r>
            <a:r>
              <a:rPr sz="2600" dirty="0">
                <a:latin typeface="+mj-lt"/>
                <a:cs typeface="Candara"/>
              </a:rPr>
              <a:t>User </a:t>
            </a:r>
            <a:r>
              <a:rPr sz="2600" spc="-5" dirty="0">
                <a:latin typeface="+mj-lt"/>
                <a:cs typeface="Candara"/>
              </a:rPr>
              <a:t>Manual </a:t>
            </a:r>
            <a:r>
              <a:rPr sz="2600" dirty="0">
                <a:latin typeface="+mj-lt"/>
                <a:cs typeface="Candara"/>
              </a:rPr>
              <a:t>for </a:t>
            </a:r>
            <a:r>
              <a:rPr sz="2600" spc="-550" dirty="0">
                <a:latin typeface="+mj-lt"/>
                <a:cs typeface="Candara"/>
              </a:rPr>
              <a:t> </a:t>
            </a:r>
            <a:r>
              <a:rPr sz="2600" dirty="0">
                <a:latin typeface="+mj-lt"/>
                <a:cs typeface="Candara"/>
              </a:rPr>
              <a:t>the</a:t>
            </a:r>
            <a:r>
              <a:rPr sz="2600" spc="-15" dirty="0">
                <a:latin typeface="+mj-lt"/>
                <a:cs typeface="Candara"/>
              </a:rPr>
              <a:t> </a:t>
            </a:r>
            <a:r>
              <a:rPr sz="2600" dirty="0">
                <a:latin typeface="+mj-lt"/>
                <a:cs typeface="Candara"/>
              </a:rPr>
              <a:t>software:</a:t>
            </a:r>
            <a:endParaRPr sz="2600">
              <a:latin typeface="+mj-lt"/>
              <a:cs typeface="Candara"/>
            </a:endParaRPr>
          </a:p>
          <a:p>
            <a:pPr marL="756285" marR="663575" lvl="1" indent="-287020">
              <a:lnSpc>
                <a:spcPct val="80100"/>
              </a:lnSpc>
              <a:spcBef>
                <a:spcPts val="58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200" spc="-165" dirty="0">
                <a:latin typeface="+mj-lt"/>
                <a:cs typeface="Verdana"/>
              </a:rPr>
              <a:t>User </a:t>
            </a:r>
            <a:r>
              <a:rPr sz="2200" spc="-25" dirty="0">
                <a:latin typeface="+mj-lt"/>
                <a:cs typeface="Verdana"/>
              </a:rPr>
              <a:t>Manual: </a:t>
            </a:r>
            <a:r>
              <a:rPr sz="2200" spc="-55" dirty="0">
                <a:latin typeface="+mj-lt"/>
                <a:cs typeface="Verdana"/>
              </a:rPr>
              <a:t>Describes </a:t>
            </a:r>
            <a:r>
              <a:rPr sz="2200" spc="-20" dirty="0">
                <a:latin typeface="+mj-lt"/>
                <a:cs typeface="Verdana"/>
              </a:rPr>
              <a:t>the </a:t>
            </a:r>
            <a:r>
              <a:rPr sz="2200" spc="-45" dirty="0">
                <a:latin typeface="+mj-lt"/>
                <a:cs typeface="Verdana"/>
              </a:rPr>
              <a:t>functionality </a:t>
            </a:r>
            <a:r>
              <a:rPr sz="2200" spc="-85" dirty="0">
                <a:latin typeface="+mj-lt"/>
                <a:cs typeface="Verdana"/>
              </a:rPr>
              <a:t>from </a:t>
            </a:r>
            <a:r>
              <a:rPr sz="2200" spc="-20" dirty="0">
                <a:latin typeface="+mj-lt"/>
                <a:cs typeface="Verdana"/>
              </a:rPr>
              <a:t>the </a:t>
            </a:r>
            <a:r>
              <a:rPr sz="2200" spc="-15" dirty="0">
                <a:latin typeface="+mj-lt"/>
                <a:cs typeface="Verdana"/>
              </a:rPr>
              <a:t> </a:t>
            </a:r>
            <a:r>
              <a:rPr sz="2200" dirty="0">
                <a:latin typeface="+mj-lt"/>
                <a:cs typeface="Verdana"/>
              </a:rPr>
              <a:t>perspec</a:t>
            </a:r>
            <a:r>
              <a:rPr sz="2200" spc="10" dirty="0">
                <a:latin typeface="+mj-lt"/>
                <a:cs typeface="Verdana"/>
              </a:rPr>
              <a:t>t</a:t>
            </a:r>
            <a:r>
              <a:rPr sz="2200" spc="-155" dirty="0">
                <a:latin typeface="+mj-lt"/>
                <a:cs typeface="Verdana"/>
              </a:rPr>
              <a:t>i</a:t>
            </a:r>
            <a:r>
              <a:rPr sz="2200" spc="-70" dirty="0">
                <a:latin typeface="+mj-lt"/>
                <a:cs typeface="Verdana"/>
              </a:rPr>
              <a:t>v</a:t>
            </a:r>
            <a:r>
              <a:rPr sz="2200" spc="114" dirty="0">
                <a:latin typeface="+mj-lt"/>
                <a:cs typeface="Verdana"/>
              </a:rPr>
              <a:t>e</a:t>
            </a:r>
            <a:r>
              <a:rPr sz="2200" spc="-210" dirty="0">
                <a:latin typeface="+mj-lt"/>
                <a:cs typeface="Verdana"/>
              </a:rPr>
              <a:t> </a:t>
            </a:r>
            <a:r>
              <a:rPr sz="2200" spc="5" dirty="0">
                <a:latin typeface="+mj-lt"/>
                <a:cs typeface="Verdana"/>
              </a:rPr>
              <a:t>of</a:t>
            </a:r>
            <a:r>
              <a:rPr sz="2200" spc="-165" dirty="0">
                <a:latin typeface="+mj-lt"/>
                <a:cs typeface="Verdana"/>
              </a:rPr>
              <a:t> </a:t>
            </a:r>
            <a:r>
              <a:rPr sz="2200" spc="175" dirty="0">
                <a:latin typeface="+mj-lt"/>
                <a:cs typeface="Verdana"/>
              </a:rPr>
              <a:t>a</a:t>
            </a:r>
            <a:r>
              <a:rPr sz="2200" spc="-170" dirty="0">
                <a:latin typeface="+mj-lt"/>
                <a:cs typeface="Verdana"/>
              </a:rPr>
              <a:t> </a:t>
            </a:r>
            <a:r>
              <a:rPr sz="2200" spc="-130" dirty="0">
                <a:latin typeface="+mj-lt"/>
                <a:cs typeface="Verdana"/>
              </a:rPr>
              <a:t>user</a:t>
            </a:r>
            <a:r>
              <a:rPr sz="2200" spc="-140" dirty="0">
                <a:latin typeface="+mj-lt"/>
                <a:cs typeface="Verdana"/>
              </a:rPr>
              <a:t> </a:t>
            </a:r>
            <a:r>
              <a:rPr sz="2200" spc="-270" dirty="0">
                <a:latin typeface="+mj-lt"/>
                <a:cs typeface="Verdana"/>
              </a:rPr>
              <a:t>---</a:t>
            </a:r>
            <a:r>
              <a:rPr sz="2200" spc="-185" dirty="0">
                <a:latin typeface="+mj-lt"/>
                <a:cs typeface="Verdana"/>
              </a:rPr>
              <a:t> </a:t>
            </a:r>
            <a:r>
              <a:rPr sz="2200" spc="90" dirty="0">
                <a:latin typeface="+mj-lt"/>
                <a:cs typeface="Verdana"/>
              </a:rPr>
              <a:t>A</a:t>
            </a:r>
            <a:r>
              <a:rPr sz="2200" spc="-55" dirty="0">
                <a:latin typeface="+mj-lt"/>
                <a:cs typeface="Verdana"/>
              </a:rPr>
              <a:t>n</a:t>
            </a:r>
            <a:r>
              <a:rPr sz="2200" spc="-135" dirty="0">
                <a:latin typeface="+mj-lt"/>
                <a:cs typeface="Verdana"/>
              </a:rPr>
              <a:t> </a:t>
            </a:r>
            <a:r>
              <a:rPr sz="2200" spc="-155" dirty="0">
                <a:latin typeface="+mj-lt"/>
                <a:cs typeface="Verdana"/>
              </a:rPr>
              <a:t>i</a:t>
            </a:r>
            <a:r>
              <a:rPr sz="2200" spc="50" dirty="0">
                <a:latin typeface="+mj-lt"/>
                <a:cs typeface="Verdana"/>
              </a:rPr>
              <a:t>mp</a:t>
            </a:r>
            <a:r>
              <a:rPr sz="2200" spc="45" dirty="0">
                <a:latin typeface="+mj-lt"/>
                <a:cs typeface="Verdana"/>
              </a:rPr>
              <a:t>o</a:t>
            </a:r>
            <a:r>
              <a:rPr sz="2200" spc="-210" dirty="0">
                <a:latin typeface="+mj-lt"/>
                <a:cs typeface="Verdana"/>
              </a:rPr>
              <a:t>r</a:t>
            </a:r>
            <a:r>
              <a:rPr sz="2200" spc="-190" dirty="0">
                <a:latin typeface="+mj-lt"/>
                <a:cs typeface="Verdana"/>
              </a:rPr>
              <a:t>t</a:t>
            </a:r>
            <a:r>
              <a:rPr sz="2200" spc="-5" dirty="0">
                <a:latin typeface="+mj-lt"/>
                <a:cs typeface="Verdana"/>
              </a:rPr>
              <a:t>an</a:t>
            </a:r>
            <a:r>
              <a:rPr sz="2200" dirty="0">
                <a:latin typeface="+mj-lt"/>
                <a:cs typeface="Verdana"/>
              </a:rPr>
              <a:t>t</a:t>
            </a:r>
            <a:r>
              <a:rPr sz="2200" spc="-190" dirty="0">
                <a:latin typeface="+mj-lt"/>
                <a:cs typeface="Verdana"/>
              </a:rPr>
              <a:t> </a:t>
            </a:r>
            <a:r>
              <a:rPr sz="2200" spc="170" dirty="0">
                <a:latin typeface="+mj-lt"/>
                <a:cs typeface="Verdana"/>
              </a:rPr>
              <a:t>do</a:t>
            </a:r>
            <a:r>
              <a:rPr sz="2200" spc="140" dirty="0">
                <a:latin typeface="+mj-lt"/>
                <a:cs typeface="Verdana"/>
              </a:rPr>
              <a:t>c</a:t>
            </a:r>
            <a:r>
              <a:rPr sz="2200" spc="-40" dirty="0">
                <a:latin typeface="+mj-lt"/>
                <a:cs typeface="Verdana"/>
              </a:rPr>
              <a:t>ument</a:t>
            </a:r>
            <a:r>
              <a:rPr sz="2200" spc="-150" dirty="0">
                <a:latin typeface="+mj-lt"/>
                <a:cs typeface="Verdana"/>
              </a:rPr>
              <a:t> </a:t>
            </a:r>
            <a:r>
              <a:rPr sz="2200" spc="-80" dirty="0">
                <a:latin typeface="+mj-lt"/>
                <a:cs typeface="Verdana"/>
              </a:rPr>
              <a:t>for  </a:t>
            </a:r>
            <a:r>
              <a:rPr sz="2200" spc="-170" dirty="0">
                <a:latin typeface="+mj-lt"/>
                <a:cs typeface="Verdana"/>
              </a:rPr>
              <a:t>users.</a:t>
            </a:r>
            <a:endParaRPr sz="2200">
              <a:latin typeface="+mj-lt"/>
              <a:cs typeface="Verdana"/>
            </a:endParaRPr>
          </a:p>
          <a:p>
            <a:pPr marL="756285" marR="487680" lvl="1" indent="-287020">
              <a:lnSpc>
                <a:spcPct val="80000"/>
              </a:lnSpc>
              <a:spcBef>
                <a:spcPts val="525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200" spc="-70" dirty="0">
                <a:latin typeface="+mj-lt"/>
                <a:cs typeface="Verdana"/>
              </a:rPr>
              <a:t>Typically</a:t>
            </a:r>
            <a:r>
              <a:rPr sz="2200" spc="-170" dirty="0">
                <a:latin typeface="+mj-lt"/>
                <a:cs typeface="Verdana"/>
              </a:rPr>
              <a:t> </a:t>
            </a:r>
            <a:r>
              <a:rPr sz="2200" spc="-50" dirty="0">
                <a:latin typeface="+mj-lt"/>
                <a:cs typeface="Verdana"/>
              </a:rPr>
              <a:t>also</a:t>
            </a:r>
            <a:r>
              <a:rPr sz="2200" spc="-170" dirty="0">
                <a:latin typeface="+mj-lt"/>
                <a:cs typeface="Verdana"/>
              </a:rPr>
              <a:t> </a:t>
            </a:r>
            <a:r>
              <a:rPr sz="2200" spc="-35" dirty="0">
                <a:latin typeface="+mj-lt"/>
                <a:cs typeface="Verdana"/>
              </a:rPr>
              <a:t>describes</a:t>
            </a:r>
            <a:r>
              <a:rPr sz="2200" spc="-160" dirty="0">
                <a:latin typeface="+mj-lt"/>
                <a:cs typeface="Verdana"/>
              </a:rPr>
              <a:t> </a:t>
            </a:r>
            <a:r>
              <a:rPr sz="2200" spc="20" dirty="0">
                <a:latin typeface="+mj-lt"/>
                <a:cs typeface="Verdana"/>
              </a:rPr>
              <a:t>how</a:t>
            </a:r>
            <a:r>
              <a:rPr sz="2200" spc="-160" dirty="0">
                <a:latin typeface="+mj-lt"/>
                <a:cs typeface="Verdana"/>
              </a:rPr>
              <a:t> </a:t>
            </a:r>
            <a:r>
              <a:rPr sz="2200" spc="-10" dirty="0">
                <a:latin typeface="+mj-lt"/>
                <a:cs typeface="Verdana"/>
              </a:rPr>
              <a:t>to</a:t>
            </a:r>
            <a:r>
              <a:rPr sz="2200" spc="-160" dirty="0">
                <a:latin typeface="+mj-lt"/>
                <a:cs typeface="Verdana"/>
              </a:rPr>
              <a:t> </a:t>
            </a:r>
            <a:r>
              <a:rPr sz="2200" spc="-50" dirty="0">
                <a:latin typeface="+mj-lt"/>
                <a:cs typeface="Verdana"/>
              </a:rPr>
              <a:t>carry</a:t>
            </a:r>
            <a:r>
              <a:rPr sz="2200" spc="-150" dirty="0">
                <a:latin typeface="+mj-lt"/>
                <a:cs typeface="Verdana"/>
              </a:rPr>
              <a:t> </a:t>
            </a:r>
            <a:r>
              <a:rPr sz="2200" spc="-30" dirty="0">
                <a:latin typeface="+mj-lt"/>
                <a:cs typeface="Verdana"/>
              </a:rPr>
              <a:t>out</a:t>
            </a:r>
            <a:r>
              <a:rPr sz="2200" spc="-150" dirty="0">
                <a:latin typeface="+mj-lt"/>
                <a:cs typeface="Verdana"/>
              </a:rPr>
              <a:t> </a:t>
            </a:r>
            <a:r>
              <a:rPr sz="2200" spc="-20" dirty="0">
                <a:latin typeface="+mj-lt"/>
                <a:cs typeface="Verdana"/>
              </a:rPr>
              <a:t>the</a:t>
            </a:r>
            <a:r>
              <a:rPr sz="2200" spc="-175" dirty="0">
                <a:latin typeface="+mj-lt"/>
                <a:cs typeface="Verdana"/>
              </a:rPr>
              <a:t> </a:t>
            </a:r>
            <a:r>
              <a:rPr sz="2200" spc="-35" dirty="0">
                <a:latin typeface="+mj-lt"/>
                <a:cs typeface="Verdana"/>
              </a:rPr>
              <a:t>required </a:t>
            </a:r>
            <a:r>
              <a:rPr sz="2200" spc="-760" dirty="0">
                <a:latin typeface="+mj-lt"/>
                <a:cs typeface="Verdana"/>
              </a:rPr>
              <a:t> </a:t>
            </a:r>
            <a:r>
              <a:rPr sz="2200" spc="-120" dirty="0">
                <a:latin typeface="+mj-lt"/>
                <a:cs typeface="Verdana"/>
              </a:rPr>
              <a:t>t</a:t>
            </a:r>
            <a:r>
              <a:rPr sz="2200" spc="-165" dirty="0">
                <a:latin typeface="+mj-lt"/>
                <a:cs typeface="Verdana"/>
              </a:rPr>
              <a:t>ask</a:t>
            </a:r>
            <a:r>
              <a:rPr sz="2200" spc="-145" dirty="0">
                <a:latin typeface="+mj-lt"/>
                <a:cs typeface="Verdana"/>
              </a:rPr>
              <a:t>s</a:t>
            </a:r>
            <a:r>
              <a:rPr sz="2200" spc="-185" dirty="0">
                <a:latin typeface="+mj-lt"/>
                <a:cs typeface="Verdana"/>
              </a:rPr>
              <a:t> </a:t>
            </a:r>
            <a:r>
              <a:rPr sz="2200" spc="-110" dirty="0">
                <a:latin typeface="+mj-lt"/>
                <a:cs typeface="Verdana"/>
              </a:rPr>
              <a:t>w</a:t>
            </a:r>
            <a:r>
              <a:rPr sz="2200" spc="-25" dirty="0">
                <a:latin typeface="+mj-lt"/>
                <a:cs typeface="Verdana"/>
              </a:rPr>
              <a:t>i</a:t>
            </a:r>
            <a:r>
              <a:rPr sz="2200" spc="-120" dirty="0">
                <a:latin typeface="+mj-lt"/>
                <a:cs typeface="Verdana"/>
              </a:rPr>
              <a:t>t</a:t>
            </a:r>
            <a:r>
              <a:rPr sz="2200" spc="-55" dirty="0">
                <a:latin typeface="+mj-lt"/>
                <a:cs typeface="Verdana"/>
              </a:rPr>
              <a:t>h</a:t>
            </a:r>
            <a:r>
              <a:rPr sz="2200" spc="-195" dirty="0">
                <a:latin typeface="+mj-lt"/>
                <a:cs typeface="Verdana"/>
              </a:rPr>
              <a:t> </a:t>
            </a:r>
            <a:r>
              <a:rPr sz="2200" spc="-10" dirty="0">
                <a:latin typeface="+mj-lt"/>
                <a:cs typeface="Verdana"/>
              </a:rPr>
              <a:t>exam</a:t>
            </a:r>
            <a:r>
              <a:rPr sz="2200" spc="-35" dirty="0">
                <a:latin typeface="+mj-lt"/>
                <a:cs typeface="Verdana"/>
              </a:rPr>
              <a:t>p</a:t>
            </a:r>
            <a:r>
              <a:rPr sz="2200" spc="-15" dirty="0">
                <a:latin typeface="+mj-lt"/>
                <a:cs typeface="Verdana"/>
              </a:rPr>
              <a:t>l</a:t>
            </a:r>
            <a:r>
              <a:rPr sz="2200" spc="-125" dirty="0">
                <a:latin typeface="+mj-lt"/>
                <a:cs typeface="Verdana"/>
              </a:rPr>
              <a:t>es.</a:t>
            </a:r>
            <a:endParaRPr sz="2200">
              <a:latin typeface="+mj-lt"/>
              <a:cs typeface="Verdana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167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AF5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1377</Words>
  <Application>Microsoft Office PowerPoint</Application>
  <PresentationFormat>On-screen Show (4:3)</PresentationFormat>
  <Paragraphs>243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Branch-CSE Semester-6th</vt:lpstr>
      <vt:lpstr>Content</vt:lpstr>
      <vt:lpstr> Software Engineering</vt:lpstr>
      <vt:lpstr>Requirements</vt:lpstr>
      <vt:lpstr>Slide 5</vt:lpstr>
      <vt:lpstr>Requirements engineering</vt:lpstr>
      <vt:lpstr>Requirements Analysis and  Specification</vt:lpstr>
      <vt:lpstr>Need for SRS…</vt:lpstr>
      <vt:lpstr>Uses of SRS Document</vt:lpstr>
      <vt:lpstr>SRS Document: Stakeholders</vt:lpstr>
      <vt:lpstr>Types of Requirements</vt:lpstr>
      <vt:lpstr>Functional Requirements</vt:lpstr>
      <vt:lpstr>Functional Requirements contd.</vt:lpstr>
      <vt:lpstr>Example Functional Requirements - I</vt:lpstr>
      <vt:lpstr>Non-functional Requirements - I</vt:lpstr>
      <vt:lpstr>Non-functional Requirements - II</vt:lpstr>
      <vt:lpstr>Importance of Nonfunctional Req.</vt:lpstr>
      <vt:lpstr>Requirements for critical systems - I</vt:lpstr>
      <vt:lpstr>Requirements for critical systems-II</vt:lpstr>
      <vt:lpstr>Software efficiency</vt:lpstr>
      <vt:lpstr>Domain requirements</vt:lpstr>
      <vt:lpstr>IEEE 830-1998 Standard: Introduction</vt:lpstr>
      <vt:lpstr>IEEE 830-1998 : Overall Description</vt:lpstr>
      <vt:lpstr>IEEE 830-1998 : Specific Requirements</vt:lpstr>
      <vt:lpstr>Properties of a good SRS Document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 Principles using Android (CSE-4141)</dc:title>
  <dc:creator>ajit</dc:creator>
  <cp:lastModifiedBy>USER</cp:lastModifiedBy>
  <cp:revision>18</cp:revision>
  <dcterms:created xsi:type="dcterms:W3CDTF">2021-07-16T07:01:30Z</dcterms:created>
  <dcterms:modified xsi:type="dcterms:W3CDTF">2021-07-16T11:15:50Z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2017-11-12T00:00:00Z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2021-07-16T00:00:00Z</vt:filetime>
  </property>
</Properties>
</file>