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30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353BF-965D-49C5-8E8E-7DFF6AC7221B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86484-08C4-4D27-AC63-A4BAAB2E7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03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86484-08C4-4D27-AC63-A4BAAB2E78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1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 Learning</a:t>
            </a:r>
            <a:r>
              <a:rPr lang="en-US" baseline="0" dirty="0" smtClean="0"/>
              <a:t>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86484-08C4-4D27-AC63-A4BAAB2E78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41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86484-08C4-4D27-AC63-A4BAAB2E78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24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9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9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9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40" y="918906"/>
                </a:lnTo>
                <a:lnTo>
                  <a:pt x="3651917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670"/>
            <a:ext cx="3370852" cy="1073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0677" y="1498219"/>
            <a:ext cx="6422644" cy="138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9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8718"/>
              <a:ext cx="9144000" cy="1859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991318"/>
              <a:ext cx="9143999" cy="80223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785786" y="428604"/>
            <a:ext cx="76724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cs typeface="Lucida Sans Unicode" pitchFamily="34" charset="0"/>
              </a:rPr>
              <a:t>                                                                           Branch-CSE</a:t>
            </a:r>
          </a:p>
          <a:p>
            <a:pPr algn="ctr"/>
            <a:r>
              <a:rPr lang="en-IN" sz="2000" b="1" dirty="0" smtClean="0">
                <a:latin typeface="+mj-lt"/>
                <a:cs typeface="Lucida Sans Unicode" pitchFamily="34" charset="0"/>
              </a:rPr>
              <a:t> </a:t>
            </a:r>
            <a:r>
              <a:rPr lang="en-IN" sz="2000" b="1" dirty="0" smtClean="0">
                <a:latin typeface="+mj-lt"/>
                <a:cs typeface="Lucida Sans Unicode" pitchFamily="34" charset="0"/>
              </a:rPr>
              <a:t>                                                                         6</a:t>
            </a:r>
            <a:r>
              <a:rPr lang="en-IN" sz="2000" b="1" baseline="30000" dirty="0" smtClean="0">
                <a:latin typeface="+mj-lt"/>
                <a:cs typeface="Lucida Sans Unicode" pitchFamily="34" charset="0"/>
              </a:rPr>
              <a:t>th</a:t>
            </a:r>
            <a:r>
              <a:rPr lang="en-IN" sz="2000" b="1" dirty="0" smtClean="0">
                <a:latin typeface="+mj-lt"/>
                <a:cs typeface="Lucida Sans Unicode" pitchFamily="34" charset="0"/>
              </a:rPr>
              <a:t> </a:t>
            </a:r>
            <a:r>
              <a:rPr lang="en-IN" sz="2000" b="1" dirty="0" err="1" smtClean="0">
                <a:latin typeface="+mj-lt"/>
                <a:cs typeface="Lucida Sans Unicode" pitchFamily="34" charset="0"/>
              </a:rPr>
              <a:t>sem</a:t>
            </a:r>
            <a:r>
              <a:rPr lang="en-IN" sz="2000" b="1" dirty="0" smtClean="0">
                <a:latin typeface="+mj-lt"/>
                <a:cs typeface="Lucida Sans Unicode" pitchFamily="34" charset="0"/>
              </a:rPr>
              <a:t> </a:t>
            </a:r>
            <a:r>
              <a:rPr lang="en-IN" sz="2000" b="1" dirty="0" err="1" smtClean="0">
                <a:latin typeface="+mj-lt"/>
                <a:cs typeface="Lucida Sans Unicode" pitchFamily="34" charset="0"/>
              </a:rPr>
              <a:t>B.Tech</a:t>
            </a:r>
            <a:endParaRPr lang="en-US" sz="3600" b="1" dirty="0" smtClean="0"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     </a:t>
            </a:r>
            <a:endParaRPr lang="en-US" sz="3600" b="1" dirty="0" smtClean="0"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en-IN" sz="3200" b="1" dirty="0" smtClean="0">
                <a:latin typeface="Lucida Sans Unicode" pitchFamily="34" charset="0"/>
                <a:cs typeface="Lucida Sans Unicode" pitchFamily="34" charset="0"/>
              </a:rPr>
              <a:t>Unit-3</a:t>
            </a:r>
            <a:endParaRPr lang="en-US" sz="3200" b="1" dirty="0" smtClean="0"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Coding </a:t>
            </a:r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and </a:t>
            </a:r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Testing</a:t>
            </a:r>
          </a:p>
          <a:p>
            <a:pPr algn="ctr"/>
            <a:endParaRPr lang="en-IN" sz="3600" b="1" dirty="0" smtClean="0"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en-IN" sz="2000" b="1" dirty="0" smtClean="0">
                <a:latin typeface="+mj-lt"/>
                <a:cs typeface="Lucida Sans Unicode" pitchFamily="34" charset="0"/>
              </a:rPr>
              <a:t>Subject-Software Engineering</a:t>
            </a:r>
          </a:p>
          <a:p>
            <a:pPr algn="ctr"/>
            <a:endParaRPr lang="en-IN" sz="2000" b="1" dirty="0" smtClean="0">
              <a:latin typeface="+mj-lt"/>
              <a:cs typeface="Lucida Sans Unicode" pitchFamily="34" charset="0"/>
            </a:endParaRPr>
          </a:p>
          <a:p>
            <a:pPr algn="ctr"/>
            <a:endParaRPr lang="en-IN" sz="2000" b="1" dirty="0" smtClean="0">
              <a:latin typeface="+mj-lt"/>
              <a:cs typeface="Lucida Sans Unicode" pitchFamily="34" charset="0"/>
            </a:endParaRPr>
          </a:p>
          <a:p>
            <a:pPr algn="ctr"/>
            <a:endParaRPr lang="en-IN" sz="2000" b="1" dirty="0" smtClean="0">
              <a:latin typeface="+mj-lt"/>
              <a:cs typeface="Lucida Sans Unicode" pitchFamily="34" charset="0"/>
            </a:endParaRPr>
          </a:p>
          <a:p>
            <a:pPr algn="ctr"/>
            <a:endParaRPr lang="en-US" sz="2000" b="1" dirty="0">
              <a:latin typeface="+mj-lt"/>
              <a:cs typeface="Lucida Sans Unicod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928670"/>
            <a:ext cx="1785951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214686"/>
            <a:ext cx="242886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679449"/>
            <a:ext cx="7851775" cy="42312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13271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13271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Code</a:t>
            </a:r>
            <a:r>
              <a:rPr sz="2000" spc="15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walk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through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code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analysis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technique.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This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technique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applied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,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after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module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has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been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coded, </a:t>
            </a:r>
            <a:r>
              <a:rPr sz="2000" spc="-5" dirty="0">
                <a:latin typeface="+mj-lt"/>
                <a:cs typeface="Lucida Sans Unicode"/>
              </a:rPr>
              <a:t> successfully</a:t>
            </a:r>
            <a:r>
              <a:rPr sz="2000" spc="4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compiled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all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syntax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errors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eliminated.</a:t>
            </a:r>
            <a:endParaRPr sz="2000">
              <a:latin typeface="+mj-lt"/>
              <a:cs typeface="Lucida Sans Unicode"/>
            </a:endParaRPr>
          </a:p>
          <a:p>
            <a:pPr marL="268605" marR="41275" indent="-256540" algn="just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A few members of </a:t>
            </a:r>
            <a:r>
              <a:rPr sz="2000" spc="-10" dirty="0">
                <a:latin typeface="+mj-lt"/>
                <a:cs typeface="Lucida Sans Unicode"/>
              </a:rPr>
              <a:t>the </a:t>
            </a:r>
            <a:r>
              <a:rPr sz="2000" spc="-5" dirty="0">
                <a:latin typeface="+mj-lt"/>
                <a:cs typeface="Lucida Sans Unicode"/>
              </a:rPr>
              <a:t>development </a:t>
            </a:r>
            <a:r>
              <a:rPr sz="2000" spc="-10" dirty="0">
                <a:latin typeface="+mj-lt"/>
                <a:cs typeface="Lucida Sans Unicode"/>
              </a:rPr>
              <a:t>team are </a:t>
            </a:r>
            <a:r>
              <a:rPr sz="2000" spc="-5" dirty="0">
                <a:latin typeface="+mj-lt"/>
                <a:cs typeface="Lucida Sans Unicode"/>
              </a:rPr>
              <a:t>given </a:t>
            </a:r>
            <a:r>
              <a:rPr sz="2000" spc="-10" dirty="0">
                <a:latin typeface="+mj-lt"/>
                <a:cs typeface="Lucida Sans Unicode"/>
              </a:rPr>
              <a:t>the 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code </a:t>
            </a:r>
            <a:r>
              <a:rPr sz="2000" spc="-5" dirty="0">
                <a:latin typeface="+mj-lt"/>
                <a:cs typeface="Lucida Sans Unicode"/>
              </a:rPr>
              <a:t>few days </a:t>
            </a:r>
            <a:r>
              <a:rPr sz="2000" spc="-10" dirty="0">
                <a:latin typeface="+mj-lt"/>
                <a:cs typeface="Lucida Sans Unicode"/>
              </a:rPr>
              <a:t>before the </a:t>
            </a:r>
            <a:r>
              <a:rPr sz="2000" spc="-5" dirty="0">
                <a:latin typeface="+mj-lt"/>
                <a:cs typeface="Lucida Sans Unicode"/>
              </a:rPr>
              <a:t>walk through meeting to read </a:t>
            </a:r>
            <a:r>
              <a:rPr sz="2000" spc="-68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understand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code.</a:t>
            </a:r>
            <a:endParaRPr sz="2000">
              <a:latin typeface="+mj-lt"/>
              <a:cs typeface="Lucida Sans Unicode"/>
            </a:endParaRPr>
          </a:p>
          <a:p>
            <a:pPr marL="268605" marR="50482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Each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member selects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some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cases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simulates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execution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code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by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hand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(i.e. trace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execution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through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each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statement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function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execution).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The main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objectives</a:t>
            </a:r>
            <a:r>
              <a:rPr sz="2000" spc="5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walk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through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are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discover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algorithmic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logical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errors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code.</a:t>
            </a:r>
            <a:endParaRPr sz="2000">
              <a:latin typeface="+mj-lt"/>
              <a:cs typeface="Lucida Sans Unicode"/>
            </a:endParaRPr>
          </a:p>
          <a:p>
            <a:pPr marL="268605" marR="698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The members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note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down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their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findings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discuss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these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 a walkthrough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meeting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where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 </a:t>
            </a:r>
            <a:r>
              <a:rPr sz="2000" spc="-5" dirty="0">
                <a:latin typeface="+mj-lt"/>
                <a:cs typeface="Lucida Sans Unicode"/>
              </a:rPr>
              <a:t> module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present.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5918" y="214290"/>
            <a:ext cx="4643470" cy="502919"/>
          </a:xfrm>
          <a:prstGeom prst="rect">
            <a:avLst/>
          </a:prstGeom>
        </p:spPr>
      </p:pic>
      <p:pic>
        <p:nvPicPr>
          <p:cNvPr id="10242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71604" cy="92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674878"/>
            <a:ext cx="7865745" cy="2654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27622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dirty="0" smtClean="0">
              <a:latin typeface="+mj-lt"/>
              <a:cs typeface="Lucida Sans Unicode"/>
            </a:endParaRPr>
          </a:p>
          <a:p>
            <a:pPr marL="268605" marR="27622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dirty="0" smtClean="0">
              <a:latin typeface="+mj-lt"/>
              <a:cs typeface="Lucida Sans Unicode"/>
            </a:endParaRPr>
          </a:p>
          <a:p>
            <a:pPr marL="268605" marR="27622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mtClean="0">
                <a:latin typeface="+mj-lt"/>
                <a:cs typeface="Lucida Sans Unicode"/>
              </a:rPr>
              <a:t>Some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guidelines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for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Code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Walkthrough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 </a:t>
            </a:r>
            <a:r>
              <a:rPr sz="2000" spc="-7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following.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1.</a:t>
            </a:r>
            <a:r>
              <a:rPr sz="2000" spc="-5" smtClean="0">
                <a:latin typeface="+mj-lt"/>
                <a:cs typeface="Lucida Sans Unicode"/>
              </a:rPr>
              <a:t>The</a:t>
            </a:r>
            <a:r>
              <a:rPr sz="2000" spc="2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team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performing</a:t>
            </a:r>
            <a:r>
              <a:rPr sz="2000" spc="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walk</a:t>
            </a:r>
            <a:r>
              <a:rPr sz="2000" spc="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through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should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not</a:t>
            </a:r>
            <a:r>
              <a:rPr sz="2000" spc="-5" dirty="0">
                <a:latin typeface="+mj-lt"/>
                <a:cs typeface="Lucida Sans Unicode"/>
              </a:rPr>
              <a:t> be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either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too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big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or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too </a:t>
            </a:r>
            <a:r>
              <a:rPr sz="2000" dirty="0">
                <a:latin typeface="+mj-lt"/>
                <a:cs typeface="Lucida Sans Unicode"/>
              </a:rPr>
              <a:t>small.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Ideally,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should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consist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between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three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seven</a:t>
            </a:r>
            <a:r>
              <a:rPr sz="2000" spc="-5" dirty="0">
                <a:latin typeface="+mj-lt"/>
                <a:cs typeface="Lucida Sans Unicode"/>
              </a:rPr>
              <a:t> members.</a:t>
            </a:r>
            <a:endParaRPr sz="2000">
              <a:latin typeface="+mj-lt"/>
              <a:cs typeface="Lucida Sans Unicode"/>
            </a:endParaRPr>
          </a:p>
          <a:p>
            <a:pPr marL="268605" marR="571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2.</a:t>
            </a:r>
            <a:r>
              <a:rPr sz="2000" spc="-5" smtClean="0">
                <a:latin typeface="+mj-lt"/>
                <a:cs typeface="Lucida Sans Unicode"/>
              </a:rPr>
              <a:t>Discussion</a:t>
            </a:r>
            <a:r>
              <a:rPr sz="2000" spc="5" smtClean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should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focus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discovery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 </a:t>
            </a:r>
            <a:r>
              <a:rPr sz="2000" spc="-74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not</a:t>
            </a:r>
            <a:r>
              <a:rPr sz="2000" spc="-5" dirty="0">
                <a:latin typeface="+mj-lt"/>
                <a:cs typeface="Lucida Sans Unicode"/>
              </a:rPr>
              <a:t> on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how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fix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discovered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errors.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r>
              <a:rPr lang="en-IN" sz="2000" dirty="0" smtClean="0">
                <a:latin typeface="+mj-lt"/>
                <a:cs typeface="Lucida Sans Unicode"/>
              </a:rPr>
              <a:t>3.M</a:t>
            </a:r>
            <a:r>
              <a:rPr sz="2000" smtClean="0">
                <a:latin typeface="+mj-lt"/>
                <a:cs typeface="Lucida Sans Unicode"/>
              </a:rPr>
              <a:t>anagers</a:t>
            </a:r>
            <a:r>
              <a:rPr sz="2000" spc="5" smtClean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should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not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attend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the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>
                <a:latin typeface="+mj-lt"/>
                <a:cs typeface="Lucida Sans Unicode"/>
              </a:rPr>
              <a:t>walk</a:t>
            </a:r>
            <a:r>
              <a:rPr sz="2000" spc="5">
                <a:latin typeface="+mj-lt"/>
                <a:cs typeface="Lucida Sans Unicode"/>
              </a:rPr>
              <a:t> </a:t>
            </a:r>
            <a:r>
              <a:rPr sz="2000" spc="-5" smtClean="0">
                <a:latin typeface="+mj-lt"/>
                <a:cs typeface="Lucida Sans Unicode"/>
              </a:rPr>
              <a:t>through</a:t>
            </a:r>
            <a:r>
              <a:rPr lang="en-IN" sz="2000" spc="-5" dirty="0" smtClean="0">
                <a:latin typeface="+mj-lt"/>
                <a:cs typeface="Lucida Sans Unicode"/>
              </a:rPr>
              <a:t> </a:t>
            </a:r>
            <a:r>
              <a:rPr sz="2000" smtClean="0">
                <a:latin typeface="+mj-lt"/>
                <a:cs typeface="Lucida Sans Unicode"/>
              </a:rPr>
              <a:t>meetings</a:t>
            </a:r>
            <a:r>
              <a:rPr sz="2000" dirty="0">
                <a:latin typeface="+mj-lt"/>
                <a:cs typeface="Lucida Sans Unicode"/>
              </a:rPr>
              <a:t>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11266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1285852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723646"/>
            <a:ext cx="7746365" cy="364522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130810" indent="-256540">
              <a:lnSpc>
                <a:spcPts val="259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130810" indent="-256540">
              <a:lnSpc>
                <a:spcPts val="259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In</a:t>
            </a:r>
            <a:r>
              <a:rPr sz="2000" spc="-1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contrast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 </a:t>
            </a:r>
            <a:r>
              <a:rPr sz="2000" dirty="0">
                <a:latin typeface="+mj-lt"/>
                <a:cs typeface="Lucida Sans Unicode"/>
              </a:rPr>
              <a:t>walk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through,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aim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inspection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 discover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some</a:t>
            </a:r>
            <a:r>
              <a:rPr sz="2000" spc="-5" dirty="0">
                <a:latin typeface="+mj-lt"/>
                <a:cs typeface="Lucida Sans Unicode"/>
              </a:rPr>
              <a:t> common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types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caused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due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oversight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improper </a:t>
            </a:r>
            <a:r>
              <a:rPr sz="2000" dirty="0">
                <a:latin typeface="+mj-lt"/>
                <a:cs typeface="Lucida Sans Unicode"/>
              </a:rPr>
              <a:t> programming.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ts val="2590"/>
              </a:lnSpc>
              <a:spcBef>
                <a:spcPts val="42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other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words,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during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inspection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examined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for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presence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certain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kinds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errors.</a:t>
            </a:r>
            <a:endParaRPr sz="2000">
              <a:latin typeface="+mj-lt"/>
              <a:cs typeface="Lucida Sans Unicode"/>
            </a:endParaRPr>
          </a:p>
          <a:p>
            <a:pPr marL="268605" marR="556895" indent="-256540">
              <a:lnSpc>
                <a:spcPct val="90000"/>
              </a:lnSpc>
              <a:spcBef>
                <a:spcPts val="36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Good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software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development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companies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collect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statistics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regarding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different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types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 errors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commonly committed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by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their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engineers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identify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type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most</a:t>
            </a:r>
            <a:r>
              <a:rPr sz="2000" spc="-5" dirty="0">
                <a:latin typeface="+mj-lt"/>
                <a:cs typeface="Lucida Sans Unicode"/>
              </a:rPr>
              <a:t> frequently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committed.</a:t>
            </a:r>
            <a:endParaRPr sz="2000">
              <a:latin typeface="+mj-lt"/>
              <a:cs typeface="Lucida Sans Unicode"/>
            </a:endParaRPr>
          </a:p>
          <a:p>
            <a:pPr marL="268605" marR="186055" indent="-256540">
              <a:lnSpc>
                <a:spcPct val="9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Such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-5" dirty="0">
                <a:latin typeface="+mj-lt"/>
                <a:cs typeface="Lucida Sans Unicode"/>
              </a:rPr>
              <a:t> list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commonly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committed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used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during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 inspection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 look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out</a:t>
            </a:r>
            <a:r>
              <a:rPr sz="2000" dirty="0">
                <a:latin typeface="+mj-lt"/>
                <a:cs typeface="Lucida Sans Unicode"/>
              </a:rPr>
              <a:t> for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possible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errors.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4612" y="266700"/>
            <a:ext cx="4429155" cy="496824"/>
          </a:xfrm>
          <a:prstGeom prst="rect">
            <a:avLst/>
          </a:prstGeom>
        </p:spPr>
      </p:pic>
      <p:pic>
        <p:nvPicPr>
          <p:cNvPr id="12290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135729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571246"/>
            <a:ext cx="7665084" cy="485068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81915" indent="-256540">
              <a:lnSpc>
                <a:spcPts val="259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81915" indent="-256540">
              <a:lnSpc>
                <a:spcPts val="259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81915" indent="-256540">
              <a:lnSpc>
                <a:spcPts val="259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Following</a:t>
            </a:r>
            <a:r>
              <a:rPr sz="2000" spc="2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-5" dirty="0">
                <a:latin typeface="+mj-lt"/>
                <a:cs typeface="Lucida Sans Unicode"/>
              </a:rPr>
              <a:t> list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some </a:t>
            </a:r>
            <a:r>
              <a:rPr sz="2000" spc="-5" dirty="0">
                <a:latin typeface="+mj-lt"/>
                <a:cs typeface="Lucida Sans Unicode"/>
              </a:rPr>
              <a:t>classical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programming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which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can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be </a:t>
            </a:r>
            <a:r>
              <a:rPr sz="2000" spc="-5" dirty="0">
                <a:latin typeface="+mj-lt"/>
                <a:cs typeface="Lucida Sans Unicode"/>
              </a:rPr>
              <a:t>checked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during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inspection: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85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r>
              <a:rPr lang="en-IN" sz="2000" dirty="0" smtClean="0">
                <a:latin typeface="+mj-lt"/>
                <a:cs typeface="Lucida Sans Unicode"/>
              </a:rPr>
              <a:t>1. </a:t>
            </a:r>
            <a:r>
              <a:rPr sz="2000" smtClean="0">
                <a:latin typeface="+mj-lt"/>
                <a:cs typeface="Lucida Sans Unicode"/>
              </a:rPr>
              <a:t>Use</a:t>
            </a:r>
            <a:r>
              <a:rPr sz="2000" spc="-2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uninitialized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variables.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15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2. </a:t>
            </a:r>
            <a:r>
              <a:rPr sz="2000" spc="-5" smtClean="0">
                <a:latin typeface="+mj-lt"/>
                <a:cs typeface="Lucida Sans Unicode"/>
              </a:rPr>
              <a:t>Jumps</a:t>
            </a:r>
            <a:r>
              <a:rPr sz="2000" spc="-2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into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loops.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r>
              <a:rPr lang="en-IN" sz="2000" dirty="0" smtClean="0">
                <a:latin typeface="+mj-lt"/>
                <a:cs typeface="Lucida Sans Unicode"/>
              </a:rPr>
              <a:t>3. </a:t>
            </a:r>
            <a:r>
              <a:rPr sz="2000" smtClean="0">
                <a:latin typeface="+mj-lt"/>
                <a:cs typeface="Lucida Sans Unicode"/>
              </a:rPr>
              <a:t>Non</a:t>
            </a:r>
            <a:r>
              <a:rPr sz="2000" spc="-15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terminating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loops.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20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4. </a:t>
            </a:r>
            <a:r>
              <a:rPr sz="2000" spc="-5" smtClean="0">
                <a:latin typeface="+mj-lt"/>
                <a:cs typeface="Lucida Sans Unicode"/>
              </a:rPr>
              <a:t>Incompatible(contradiction</a:t>
            </a:r>
            <a:r>
              <a:rPr sz="2000" spc="-5" dirty="0">
                <a:latin typeface="+mj-lt"/>
                <a:cs typeface="Lucida Sans Unicode"/>
              </a:rPr>
              <a:t>)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assignments.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10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r>
              <a:rPr lang="en-IN" sz="2000" dirty="0" smtClean="0">
                <a:latin typeface="+mj-lt"/>
                <a:cs typeface="Lucida Sans Unicode"/>
              </a:rPr>
              <a:t>5. </a:t>
            </a:r>
            <a:r>
              <a:rPr sz="2000" smtClean="0">
                <a:latin typeface="+mj-lt"/>
                <a:cs typeface="Lucida Sans Unicode"/>
              </a:rPr>
              <a:t>Array</a:t>
            </a:r>
            <a:r>
              <a:rPr sz="2000" spc="-15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indices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out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 </a:t>
            </a:r>
            <a:r>
              <a:rPr sz="2000" dirty="0">
                <a:latin typeface="+mj-lt"/>
                <a:cs typeface="Lucida Sans Unicode"/>
              </a:rPr>
              <a:t>bounds.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6. </a:t>
            </a:r>
            <a:r>
              <a:rPr sz="2000" spc="-5" smtClean="0">
                <a:latin typeface="+mj-lt"/>
                <a:cs typeface="Lucida Sans Unicode"/>
              </a:rPr>
              <a:t>Improper</a:t>
            </a:r>
            <a:r>
              <a:rPr sz="2000" spc="-10" smtClean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storage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allocation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-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deallocation.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ts val="2590"/>
              </a:lnSpc>
              <a:spcBef>
                <a:spcPts val="450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7. </a:t>
            </a:r>
            <a:r>
              <a:rPr sz="2000" spc="-5" smtClean="0">
                <a:latin typeface="+mj-lt"/>
                <a:cs typeface="Lucida Sans Unicode"/>
              </a:rPr>
              <a:t>Mismatches</a:t>
            </a:r>
            <a:r>
              <a:rPr sz="2000" spc="-1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between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actual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 formal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parameter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procedure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calls.</a:t>
            </a:r>
            <a:endParaRPr sz="2000">
              <a:latin typeface="+mj-lt"/>
              <a:cs typeface="Lucida Sans Unicode"/>
            </a:endParaRPr>
          </a:p>
          <a:p>
            <a:pPr marL="268605" marR="640080" indent="-256540">
              <a:lnSpc>
                <a:spcPts val="2590"/>
              </a:lnSpc>
              <a:spcBef>
                <a:spcPts val="400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r>
              <a:rPr lang="en-IN" sz="2000" dirty="0" smtClean="0">
                <a:latin typeface="+mj-lt"/>
                <a:cs typeface="Lucida Sans Unicode"/>
              </a:rPr>
              <a:t>8. </a:t>
            </a:r>
            <a:r>
              <a:rPr sz="2000" smtClean="0">
                <a:latin typeface="+mj-lt"/>
                <a:cs typeface="Lucida Sans Unicode"/>
              </a:rPr>
              <a:t>Use</a:t>
            </a:r>
            <a:r>
              <a:rPr sz="2000" spc="-5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incorrect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logical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operators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or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incorrect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precedence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among operators.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9. </a:t>
            </a:r>
            <a:r>
              <a:rPr sz="2000" spc="-5" smtClean="0">
                <a:latin typeface="+mj-lt"/>
                <a:cs typeface="Lucida Sans Unicode"/>
              </a:rPr>
              <a:t>Improper </a:t>
            </a:r>
            <a:r>
              <a:rPr sz="2000" spc="-5" dirty="0">
                <a:latin typeface="+mj-lt"/>
                <a:cs typeface="Lucida Sans Unicode"/>
              </a:rPr>
              <a:t>modification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loop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variables.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13314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1143008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357167"/>
            <a:ext cx="7940040" cy="60343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181"/>
              <a:tabLst>
                <a:tab pos="268605" algn="l"/>
                <a:tab pos="269240" algn="l"/>
              </a:tabLst>
            </a:pPr>
            <a:endParaRPr lang="en-IN" sz="2800" u="sng" spc="-5" dirty="0" smtClean="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181"/>
              <a:tabLst>
                <a:tab pos="268605" algn="l"/>
                <a:tab pos="269240" algn="l"/>
              </a:tabLst>
            </a:pPr>
            <a:endParaRPr lang="en-IN" sz="2800" u="sng" spc="-5" dirty="0" smtClean="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181"/>
              <a:tabLst>
                <a:tab pos="268605" algn="l"/>
                <a:tab pos="269240" algn="l"/>
              </a:tabLst>
            </a:pPr>
            <a:r>
              <a:rPr lang="en-IN" sz="2800" u="sng" spc="-5" dirty="0" smtClean="0">
                <a:latin typeface="+mj-lt"/>
                <a:cs typeface="Lucida Sans Unicode"/>
              </a:rPr>
              <a:t>Software </a:t>
            </a:r>
            <a:r>
              <a:rPr lang="en-IN" sz="2800" u="sng" spc="-5" dirty="0" smtClean="0">
                <a:latin typeface="+mj-lt"/>
                <a:cs typeface="Lucida Sans Unicode"/>
              </a:rPr>
              <a:t>Documentation</a:t>
            </a:r>
          </a:p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181"/>
              <a:tabLst>
                <a:tab pos="268605" algn="l"/>
                <a:tab pos="269240" algn="l"/>
              </a:tabLst>
            </a:pPr>
            <a:r>
              <a:rPr lang="en-US" sz="2000" b="1" dirty="0" smtClean="0"/>
              <a:t>Software documentation</a:t>
            </a:r>
            <a:r>
              <a:rPr lang="en-US" sz="2000" dirty="0" smtClean="0"/>
              <a:t> is written text or illustration that accompanies computer software or is embedded in the source code</a:t>
            </a:r>
            <a:r>
              <a:rPr lang="en-US" sz="2400" dirty="0" smtClean="0"/>
              <a:t>.</a:t>
            </a:r>
            <a:endParaRPr lang="en-IN" sz="2200" spc="-5" dirty="0" smtClean="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When</a:t>
            </a:r>
            <a:r>
              <a:rPr sz="2000" spc="5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various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kinds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software</a:t>
            </a:r>
            <a:r>
              <a:rPr sz="2000" spc="4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products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are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developed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not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only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executable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files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source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code 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are</a:t>
            </a:r>
            <a:r>
              <a:rPr sz="2000" spc="-5" dirty="0">
                <a:latin typeface="+mj-lt"/>
                <a:cs typeface="Lucida Sans Unicode"/>
              </a:rPr>
              <a:t> developed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but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also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various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kinds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>
                <a:latin typeface="+mj-lt"/>
                <a:cs typeface="Lucida Sans Unicode"/>
              </a:rPr>
              <a:t>such </a:t>
            </a:r>
            <a:r>
              <a:rPr sz="2000" spc="-685">
                <a:latin typeface="+mj-lt"/>
                <a:cs typeface="Lucida Sans Unicode"/>
              </a:rPr>
              <a:t> </a:t>
            </a:r>
            <a:r>
              <a:rPr sz="2000" spc="-10" smtClean="0">
                <a:latin typeface="+mj-lt"/>
                <a:cs typeface="Lucida Sans Unicode"/>
              </a:rPr>
              <a:t>as</a:t>
            </a:r>
            <a:r>
              <a:rPr lang="en-IN" sz="2000" spc="-10" dirty="0" smtClean="0">
                <a:latin typeface="+mj-lt"/>
                <a:cs typeface="Lucida Sans Unicode"/>
              </a:rPr>
              <a:t>:-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181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1.</a:t>
            </a:r>
            <a:r>
              <a:rPr sz="2000" spc="-5" smtClean="0">
                <a:latin typeface="+mj-lt"/>
                <a:cs typeface="Lucida Sans Unicode"/>
              </a:rPr>
              <a:t>users</a:t>
            </a:r>
            <a:r>
              <a:rPr sz="2000" spc="-5" dirty="0">
                <a:latin typeface="+mj-lt"/>
                <a:cs typeface="Lucida Sans Unicode"/>
              </a:rPr>
              <a:t>’ manual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8181"/>
              <a:tabLst>
                <a:tab pos="269240" algn="l"/>
              </a:tabLst>
            </a:pPr>
            <a:r>
              <a:rPr lang="en-IN" sz="2000" spc="-10" dirty="0" smtClean="0">
                <a:latin typeface="+mj-lt"/>
                <a:cs typeface="Lucida Sans Unicode"/>
              </a:rPr>
              <a:t>2.</a:t>
            </a:r>
            <a:r>
              <a:rPr sz="2000" spc="-10" smtClean="0">
                <a:latin typeface="+mj-lt"/>
                <a:cs typeface="Lucida Sans Unicode"/>
              </a:rPr>
              <a:t>software</a:t>
            </a:r>
            <a:r>
              <a:rPr sz="2000" spc="35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requirements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specification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(SRS)</a:t>
            </a:r>
            <a:r>
              <a:rPr sz="2000" spc="-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documents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181"/>
              <a:tabLst>
                <a:tab pos="269240" algn="l"/>
              </a:tabLst>
            </a:pPr>
            <a:r>
              <a:rPr lang="en-IN" sz="2000" spc="-10" dirty="0" smtClean="0">
                <a:latin typeface="+mj-lt"/>
                <a:cs typeface="Lucida Sans Unicode"/>
              </a:rPr>
              <a:t>3.</a:t>
            </a:r>
            <a:r>
              <a:rPr sz="2000" spc="-10" smtClean="0">
                <a:latin typeface="+mj-lt"/>
                <a:cs typeface="Lucida Sans Unicode"/>
              </a:rPr>
              <a:t>design </a:t>
            </a:r>
            <a:r>
              <a:rPr sz="2000" spc="-5" dirty="0">
                <a:latin typeface="+mj-lt"/>
                <a:cs typeface="Lucida Sans Unicode"/>
              </a:rPr>
              <a:t>documents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181"/>
              <a:tabLst>
                <a:tab pos="269240" algn="l"/>
              </a:tabLst>
            </a:pPr>
            <a:r>
              <a:rPr lang="en-IN" sz="2000" spc="-10" dirty="0" smtClean="0">
                <a:latin typeface="+mj-lt"/>
                <a:cs typeface="Lucida Sans Unicode"/>
              </a:rPr>
              <a:t>4.</a:t>
            </a:r>
            <a:r>
              <a:rPr sz="2000" spc="-10" smtClean="0">
                <a:latin typeface="+mj-lt"/>
                <a:cs typeface="Lucida Sans Unicode"/>
              </a:rPr>
              <a:t>test</a:t>
            </a:r>
            <a:r>
              <a:rPr sz="2000" spc="-15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documents</a:t>
            </a:r>
            <a:endParaRPr sz="2000">
              <a:latin typeface="+mj-lt"/>
              <a:cs typeface="Lucida Sans Unicode"/>
            </a:endParaRPr>
          </a:p>
          <a:p>
            <a:pPr marL="268605" marR="47434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8181"/>
              <a:tabLst>
                <a:tab pos="269240" algn="l"/>
              </a:tabLst>
            </a:pPr>
            <a:r>
              <a:rPr lang="en-IN" sz="2000" spc="-10" dirty="0" smtClean="0">
                <a:latin typeface="+mj-lt"/>
                <a:cs typeface="Lucida Sans Unicode"/>
              </a:rPr>
              <a:t>5.</a:t>
            </a:r>
            <a:r>
              <a:rPr sz="2000" spc="-10" smtClean="0">
                <a:latin typeface="+mj-lt"/>
                <a:cs typeface="Lucida Sans Unicode"/>
              </a:rPr>
              <a:t>installation</a:t>
            </a:r>
            <a:r>
              <a:rPr sz="2000" spc="4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manual,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etc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also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developed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part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of </a:t>
            </a:r>
            <a:r>
              <a:rPr sz="2000" spc="-68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any software</a:t>
            </a:r>
            <a:r>
              <a:rPr sz="2000" spc="5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engineering </a:t>
            </a:r>
            <a:r>
              <a:rPr sz="2000" spc="-10" dirty="0">
                <a:latin typeface="+mj-lt"/>
                <a:cs typeface="Lucida Sans Unicode"/>
              </a:rPr>
              <a:t>process.</a:t>
            </a:r>
            <a:endParaRPr sz="2000">
              <a:latin typeface="+mj-lt"/>
              <a:cs typeface="Lucida Sans Unicode"/>
            </a:endParaRPr>
          </a:p>
          <a:p>
            <a:pPr marL="268605" marR="17526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All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these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are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vital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part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good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software </a:t>
            </a:r>
            <a:r>
              <a:rPr sz="2000" spc="-5" dirty="0">
                <a:latin typeface="+mj-lt"/>
                <a:cs typeface="Lucida Sans Unicode"/>
              </a:rPr>
              <a:t> development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practice.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Good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are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very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useful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used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for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following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purposes: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14338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1500166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676401"/>
            <a:ext cx="7800975" cy="454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360680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39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dirty="0" smtClean="0">
              <a:latin typeface="+mj-lt"/>
              <a:cs typeface="Lucida Sans Unicode"/>
            </a:endParaRPr>
          </a:p>
          <a:p>
            <a:pPr marL="268605" marR="360680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39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mtClean="0">
                <a:latin typeface="+mj-lt"/>
                <a:cs typeface="Lucida Sans Unicode"/>
              </a:rPr>
              <a:t>Good </a:t>
            </a:r>
            <a:r>
              <a:rPr sz="2000" spc="-5" dirty="0">
                <a:latin typeface="+mj-lt"/>
                <a:cs typeface="Lucida Sans Unicode"/>
              </a:rPr>
              <a:t>documents enhance </a:t>
            </a:r>
            <a:r>
              <a:rPr sz="2000" dirty="0">
                <a:latin typeface="+mj-lt"/>
                <a:cs typeface="Lucida Sans Unicode"/>
              </a:rPr>
              <a:t>understandability </a:t>
            </a:r>
            <a:r>
              <a:rPr sz="2000" spc="-5" dirty="0">
                <a:latin typeface="+mj-lt"/>
                <a:cs typeface="Lucida Sans Unicode"/>
              </a:rPr>
              <a:t>and </a:t>
            </a:r>
            <a:r>
              <a:rPr sz="2000" dirty="0">
                <a:latin typeface="+mj-lt"/>
                <a:cs typeface="Lucida Sans Unicode"/>
              </a:rPr>
              <a:t> maintainability </a:t>
            </a:r>
            <a:r>
              <a:rPr sz="2000" spc="-5" dirty="0">
                <a:latin typeface="+mj-lt"/>
                <a:cs typeface="Lucida Sans Unicode"/>
              </a:rPr>
              <a:t>of </a:t>
            </a:r>
            <a:r>
              <a:rPr sz="2000" dirty="0">
                <a:latin typeface="+mj-lt"/>
                <a:cs typeface="Lucida Sans Unicode"/>
              </a:rPr>
              <a:t>a software product. </a:t>
            </a:r>
            <a:r>
              <a:rPr sz="2000" spc="-5" dirty="0">
                <a:latin typeface="+mj-lt"/>
                <a:cs typeface="Lucida Sans Unicode"/>
              </a:rPr>
              <a:t>They </a:t>
            </a:r>
            <a:r>
              <a:rPr sz="2000" dirty="0">
                <a:latin typeface="+mj-lt"/>
                <a:cs typeface="Lucida Sans Unicode"/>
              </a:rPr>
              <a:t>reduce </a:t>
            </a:r>
            <a:r>
              <a:rPr sz="2000" spc="-7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effort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dirty="0">
                <a:latin typeface="+mj-lt"/>
                <a:cs typeface="Lucida Sans Unicode"/>
              </a:rPr>
              <a:t> time required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for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maintenance.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39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User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documents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help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the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spc="5" dirty="0">
                <a:latin typeface="+mj-lt"/>
                <a:cs typeface="Lucida Sans Unicode"/>
              </a:rPr>
              <a:t>users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in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effectively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using</a:t>
            </a:r>
            <a:endParaRPr sz="2000">
              <a:latin typeface="+mj-lt"/>
              <a:cs typeface="Lucida Sans Unicode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3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system.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39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Good </a:t>
            </a:r>
            <a:r>
              <a:rPr sz="2000" spc="-5" dirty="0">
                <a:latin typeface="+mj-lt"/>
                <a:cs typeface="Lucida Sans Unicode"/>
              </a:rPr>
              <a:t>documents </a:t>
            </a:r>
            <a:r>
              <a:rPr sz="2000" dirty="0">
                <a:latin typeface="+mj-lt"/>
                <a:cs typeface="Lucida Sans Unicode"/>
              </a:rPr>
              <a:t>help </a:t>
            </a:r>
            <a:r>
              <a:rPr sz="2000" spc="-5" dirty="0">
                <a:latin typeface="+mj-lt"/>
                <a:cs typeface="Lucida Sans Unicode"/>
              </a:rPr>
              <a:t>in </a:t>
            </a:r>
            <a:r>
              <a:rPr sz="2000" dirty="0">
                <a:latin typeface="+mj-lt"/>
                <a:cs typeface="Lucida Sans Unicode"/>
              </a:rPr>
              <a:t>effectively handling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 manpower turnover problem. Even when </a:t>
            </a:r>
            <a:r>
              <a:rPr sz="2000" spc="-5" dirty="0">
                <a:latin typeface="+mj-lt"/>
                <a:cs typeface="Lucida Sans Unicode"/>
              </a:rPr>
              <a:t>an engineer </a:t>
            </a:r>
            <a:r>
              <a:rPr sz="2000" spc="-7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leaves the </a:t>
            </a:r>
            <a:r>
              <a:rPr sz="2000" dirty="0">
                <a:latin typeface="+mj-lt"/>
                <a:cs typeface="Lucida Sans Unicode"/>
              </a:rPr>
              <a:t>organization, </a:t>
            </a:r>
            <a:r>
              <a:rPr sz="2000" spc="-5" dirty="0">
                <a:latin typeface="+mj-lt"/>
                <a:cs typeface="Lucida Sans Unicode"/>
              </a:rPr>
              <a:t>and </a:t>
            </a:r>
            <a:r>
              <a:rPr sz="2000" dirty="0">
                <a:latin typeface="+mj-lt"/>
                <a:cs typeface="Lucida Sans Unicode"/>
              </a:rPr>
              <a:t>a new engineer </a:t>
            </a:r>
            <a:r>
              <a:rPr sz="2000" spc="-5" dirty="0">
                <a:latin typeface="+mj-lt"/>
                <a:cs typeface="Lucida Sans Unicode"/>
              </a:rPr>
              <a:t>comes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in,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he </a:t>
            </a:r>
            <a:r>
              <a:rPr sz="2000" spc="-5" dirty="0">
                <a:latin typeface="+mj-lt"/>
                <a:cs typeface="Lucida Sans Unicode"/>
              </a:rPr>
              <a:t>can </a:t>
            </a:r>
            <a:r>
              <a:rPr sz="2000" dirty="0">
                <a:latin typeface="+mj-lt"/>
                <a:cs typeface="Lucida Sans Unicode"/>
              </a:rPr>
              <a:t>build</a:t>
            </a:r>
            <a:r>
              <a:rPr sz="2000" spc="-2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up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required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knowledge</a:t>
            </a:r>
            <a:r>
              <a:rPr sz="2000" spc="-5" dirty="0">
                <a:latin typeface="+mj-lt"/>
                <a:cs typeface="Lucida Sans Unicode"/>
              </a:rPr>
              <a:t> easily.</a:t>
            </a:r>
            <a:endParaRPr sz="2000">
              <a:latin typeface="+mj-lt"/>
              <a:cs typeface="Lucida Sans Unicode"/>
            </a:endParaRPr>
          </a:p>
          <a:p>
            <a:pPr marL="268605" marR="3619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39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Production </a:t>
            </a:r>
            <a:r>
              <a:rPr sz="2000" spc="-5" dirty="0">
                <a:latin typeface="+mj-lt"/>
                <a:cs typeface="Lucida Sans Unicode"/>
              </a:rPr>
              <a:t>of </a:t>
            </a:r>
            <a:r>
              <a:rPr sz="2000" dirty="0">
                <a:latin typeface="+mj-lt"/>
                <a:cs typeface="Lucida Sans Unicode"/>
              </a:rPr>
              <a:t>good </a:t>
            </a:r>
            <a:r>
              <a:rPr sz="2000" spc="-5" dirty="0">
                <a:latin typeface="+mj-lt"/>
                <a:cs typeface="Lucida Sans Unicode"/>
              </a:rPr>
              <a:t>documents </a:t>
            </a:r>
            <a:r>
              <a:rPr sz="2000" dirty="0">
                <a:latin typeface="+mj-lt"/>
                <a:cs typeface="Lucida Sans Unicode"/>
              </a:rPr>
              <a:t>helps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manager </a:t>
            </a:r>
            <a:r>
              <a:rPr sz="2000" spc="-5" dirty="0">
                <a:latin typeface="+mj-lt"/>
                <a:cs typeface="Lucida Sans Unicode"/>
              </a:rPr>
              <a:t>in </a:t>
            </a:r>
            <a:r>
              <a:rPr sz="2000" spc="-7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effectively tracking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progress </a:t>
            </a:r>
            <a:r>
              <a:rPr sz="2000" spc="-5" dirty="0">
                <a:latin typeface="+mj-lt"/>
                <a:cs typeface="Lucida Sans Unicode"/>
              </a:rPr>
              <a:t>of the project</a:t>
            </a:r>
            <a:r>
              <a:rPr sz="2000" spc="-5">
                <a:latin typeface="+mj-lt"/>
                <a:cs typeface="Lucida Sans Unicode"/>
              </a:rPr>
              <a:t>. </a:t>
            </a: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3619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39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The </a:t>
            </a:r>
            <a:r>
              <a:rPr sz="200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project </a:t>
            </a:r>
            <a:r>
              <a:rPr sz="2000" dirty="0">
                <a:latin typeface="+mj-lt"/>
                <a:cs typeface="Lucida Sans Unicode"/>
              </a:rPr>
              <a:t>manager knows </a:t>
            </a:r>
            <a:r>
              <a:rPr sz="2000" spc="-5" dirty="0">
                <a:latin typeface="+mj-lt"/>
                <a:cs typeface="Lucida Sans Unicode"/>
              </a:rPr>
              <a:t>that </a:t>
            </a:r>
            <a:r>
              <a:rPr sz="2000" dirty="0">
                <a:latin typeface="+mj-lt"/>
                <a:cs typeface="Lucida Sans Unicode"/>
              </a:rPr>
              <a:t>measurable progress </a:t>
            </a:r>
            <a:r>
              <a:rPr sz="2000" spc="-5" dirty="0">
                <a:latin typeface="+mj-lt"/>
                <a:cs typeface="Lucida Sans Unicode"/>
              </a:rPr>
              <a:t>is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achieved if </a:t>
            </a:r>
            <a:r>
              <a:rPr sz="2000" dirty="0">
                <a:latin typeface="+mj-lt"/>
                <a:cs typeface="Lucida Sans Unicode"/>
              </a:rPr>
              <a:t>a piece of work is done and the required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documents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have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been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produced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 </a:t>
            </a:r>
            <a:r>
              <a:rPr sz="2000" dirty="0">
                <a:latin typeface="+mj-lt"/>
                <a:cs typeface="Lucida Sans Unicode"/>
              </a:rPr>
              <a:t>reviewed.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15362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1214414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723646"/>
            <a:ext cx="7952105" cy="3885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1.</a:t>
            </a:r>
            <a:r>
              <a:rPr lang="en-IN" sz="2000" spc="-5" dirty="0" smtClean="0">
                <a:latin typeface="+mj-lt"/>
                <a:cs typeface="Lucida Sans Unicode"/>
              </a:rPr>
              <a:t> </a:t>
            </a:r>
            <a:r>
              <a:rPr sz="2000" spc="-5" smtClean="0">
                <a:latin typeface="+mj-lt"/>
                <a:cs typeface="Lucida Sans Unicode"/>
              </a:rPr>
              <a:t>Internal</a:t>
            </a:r>
            <a:r>
              <a:rPr sz="2000" spc="-3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documentation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20"/>
              </a:spcBef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2. </a:t>
            </a:r>
            <a:r>
              <a:rPr sz="2000" spc="-5" smtClean="0">
                <a:latin typeface="+mj-lt"/>
                <a:cs typeface="Lucida Sans Unicode"/>
              </a:rPr>
              <a:t>External</a:t>
            </a:r>
            <a:r>
              <a:rPr sz="2000" spc="-15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documentation</a:t>
            </a:r>
            <a:endParaRPr sz="2000">
              <a:latin typeface="+mj-lt"/>
              <a:cs typeface="Lucida Sans Unicode"/>
            </a:endParaRPr>
          </a:p>
          <a:p>
            <a:pPr marL="268605" marR="175895" indent="-256540">
              <a:lnSpc>
                <a:spcPct val="9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Internal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documentation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understanding </a:t>
            </a:r>
            <a:r>
              <a:rPr sz="2000" dirty="0">
                <a:latin typeface="+mj-lt"/>
                <a:cs typeface="Lucida Sans Unicode"/>
              </a:rPr>
              <a:t> features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provided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part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source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itself.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Internal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documentation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provided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through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appropriate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module</a:t>
            </a:r>
            <a:r>
              <a:rPr sz="2000" dirty="0">
                <a:latin typeface="+mj-lt"/>
                <a:cs typeface="Lucida Sans Unicode"/>
              </a:rPr>
              <a:t> headers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comments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source </a:t>
            </a:r>
            <a:r>
              <a:rPr sz="2000" spc="-5" dirty="0">
                <a:latin typeface="+mj-lt"/>
                <a:cs typeface="Lucida Sans Unicode"/>
              </a:rPr>
              <a:t>code.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9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Internal</a:t>
            </a:r>
            <a:r>
              <a:rPr sz="2000" spc="8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documentation</a:t>
            </a:r>
            <a:r>
              <a:rPr sz="2000" spc="8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9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also</a:t>
            </a:r>
            <a:r>
              <a:rPr sz="2000" spc="10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provided</a:t>
            </a:r>
            <a:r>
              <a:rPr sz="2000" spc="7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through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useful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variable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names,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module</a:t>
            </a:r>
            <a:r>
              <a:rPr sz="2000" spc="-5" dirty="0">
                <a:latin typeface="+mj-lt"/>
                <a:cs typeface="Lucida Sans Unicode"/>
              </a:rPr>
              <a:t> and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function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headers,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structuring, use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 enumerated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types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constant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identifiers,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use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user-defined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data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types,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etc.</a:t>
            </a:r>
            <a:endParaRPr sz="2000">
              <a:latin typeface="+mj-lt"/>
              <a:cs typeface="Lucida Sans Unicode"/>
            </a:endParaRPr>
          </a:p>
          <a:p>
            <a:pPr marL="268605" marR="5715" indent="-256540">
              <a:lnSpc>
                <a:spcPct val="9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Careful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experiments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suggest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that </a:t>
            </a:r>
            <a:r>
              <a:rPr sz="2000" dirty="0">
                <a:latin typeface="+mj-lt"/>
                <a:cs typeface="Lucida Sans Unicode"/>
              </a:rPr>
              <a:t>out </a:t>
            </a:r>
            <a:r>
              <a:rPr sz="2000" spc="-5" dirty="0">
                <a:latin typeface="+mj-lt"/>
                <a:cs typeface="Lucida Sans Unicode"/>
              </a:rPr>
              <a:t>of all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types of </a:t>
            </a:r>
            <a:r>
              <a:rPr sz="2000" spc="-7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internal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documentation </a:t>
            </a:r>
            <a:r>
              <a:rPr sz="2000" dirty="0">
                <a:latin typeface="+mj-lt"/>
                <a:cs typeface="Lucida Sans Unicode"/>
              </a:rPr>
              <a:t>meaningful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variable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names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most useful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understanding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31" y="262127"/>
            <a:ext cx="5272295" cy="501396"/>
          </a:xfrm>
          <a:prstGeom prst="rect">
            <a:avLst/>
          </a:prstGeom>
        </p:spPr>
      </p:pic>
      <p:pic>
        <p:nvPicPr>
          <p:cNvPr id="16386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1357290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699262"/>
            <a:ext cx="7836534" cy="5976636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 algn="just">
              <a:lnSpc>
                <a:spcPct val="100000"/>
              </a:lnSpc>
              <a:spcBef>
                <a:spcPts val="50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indent="-256540" algn="just">
              <a:lnSpc>
                <a:spcPct val="100000"/>
              </a:lnSpc>
              <a:spcBef>
                <a:spcPts val="50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code </a:t>
            </a:r>
            <a:r>
              <a:rPr sz="2000" spc="-5" dirty="0">
                <a:latin typeface="+mj-lt"/>
                <a:cs typeface="Lucida Sans Unicode"/>
              </a:rPr>
              <a:t>commenting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also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very </a:t>
            </a:r>
            <a:r>
              <a:rPr sz="2000" dirty="0">
                <a:latin typeface="+mj-lt"/>
                <a:cs typeface="Lucida Sans Unicode"/>
              </a:rPr>
              <a:t>useful.</a:t>
            </a:r>
            <a:endParaRPr sz="2000">
              <a:latin typeface="+mj-lt"/>
              <a:cs typeface="Lucida Sans Unicode"/>
            </a:endParaRPr>
          </a:p>
          <a:p>
            <a:pPr marL="268605" marR="1555115" indent="-256540" algn="just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For example, the </a:t>
            </a:r>
            <a:r>
              <a:rPr sz="2000" dirty="0">
                <a:latin typeface="+mj-lt"/>
                <a:cs typeface="Lucida Sans Unicode"/>
              </a:rPr>
              <a:t>following style </a:t>
            </a:r>
            <a:r>
              <a:rPr sz="2000" spc="-5" dirty="0">
                <a:latin typeface="+mj-lt"/>
                <a:cs typeface="Lucida Sans Unicode"/>
              </a:rPr>
              <a:t>of code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commenting does </a:t>
            </a:r>
            <a:r>
              <a:rPr sz="2000" dirty="0">
                <a:latin typeface="+mj-lt"/>
                <a:cs typeface="Lucida Sans Unicode"/>
              </a:rPr>
              <a:t>not </a:t>
            </a:r>
            <a:r>
              <a:rPr sz="2000" spc="-5" dirty="0">
                <a:latin typeface="+mj-lt"/>
                <a:cs typeface="Lucida Sans Unicode"/>
              </a:rPr>
              <a:t>in any </a:t>
            </a:r>
            <a:r>
              <a:rPr sz="2000" dirty="0">
                <a:latin typeface="+mj-lt"/>
                <a:cs typeface="Lucida Sans Unicode"/>
              </a:rPr>
              <a:t>way help </a:t>
            </a:r>
            <a:r>
              <a:rPr sz="2000" spc="-5" dirty="0">
                <a:latin typeface="+mj-lt"/>
                <a:cs typeface="Lucida Sans Unicode"/>
              </a:rPr>
              <a:t>in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understanding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code.</a:t>
            </a:r>
            <a:endParaRPr sz="2000">
              <a:latin typeface="+mj-lt"/>
              <a:cs typeface="Lucida Sans Unicode"/>
            </a:endParaRPr>
          </a:p>
          <a:p>
            <a:pPr marL="786765" algn="just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=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10;  </a:t>
            </a:r>
            <a:r>
              <a:rPr sz="2000" spc="74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/*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 </a:t>
            </a:r>
            <a:r>
              <a:rPr sz="2000" spc="5" dirty="0">
                <a:latin typeface="+mj-lt"/>
                <a:cs typeface="Lucida Sans Unicode"/>
              </a:rPr>
              <a:t>made</a:t>
            </a:r>
            <a:r>
              <a:rPr sz="2000" spc="-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10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*/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But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even</a:t>
            </a:r>
            <a:r>
              <a:rPr sz="2000" dirty="0">
                <a:latin typeface="+mj-lt"/>
                <a:cs typeface="Lucida Sans Unicode"/>
              </a:rPr>
              <a:t> when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carefully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commented, </a:t>
            </a:r>
            <a:r>
              <a:rPr sz="2000" dirty="0">
                <a:latin typeface="+mj-lt"/>
                <a:cs typeface="Lucida Sans Unicode"/>
              </a:rPr>
              <a:t> meaningful </a:t>
            </a:r>
            <a:r>
              <a:rPr sz="2000" spc="-5" dirty="0">
                <a:latin typeface="+mj-lt"/>
                <a:cs typeface="Lucida Sans Unicode"/>
              </a:rPr>
              <a:t>variable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names still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</a:t>
            </a:r>
            <a:r>
              <a:rPr sz="2000" dirty="0">
                <a:latin typeface="+mj-lt"/>
                <a:cs typeface="Lucida Sans Unicode"/>
              </a:rPr>
              <a:t> more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helpful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understanding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-5" dirty="0">
                <a:latin typeface="+mj-lt"/>
                <a:cs typeface="Lucida Sans Unicode"/>
              </a:rPr>
              <a:t> piece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 code.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Good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software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development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organizations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usually </a:t>
            </a:r>
            <a:r>
              <a:rPr sz="2000" spc="-74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maintain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good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internal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>
                <a:latin typeface="+mj-lt"/>
                <a:cs typeface="Lucida Sans Unicode"/>
              </a:rPr>
              <a:t>documentation</a:t>
            </a:r>
            <a:r>
              <a:rPr sz="2000" spc="-5" smtClean="0">
                <a:latin typeface="+mj-lt"/>
                <a:cs typeface="Lucida Sans Unicode"/>
              </a:rPr>
              <a:t>.</a:t>
            </a:r>
            <a:r>
              <a:rPr lang="en-US" sz="2000" dirty="0" smtClean="0">
                <a:cs typeface="Lucida Sans Unicode"/>
              </a:rPr>
              <a:t> </a:t>
            </a:r>
          </a:p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endParaRPr lang="en-US" sz="2000" dirty="0" smtClean="0"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dirty="0" smtClean="0">
                <a:cs typeface="Lucida Sans Unicode"/>
              </a:rPr>
              <a:t>External documentation </a:t>
            </a:r>
            <a:r>
              <a:rPr lang="en-US" sz="2000" spc="-5" dirty="0" smtClean="0">
                <a:cs typeface="Lucida Sans Unicode"/>
              </a:rPr>
              <a:t>is provided through 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various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types</a:t>
            </a:r>
            <a:r>
              <a:rPr lang="en-US" sz="2000" spc="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of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supporting</a:t>
            </a:r>
            <a:r>
              <a:rPr lang="en-US" sz="2000" spc="2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documents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such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as </a:t>
            </a:r>
            <a:r>
              <a:rPr lang="en-US" sz="2000" dirty="0" smtClean="0">
                <a:cs typeface="Lucida Sans Unicode"/>
              </a:rPr>
              <a:t> users’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manual,</a:t>
            </a:r>
            <a:r>
              <a:rPr lang="en-US" sz="2000" spc="1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software</a:t>
            </a:r>
            <a:r>
              <a:rPr lang="en-US" sz="2000" spc="-5" dirty="0" smtClean="0">
                <a:cs typeface="Lucida Sans Unicode"/>
              </a:rPr>
              <a:t> requirements</a:t>
            </a:r>
            <a:r>
              <a:rPr lang="en-US" sz="2000" spc="2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specification </a:t>
            </a:r>
            <a:r>
              <a:rPr lang="en-US" sz="2000" spc="-74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document,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design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document, test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documents, etc.</a:t>
            </a:r>
            <a:endParaRPr lang="en-US" sz="2000" dirty="0" smtClean="0"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Font typeface="Microsoft Sans Serif"/>
              <a:buChar char=""/>
            </a:pPr>
            <a:endParaRPr lang="en-US" sz="2000" dirty="0" smtClean="0">
              <a:cs typeface="Lucida Sans Unicode"/>
            </a:endParaRPr>
          </a:p>
          <a:p>
            <a:pPr marL="268605" marR="30480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dirty="0" smtClean="0">
                <a:cs typeface="Lucida Sans Unicode"/>
              </a:rPr>
              <a:t>A </a:t>
            </a:r>
            <a:r>
              <a:rPr lang="en-US" sz="2000" spc="-5" dirty="0" smtClean="0">
                <a:cs typeface="Lucida Sans Unicode"/>
              </a:rPr>
              <a:t>systematic </a:t>
            </a:r>
            <a:r>
              <a:rPr lang="en-US" sz="2000" dirty="0" smtClean="0">
                <a:cs typeface="Lucida Sans Unicode"/>
              </a:rPr>
              <a:t>software </a:t>
            </a:r>
            <a:r>
              <a:rPr lang="en-US" sz="2000" spc="-5" dirty="0" smtClean="0">
                <a:cs typeface="Lucida Sans Unicode"/>
              </a:rPr>
              <a:t>development </a:t>
            </a:r>
            <a:r>
              <a:rPr lang="en-US" sz="2000" dirty="0" smtClean="0">
                <a:cs typeface="Lucida Sans Unicode"/>
              </a:rPr>
              <a:t>style </a:t>
            </a:r>
            <a:r>
              <a:rPr lang="en-US" sz="2000" spc="-5" dirty="0" smtClean="0">
                <a:cs typeface="Lucida Sans Unicode"/>
              </a:rPr>
              <a:t>ensures </a:t>
            </a:r>
            <a:r>
              <a:rPr lang="en-US" sz="2000" spc="-74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that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all</a:t>
            </a:r>
            <a:r>
              <a:rPr lang="en-US" sz="2000" spc="1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these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documents</a:t>
            </a:r>
            <a:r>
              <a:rPr lang="en-US" sz="2000" spc="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are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produced</a:t>
            </a:r>
            <a:r>
              <a:rPr lang="en-US" sz="2000" spc="1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in an 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orderly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fashion.</a:t>
            </a:r>
          </a:p>
          <a:p>
            <a:pPr marL="268605" marR="12763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12763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sz="2000">
              <a:latin typeface="+mj-lt"/>
              <a:cs typeface="Lucida Sans Unicode"/>
            </a:endParaRPr>
          </a:p>
        </p:txBody>
      </p:sp>
      <p:pic>
        <p:nvPicPr>
          <p:cNvPr id="17410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0166" cy="11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911097"/>
            <a:ext cx="7939405" cy="42710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66675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Testing </a:t>
            </a:r>
            <a:r>
              <a:rPr sz="2000" dirty="0">
                <a:latin typeface="+mj-lt"/>
                <a:cs typeface="Lucida Sans Unicode"/>
              </a:rPr>
              <a:t>a </a:t>
            </a:r>
            <a:r>
              <a:rPr sz="2000" spc="-5" dirty="0">
                <a:latin typeface="+mj-lt"/>
                <a:cs typeface="Lucida Sans Unicode"/>
              </a:rPr>
              <a:t>program </a:t>
            </a:r>
            <a:r>
              <a:rPr sz="2000" dirty="0">
                <a:latin typeface="+mj-lt"/>
                <a:cs typeface="Lucida Sans Unicode"/>
              </a:rPr>
              <a:t>consists of </a:t>
            </a:r>
            <a:r>
              <a:rPr sz="2000" spc="-5" dirty="0">
                <a:latin typeface="+mj-lt"/>
                <a:cs typeface="Lucida Sans Unicode"/>
              </a:rPr>
              <a:t>providing the </a:t>
            </a:r>
            <a:r>
              <a:rPr sz="2000" dirty="0">
                <a:latin typeface="+mj-lt"/>
                <a:cs typeface="Lucida Sans Unicode"/>
              </a:rPr>
              <a:t>program with a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set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of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test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inputs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(or </a:t>
            </a:r>
            <a:r>
              <a:rPr sz="2000" dirty="0">
                <a:latin typeface="+mj-lt"/>
                <a:cs typeface="Lucida Sans Unicode"/>
              </a:rPr>
              <a:t>test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cases)</a:t>
            </a:r>
            <a:r>
              <a:rPr sz="2000" dirty="0">
                <a:latin typeface="+mj-lt"/>
                <a:cs typeface="Lucida Sans Unicode"/>
              </a:rPr>
              <a:t> and</a:t>
            </a:r>
            <a:r>
              <a:rPr sz="2000" spc="-5" dirty="0">
                <a:latin typeface="+mj-lt"/>
                <a:cs typeface="Lucida Sans Unicode"/>
              </a:rPr>
              <a:t> observing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program </a:t>
            </a:r>
            <a:r>
              <a:rPr sz="2000" spc="-6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behaves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expected.</a:t>
            </a:r>
            <a:endParaRPr sz="2000">
              <a:latin typeface="+mj-lt"/>
              <a:cs typeface="Lucida Sans Unicode"/>
            </a:endParaRPr>
          </a:p>
          <a:p>
            <a:pPr marL="268605" marR="69977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500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If </a:t>
            </a:r>
            <a:r>
              <a:rPr sz="2000" dirty="0">
                <a:latin typeface="+mj-lt"/>
                <a:cs typeface="Lucida Sans Unicode"/>
              </a:rPr>
              <a:t>the </a:t>
            </a:r>
            <a:r>
              <a:rPr sz="2000" spc="-5" dirty="0">
                <a:latin typeface="+mj-lt"/>
                <a:cs typeface="Lucida Sans Unicode"/>
              </a:rPr>
              <a:t>program fails </a:t>
            </a:r>
            <a:r>
              <a:rPr sz="2000" dirty="0">
                <a:latin typeface="+mj-lt"/>
                <a:cs typeface="Lucida Sans Unicode"/>
              </a:rPr>
              <a:t>to behave as </a:t>
            </a:r>
            <a:r>
              <a:rPr sz="2000" spc="-5" dirty="0">
                <a:latin typeface="+mj-lt"/>
                <a:cs typeface="Lucida Sans Unicode"/>
              </a:rPr>
              <a:t>expected, </a:t>
            </a:r>
            <a:r>
              <a:rPr sz="2000" dirty="0">
                <a:latin typeface="+mj-lt"/>
                <a:cs typeface="Lucida Sans Unicode"/>
              </a:rPr>
              <a:t>then the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conditions under which </a:t>
            </a:r>
            <a:r>
              <a:rPr sz="2000" spc="-5" dirty="0">
                <a:latin typeface="+mj-lt"/>
                <a:cs typeface="Lucida Sans Unicode"/>
              </a:rPr>
              <a:t>failure </a:t>
            </a:r>
            <a:r>
              <a:rPr sz="2000" dirty="0">
                <a:latin typeface="+mj-lt"/>
                <a:cs typeface="Lucida Sans Unicode"/>
              </a:rPr>
              <a:t>occurs </a:t>
            </a:r>
            <a:r>
              <a:rPr sz="2000" spc="-5" dirty="0">
                <a:latin typeface="+mj-lt"/>
                <a:cs typeface="Lucida Sans Unicode"/>
              </a:rPr>
              <a:t>are </a:t>
            </a:r>
            <a:r>
              <a:rPr sz="2000" dirty="0">
                <a:latin typeface="+mj-lt"/>
                <a:cs typeface="Lucida Sans Unicode"/>
              </a:rPr>
              <a:t>noted for </a:t>
            </a:r>
            <a:r>
              <a:rPr sz="2000" spc="-5" dirty="0">
                <a:latin typeface="+mj-lt"/>
                <a:cs typeface="Lucida Sans Unicode"/>
              </a:rPr>
              <a:t>later </a:t>
            </a:r>
            <a:r>
              <a:rPr sz="2000" spc="-6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debugging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and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correction.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500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Some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commonly</a:t>
            </a:r>
            <a:r>
              <a:rPr sz="2000" spc="-3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used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terms associated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with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are: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Failure: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This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-5" dirty="0">
                <a:latin typeface="+mj-lt"/>
                <a:cs typeface="Lucida Sans Unicode"/>
              </a:rPr>
              <a:t> result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 error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(or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defect </a:t>
            </a:r>
            <a:r>
              <a:rPr sz="2000" dirty="0">
                <a:latin typeface="+mj-lt"/>
                <a:cs typeface="Lucida Sans Unicode"/>
              </a:rPr>
              <a:t>or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bug).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endParaRPr sz="2000">
              <a:latin typeface="+mj-lt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2000" dirty="0">
                <a:latin typeface="+mj-lt"/>
                <a:cs typeface="Lucida Sans Unicode"/>
              </a:rPr>
              <a:t>presence</a:t>
            </a:r>
            <a:r>
              <a:rPr sz="2000" spc="-2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of an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may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spc="5" dirty="0">
                <a:latin typeface="+mj-lt"/>
                <a:cs typeface="Lucida Sans Unicode"/>
              </a:rPr>
              <a:t>not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necessarily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lead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dirty="0">
                <a:latin typeface="+mj-lt"/>
                <a:cs typeface="Lucida Sans Unicode"/>
              </a:rPr>
              <a:t> a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failure.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500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5" dirty="0">
                <a:latin typeface="+mj-lt"/>
                <a:cs typeface="Lucida Sans Unicode"/>
              </a:rPr>
              <a:t>Test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5" dirty="0">
                <a:latin typeface="+mj-lt"/>
                <a:cs typeface="Lucida Sans Unicode"/>
              </a:rPr>
              <a:t>case: </a:t>
            </a:r>
            <a:r>
              <a:rPr sz="2000" dirty="0">
                <a:latin typeface="+mj-lt"/>
                <a:cs typeface="Lucida Sans Unicode"/>
              </a:rPr>
              <a:t>This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triplet</a:t>
            </a:r>
            <a:r>
              <a:rPr sz="2000" spc="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[I,S,O],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where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I</a:t>
            </a:r>
            <a:r>
              <a:rPr sz="2000" spc="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data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input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dirty="0">
                <a:latin typeface="+mj-lt"/>
                <a:cs typeface="Lucida Sans Unicode"/>
              </a:rPr>
              <a:t> the system,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dirty="0">
                <a:latin typeface="+mj-lt"/>
                <a:cs typeface="Lucida Sans Unicode"/>
              </a:rPr>
              <a:t> the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state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of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system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at </a:t>
            </a:r>
            <a:r>
              <a:rPr sz="2000" dirty="0">
                <a:latin typeface="+mj-lt"/>
                <a:cs typeface="Lucida Sans Unicode"/>
              </a:rPr>
              <a:t>which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data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 </a:t>
            </a:r>
            <a:r>
              <a:rPr sz="2000" spc="-6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input,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and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O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expected</a:t>
            </a:r>
            <a:r>
              <a:rPr sz="2000" dirty="0">
                <a:latin typeface="+mj-lt"/>
                <a:cs typeface="Lucida Sans Unicode"/>
              </a:rPr>
              <a:t> output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of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system.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500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5" dirty="0">
                <a:latin typeface="+mj-lt"/>
                <a:cs typeface="Lucida Sans Unicode"/>
              </a:rPr>
              <a:t>Test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suite: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This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set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all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cases </a:t>
            </a:r>
            <a:r>
              <a:rPr sz="2000" dirty="0">
                <a:latin typeface="+mj-lt"/>
                <a:cs typeface="Lucida Sans Unicode"/>
              </a:rPr>
              <a:t>with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which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 </a:t>
            </a:r>
            <a:r>
              <a:rPr sz="2000" spc="-5" dirty="0">
                <a:latin typeface="+mj-lt"/>
                <a:cs typeface="Lucida Sans Unicode"/>
              </a:rPr>
              <a:t>given</a:t>
            </a:r>
            <a:endParaRPr sz="2000">
              <a:latin typeface="+mj-lt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2000" dirty="0">
                <a:latin typeface="+mj-lt"/>
                <a:cs typeface="Lucida Sans Unicode"/>
              </a:rPr>
              <a:t>software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product</a:t>
            </a:r>
            <a:r>
              <a:rPr sz="2000" spc="-3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is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be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tested.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5918" y="365759"/>
            <a:ext cx="4714908" cy="480060"/>
          </a:xfrm>
          <a:prstGeom prst="rect">
            <a:avLst/>
          </a:prstGeom>
        </p:spPr>
      </p:pic>
      <p:pic>
        <p:nvPicPr>
          <p:cNvPr id="18434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52" cy="92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85729"/>
            <a:ext cx="7937500" cy="56970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378460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tabLst>
                <a:tab pos="268605" algn="l"/>
                <a:tab pos="269240" algn="l"/>
              </a:tabLst>
            </a:pPr>
            <a:endParaRPr lang="en-IN" sz="3200" dirty="0" smtClean="0">
              <a:latin typeface="Lucida Sans Unicode"/>
              <a:cs typeface="Lucida Sans Unicode"/>
            </a:endParaRPr>
          </a:p>
          <a:p>
            <a:pPr marL="268605" marR="378460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tabLst>
                <a:tab pos="268605" algn="l"/>
                <a:tab pos="269240" algn="l"/>
              </a:tabLst>
            </a:pPr>
            <a:endParaRPr lang="en-IN" sz="3200" dirty="0" smtClean="0">
              <a:latin typeface="Lucida Sans Unicode"/>
              <a:cs typeface="Lucida Sans Unicode"/>
            </a:endParaRPr>
          </a:p>
          <a:p>
            <a:pPr marL="268605" marR="378460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tabLst>
                <a:tab pos="268605" algn="l"/>
                <a:tab pos="269240" algn="l"/>
              </a:tabLst>
            </a:pPr>
            <a:r>
              <a:rPr lang="en-IN" sz="3200" dirty="0" smtClean="0">
                <a:latin typeface="Lucida Sans Unicode"/>
                <a:cs typeface="Lucida Sans Unicode"/>
              </a:rPr>
              <a:t>Purpose </a:t>
            </a:r>
            <a:r>
              <a:rPr lang="en-IN" sz="3200" dirty="0" smtClean="0">
                <a:latin typeface="Lucida Sans Unicode"/>
                <a:cs typeface="Lucida Sans Unicode"/>
              </a:rPr>
              <a:t>of Testing</a:t>
            </a:r>
          </a:p>
          <a:p>
            <a:pPr marL="268605" marR="378460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tabLst>
                <a:tab pos="268605" algn="l"/>
                <a:tab pos="269240" algn="l"/>
              </a:tabLst>
            </a:pPr>
            <a:endParaRPr lang="en-IN" sz="2000" dirty="0" smtClean="0">
              <a:latin typeface="+mj-lt"/>
              <a:cs typeface="Lucida Sans Unicode"/>
            </a:endParaRPr>
          </a:p>
          <a:p>
            <a:pPr marL="268605" marR="378460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mtClean="0">
                <a:latin typeface="+mj-lt"/>
                <a:cs typeface="Lucida Sans Unicode"/>
              </a:rPr>
              <a:t>The</a:t>
            </a:r>
            <a:r>
              <a:rPr sz="2000" spc="-15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aim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testing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process</a:t>
            </a:r>
            <a:r>
              <a:rPr sz="2000" spc="-5" dirty="0">
                <a:latin typeface="+mj-lt"/>
                <a:cs typeface="Lucida Sans Unicode"/>
              </a:rPr>
              <a:t> is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identify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all defects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existing in </a:t>
            </a:r>
            <a:r>
              <a:rPr sz="2000" dirty="0">
                <a:latin typeface="+mj-lt"/>
                <a:cs typeface="Lucida Sans Unicode"/>
              </a:rPr>
              <a:t>a software product. However for most </a:t>
            </a:r>
            <a:r>
              <a:rPr sz="2000" spc="-5" dirty="0">
                <a:latin typeface="+mj-lt"/>
                <a:cs typeface="Lucida Sans Unicode"/>
              </a:rPr>
              <a:t>practical </a:t>
            </a:r>
            <a:r>
              <a:rPr sz="2000" dirty="0">
                <a:latin typeface="+mj-lt"/>
                <a:cs typeface="Lucida Sans Unicode"/>
              </a:rPr>
              <a:t> systems,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even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after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carrying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out</a:t>
            </a:r>
            <a:r>
              <a:rPr sz="2000" spc="-5" dirty="0">
                <a:latin typeface="+mj-lt"/>
                <a:cs typeface="Lucida Sans Unicode"/>
              </a:rPr>
              <a:t> the testing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phase,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5" dirty="0">
                <a:latin typeface="+mj-lt"/>
                <a:cs typeface="Lucida Sans Unicode"/>
              </a:rPr>
              <a:t>not </a:t>
            </a:r>
            <a:r>
              <a:rPr sz="2000" spc="-6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possible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guarantee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that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software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free.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500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This </a:t>
            </a:r>
            <a:r>
              <a:rPr sz="2000" spc="-5" dirty="0">
                <a:latin typeface="+mj-lt"/>
                <a:cs typeface="Lucida Sans Unicode"/>
              </a:rPr>
              <a:t>is </a:t>
            </a:r>
            <a:r>
              <a:rPr sz="2000" dirty="0">
                <a:latin typeface="+mj-lt"/>
                <a:cs typeface="Lucida Sans Unicode"/>
              </a:rPr>
              <a:t>because of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fact </a:t>
            </a:r>
            <a:r>
              <a:rPr sz="2000" spc="-5" dirty="0">
                <a:latin typeface="+mj-lt"/>
                <a:cs typeface="Lucida Sans Unicode"/>
              </a:rPr>
              <a:t>that the </a:t>
            </a:r>
            <a:r>
              <a:rPr sz="2000" dirty="0">
                <a:latin typeface="+mj-lt"/>
                <a:cs typeface="Lucida Sans Unicode"/>
              </a:rPr>
              <a:t>input </a:t>
            </a:r>
            <a:r>
              <a:rPr sz="2000" spc="-5" dirty="0">
                <a:latin typeface="+mj-lt"/>
                <a:cs typeface="Lucida Sans Unicode"/>
              </a:rPr>
              <a:t>data </a:t>
            </a:r>
            <a:r>
              <a:rPr sz="2000" dirty="0">
                <a:latin typeface="+mj-lt"/>
                <a:cs typeface="Lucida Sans Unicode"/>
              </a:rPr>
              <a:t>domain of most </a:t>
            </a:r>
            <a:r>
              <a:rPr sz="2000" spc="-6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software products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dirty="0">
                <a:latin typeface="+mj-lt"/>
                <a:cs typeface="Lucida Sans Unicode"/>
              </a:rPr>
              <a:t> very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large.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5" dirty="0">
                <a:latin typeface="+mj-lt"/>
                <a:cs typeface="Lucida Sans Unicode"/>
              </a:rPr>
              <a:t>not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practical</a:t>
            </a:r>
            <a:r>
              <a:rPr sz="2000" spc="-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 software </a:t>
            </a:r>
            <a:r>
              <a:rPr sz="2000" spc="-5" dirty="0">
                <a:latin typeface="+mj-lt"/>
                <a:cs typeface="Lucida Sans Unicode"/>
              </a:rPr>
              <a:t>with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respect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dirty="0">
                <a:latin typeface="+mj-lt"/>
                <a:cs typeface="Lucida Sans Unicode"/>
              </a:rPr>
              <a:t> each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value</a:t>
            </a:r>
            <a:r>
              <a:rPr sz="2000" spc="-5" dirty="0">
                <a:latin typeface="+mj-lt"/>
                <a:cs typeface="Lucida Sans Unicode"/>
              </a:rPr>
              <a:t> that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input</a:t>
            </a:r>
            <a:r>
              <a:rPr sz="2000" spc="-5" dirty="0">
                <a:latin typeface="+mj-lt"/>
                <a:cs typeface="Lucida Sans Unicode"/>
              </a:rPr>
              <a:t> data </a:t>
            </a:r>
            <a:r>
              <a:rPr sz="2000" dirty="0">
                <a:latin typeface="+mj-lt"/>
                <a:cs typeface="Lucida Sans Unicode"/>
              </a:rPr>
              <a:t>may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assume.</a:t>
            </a:r>
            <a:endParaRPr sz="2000">
              <a:latin typeface="+mj-lt"/>
              <a:cs typeface="Lucida Sans Unicode"/>
            </a:endParaRPr>
          </a:p>
          <a:p>
            <a:pPr marL="268605" marR="16891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500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Even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with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practical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limitation </a:t>
            </a:r>
            <a:r>
              <a:rPr sz="2000" dirty="0">
                <a:latin typeface="+mj-lt"/>
                <a:cs typeface="Lucida Sans Unicode"/>
              </a:rPr>
              <a:t>of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process,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importance</a:t>
            </a:r>
            <a:r>
              <a:rPr sz="2000" spc="-2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of</a:t>
            </a:r>
            <a:r>
              <a:rPr sz="2000" spc="-5" dirty="0">
                <a:latin typeface="+mj-lt"/>
                <a:cs typeface="Lucida Sans Unicode"/>
              </a:rPr>
              <a:t> testing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should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spc="5" dirty="0">
                <a:latin typeface="+mj-lt"/>
                <a:cs typeface="Lucida Sans Unicode"/>
              </a:rPr>
              <a:t>not</a:t>
            </a:r>
            <a:r>
              <a:rPr sz="2000" spc="-5" dirty="0">
                <a:latin typeface="+mj-lt"/>
                <a:cs typeface="Lucida Sans Unicode"/>
              </a:rPr>
              <a:t> be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underestimated.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must </a:t>
            </a:r>
            <a:r>
              <a:rPr sz="2000" spc="-6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 remembered that testing </a:t>
            </a:r>
            <a:r>
              <a:rPr sz="2000" dirty="0">
                <a:latin typeface="+mj-lt"/>
                <a:cs typeface="Lucida Sans Unicode"/>
              </a:rPr>
              <a:t>does expose many </a:t>
            </a:r>
            <a:r>
              <a:rPr sz="2000" spc="-5" dirty="0">
                <a:latin typeface="+mj-lt"/>
                <a:cs typeface="Lucida Sans Unicode"/>
              </a:rPr>
              <a:t>defects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existing in </a:t>
            </a: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software product.</a:t>
            </a:r>
            <a:endParaRPr sz="2000">
              <a:latin typeface="+mj-lt"/>
              <a:cs typeface="Lucida Sans Unicode"/>
            </a:endParaRPr>
          </a:p>
          <a:p>
            <a:pPr marL="268605" marR="8636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500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5" dirty="0">
                <a:latin typeface="+mj-lt"/>
                <a:cs typeface="Lucida Sans Unicode"/>
              </a:rPr>
              <a:t>Thus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provides</a:t>
            </a:r>
            <a:r>
              <a:rPr sz="2000" dirty="0">
                <a:latin typeface="+mj-lt"/>
                <a:cs typeface="Lucida Sans Unicode"/>
              </a:rPr>
              <a:t> a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practical </a:t>
            </a:r>
            <a:r>
              <a:rPr sz="2000" dirty="0">
                <a:latin typeface="+mj-lt"/>
                <a:cs typeface="Lucida Sans Unicode"/>
              </a:rPr>
              <a:t>way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reducing</a:t>
            </a:r>
            <a:r>
              <a:rPr sz="2000" spc="-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defects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 </a:t>
            </a:r>
            <a:r>
              <a:rPr sz="2000" dirty="0">
                <a:latin typeface="+mj-lt"/>
                <a:cs typeface="Lucida Sans Unicode"/>
              </a:rPr>
              <a:t>a </a:t>
            </a:r>
            <a:r>
              <a:rPr sz="2000" spc="-6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system and </a:t>
            </a:r>
            <a:r>
              <a:rPr sz="2000" spc="-5" dirty="0">
                <a:latin typeface="+mj-lt"/>
                <a:cs typeface="Lucida Sans Unicode"/>
              </a:rPr>
              <a:t>increasing the </a:t>
            </a:r>
            <a:r>
              <a:rPr sz="2000" dirty="0">
                <a:latin typeface="+mj-lt"/>
                <a:cs typeface="Lucida Sans Unicode"/>
              </a:rPr>
              <a:t>users’ confidence </a:t>
            </a:r>
            <a:r>
              <a:rPr sz="2000" spc="-5" dirty="0">
                <a:latin typeface="+mj-lt"/>
                <a:cs typeface="Lucida Sans Unicode"/>
              </a:rPr>
              <a:t>in </a:t>
            </a:r>
            <a:r>
              <a:rPr sz="2000" dirty="0">
                <a:latin typeface="+mj-lt"/>
                <a:cs typeface="Lucida Sans Unicode"/>
              </a:rPr>
              <a:t>a developed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system.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19458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142872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337819"/>
            <a:ext cx="4826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40" dirty="0">
                <a:solidFill>
                  <a:srgbClr val="2CA1BE"/>
                </a:solidFill>
                <a:latin typeface="Microsoft Sans Serif"/>
                <a:cs typeface="Microsoft Sans Serif"/>
              </a:rPr>
              <a:t>🞂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910" y="571480"/>
            <a:ext cx="6321425" cy="49039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ts val="2790"/>
              </a:lnSpc>
              <a:spcBef>
                <a:spcPts val="100"/>
              </a:spcBef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endParaRPr sz="2400" dirty="0">
              <a:latin typeface="Lucida Sans Unicode" pitchFamily="34" charset="0"/>
              <a:cs typeface="Lucida Sans Unicode" pitchFamily="34" charset="0"/>
            </a:endParaRPr>
          </a:p>
          <a:p>
            <a:pPr marL="12700">
              <a:lnSpc>
                <a:spcPct val="100000"/>
              </a:lnSpc>
              <a:spcBef>
                <a:spcPts val="3040"/>
              </a:spcBef>
            </a:pPr>
            <a:r>
              <a:rPr sz="3200" smtClean="0">
                <a:latin typeface="Lucida Sans Unicode" pitchFamily="34" charset="0"/>
                <a:cs typeface="Lucida Sans Unicode" pitchFamily="34" charset="0"/>
              </a:rPr>
              <a:t>Topics</a:t>
            </a:r>
            <a:endParaRPr lang="en-IN" sz="2000" spc="5" dirty="0" smtClean="0">
              <a:latin typeface="+mj-lt"/>
              <a:cs typeface="Lucida Sans Unicode" pitchFamily="34" charset="0"/>
            </a:endParaRPr>
          </a:p>
          <a:p>
            <a:pPr marL="12700">
              <a:lnSpc>
                <a:spcPct val="100000"/>
              </a:lnSpc>
              <a:spcBef>
                <a:spcPts val="3040"/>
              </a:spcBef>
            </a:pPr>
            <a:r>
              <a:rPr lang="en-IN" sz="2000" spc="5" dirty="0" smtClean="0">
                <a:latin typeface="+mj-lt"/>
                <a:cs typeface="Lucida Sans Unicode" pitchFamily="34" charset="0"/>
              </a:rPr>
              <a:t>C</a:t>
            </a:r>
            <a:r>
              <a:rPr sz="2000" spc="5" smtClean="0">
                <a:latin typeface="+mj-lt"/>
                <a:cs typeface="Lucida Sans Unicode" pitchFamily="34" charset="0"/>
              </a:rPr>
              <a:t>ode</a:t>
            </a:r>
            <a:r>
              <a:rPr sz="2000" spc="-70" smtClean="0">
                <a:latin typeface="+mj-lt"/>
                <a:cs typeface="Lucida Sans Unicode" pitchFamily="34" charset="0"/>
              </a:rPr>
              <a:t> </a:t>
            </a:r>
            <a:r>
              <a:rPr sz="2000" dirty="0">
                <a:latin typeface="+mj-lt"/>
                <a:cs typeface="Lucida Sans Unicode" pitchFamily="34" charset="0"/>
              </a:rPr>
              <a:t>review</a:t>
            </a:r>
          </a:p>
          <a:p>
            <a:pPr marL="268605" indent="-256540">
              <a:lnSpc>
                <a:spcPts val="2320"/>
              </a:lnSpc>
              <a:buClr>
                <a:srgbClr val="2CA1BE"/>
              </a:buClr>
              <a:buSzPct val="67500"/>
              <a:tabLst>
                <a:tab pos="269240" algn="l"/>
              </a:tabLst>
            </a:pPr>
            <a:r>
              <a:rPr sz="2000" dirty="0">
                <a:latin typeface="+mj-lt"/>
                <a:cs typeface="Lucida Sans Unicode" pitchFamily="34" charset="0"/>
              </a:rPr>
              <a:t>Code</a:t>
            </a:r>
            <a:r>
              <a:rPr sz="2000" spc="-3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Walk</a:t>
            </a:r>
            <a:r>
              <a:rPr sz="2000" spc="-25" dirty="0">
                <a:latin typeface="+mj-lt"/>
                <a:cs typeface="Lucida Sans Unicode" pitchFamily="34" charset="0"/>
              </a:rPr>
              <a:t> </a:t>
            </a:r>
            <a:r>
              <a:rPr sz="2000" dirty="0">
                <a:latin typeface="+mj-lt"/>
                <a:cs typeface="Lucida Sans Unicode" pitchFamily="34" charset="0"/>
              </a:rPr>
              <a:t>through</a:t>
            </a:r>
          </a:p>
          <a:p>
            <a:pPr marL="268605" indent="-256540">
              <a:lnSpc>
                <a:spcPts val="2320"/>
              </a:lnSpc>
              <a:buClr>
                <a:srgbClr val="2CA1BE"/>
              </a:buClr>
              <a:buSzPct val="67500"/>
              <a:tabLst>
                <a:tab pos="269240" algn="l"/>
              </a:tabLst>
            </a:pPr>
            <a:r>
              <a:rPr sz="2000" dirty="0">
                <a:latin typeface="+mj-lt"/>
                <a:cs typeface="Lucida Sans Unicode" pitchFamily="34" charset="0"/>
              </a:rPr>
              <a:t>Code</a:t>
            </a:r>
            <a:r>
              <a:rPr sz="2000" spc="-50" dirty="0">
                <a:latin typeface="+mj-lt"/>
                <a:cs typeface="Lucida Sans Unicode" pitchFamily="34" charset="0"/>
              </a:rPr>
              <a:t> </a:t>
            </a:r>
            <a:r>
              <a:rPr sz="2000" dirty="0">
                <a:latin typeface="+mj-lt"/>
                <a:cs typeface="Lucida Sans Unicode" pitchFamily="34" charset="0"/>
              </a:rPr>
              <a:t>Inspection</a:t>
            </a:r>
          </a:p>
          <a:p>
            <a:pPr marL="268605" indent="-256540">
              <a:lnSpc>
                <a:spcPts val="2315"/>
              </a:lnSpc>
              <a:buClr>
                <a:srgbClr val="2CA1BE"/>
              </a:buClr>
              <a:buSzPct val="67500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 pitchFamily="34" charset="0"/>
              </a:rPr>
              <a:t>Software</a:t>
            </a:r>
            <a:r>
              <a:rPr sz="2000" spc="-4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Documentation</a:t>
            </a:r>
            <a:endParaRPr sz="2000" dirty="0">
              <a:latin typeface="+mj-lt"/>
              <a:cs typeface="Lucida Sans Unicode" pitchFamily="34" charset="0"/>
            </a:endParaRPr>
          </a:p>
          <a:p>
            <a:pPr marL="349250" indent="-337185">
              <a:lnSpc>
                <a:spcPts val="2325"/>
              </a:lnSpc>
              <a:buClr>
                <a:srgbClr val="2CA1BE"/>
              </a:buClr>
              <a:buSzPct val="67500"/>
              <a:tabLst>
                <a:tab pos="349250" algn="l"/>
                <a:tab pos="349885" algn="l"/>
              </a:tabLst>
            </a:pPr>
            <a:r>
              <a:rPr sz="2000" spc="-5" dirty="0">
                <a:latin typeface="+mj-lt"/>
                <a:cs typeface="Lucida Sans Unicode" pitchFamily="34" charset="0"/>
              </a:rPr>
              <a:t>Internal</a:t>
            </a:r>
            <a:r>
              <a:rPr sz="2000" spc="-3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Documentation</a:t>
            </a:r>
            <a:endParaRPr sz="2000" dirty="0">
              <a:latin typeface="+mj-lt"/>
              <a:cs typeface="Lucida Sans Unicode" pitchFamily="34" charset="0"/>
            </a:endParaRPr>
          </a:p>
          <a:p>
            <a:pPr marL="349250" indent="-337185">
              <a:lnSpc>
                <a:spcPts val="2320"/>
              </a:lnSpc>
              <a:buClr>
                <a:srgbClr val="2CA1BE"/>
              </a:buClr>
              <a:buSzPct val="67500"/>
              <a:tabLst>
                <a:tab pos="349250" algn="l"/>
                <a:tab pos="349885" algn="l"/>
              </a:tabLst>
            </a:pPr>
            <a:r>
              <a:rPr sz="2000" dirty="0">
                <a:latin typeface="+mj-lt"/>
                <a:cs typeface="Lucida Sans Unicode" pitchFamily="34" charset="0"/>
              </a:rPr>
              <a:t>External</a:t>
            </a:r>
            <a:r>
              <a:rPr sz="2000" spc="-3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Documentation</a:t>
            </a:r>
            <a:endParaRPr sz="2000" dirty="0">
              <a:latin typeface="+mj-lt"/>
              <a:cs typeface="Lucida Sans Unicode" pitchFamily="34" charset="0"/>
            </a:endParaRPr>
          </a:p>
          <a:p>
            <a:pPr marL="268605" indent="-256540">
              <a:lnSpc>
                <a:spcPts val="2315"/>
              </a:lnSpc>
              <a:buClr>
                <a:srgbClr val="2CA1BE"/>
              </a:buClr>
              <a:buSzPct val="67500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 pitchFamily="34" charset="0"/>
              </a:rPr>
              <a:t>Testing</a:t>
            </a:r>
          </a:p>
          <a:p>
            <a:pPr marL="268605" indent="-256540">
              <a:lnSpc>
                <a:spcPts val="2320"/>
              </a:lnSpc>
              <a:buClr>
                <a:srgbClr val="2CA1BE"/>
              </a:buClr>
              <a:buSzPct val="67500"/>
              <a:tabLst>
                <a:tab pos="269240" algn="l"/>
              </a:tabLst>
            </a:pPr>
            <a:r>
              <a:rPr sz="2000" dirty="0">
                <a:latin typeface="+mj-lt"/>
                <a:cs typeface="Lucida Sans Unicode" pitchFamily="34" charset="0"/>
              </a:rPr>
              <a:t>Unit</a:t>
            </a:r>
            <a:r>
              <a:rPr sz="2000" spc="-5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Testing</a:t>
            </a:r>
            <a:endParaRPr sz="2000" dirty="0">
              <a:latin typeface="+mj-lt"/>
              <a:cs typeface="Lucida Sans Unicode" pitchFamily="34" charset="0"/>
            </a:endParaRPr>
          </a:p>
          <a:p>
            <a:pPr marL="268605" indent="-256540">
              <a:lnSpc>
                <a:spcPts val="2325"/>
              </a:lnSpc>
              <a:buClr>
                <a:srgbClr val="2CA1BE"/>
              </a:buClr>
              <a:buSzPct val="67500"/>
              <a:tabLst>
                <a:tab pos="269240" algn="l"/>
              </a:tabLst>
            </a:pPr>
            <a:r>
              <a:rPr sz="2000" dirty="0">
                <a:latin typeface="+mj-lt"/>
                <a:cs typeface="Lucida Sans Unicode" pitchFamily="34" charset="0"/>
              </a:rPr>
              <a:t>Black-box</a:t>
            </a:r>
            <a:r>
              <a:rPr sz="2000" spc="-114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Testing</a:t>
            </a:r>
            <a:endParaRPr sz="2000" dirty="0">
              <a:latin typeface="+mj-lt"/>
              <a:cs typeface="Lucida Sans Unicode" pitchFamily="34" charset="0"/>
            </a:endParaRPr>
          </a:p>
          <a:p>
            <a:pPr marL="268605" indent="-256540">
              <a:lnSpc>
                <a:spcPts val="2315"/>
              </a:lnSpc>
              <a:buClr>
                <a:srgbClr val="2CA1BE"/>
              </a:buClr>
              <a:buSzPct val="67500"/>
              <a:tabLst>
                <a:tab pos="269240" algn="l"/>
              </a:tabLst>
            </a:pPr>
            <a:r>
              <a:rPr sz="2000" spc="-5" dirty="0">
                <a:latin typeface="+mj-lt"/>
                <a:cs typeface="Lucida Sans Unicode" pitchFamily="34" charset="0"/>
              </a:rPr>
              <a:t>White-box</a:t>
            </a:r>
            <a:r>
              <a:rPr sz="2000" spc="-6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testing</a:t>
            </a:r>
            <a:endParaRPr sz="2000" dirty="0">
              <a:latin typeface="+mj-lt"/>
              <a:cs typeface="Lucida Sans Unicode" pitchFamily="34" charset="0"/>
            </a:endParaRPr>
          </a:p>
          <a:p>
            <a:pPr marL="268605" indent="-256540">
              <a:lnSpc>
                <a:spcPts val="2360"/>
              </a:lnSpc>
              <a:buClr>
                <a:srgbClr val="2CA1BE"/>
              </a:buClr>
              <a:buSzPct val="67500"/>
              <a:tabLst>
                <a:tab pos="268605" algn="l"/>
                <a:tab pos="269240" algn="l"/>
              </a:tabLst>
            </a:pPr>
            <a:r>
              <a:rPr sz="2000" spc="5" dirty="0">
                <a:latin typeface="+mj-lt"/>
                <a:cs typeface="Lucida Sans Unicode" pitchFamily="34" charset="0"/>
              </a:rPr>
              <a:t>Test</a:t>
            </a:r>
            <a:r>
              <a:rPr sz="2000" spc="-70" dirty="0">
                <a:latin typeface="+mj-lt"/>
                <a:cs typeface="Lucida Sans Unicode" pitchFamily="34" charset="0"/>
              </a:rPr>
              <a:t> </a:t>
            </a:r>
            <a:r>
              <a:rPr sz="2000" dirty="0">
                <a:latin typeface="+mj-lt"/>
                <a:cs typeface="Lucida Sans Unicode" pitchFamily="34" charset="0"/>
              </a:rPr>
              <a:t>Documentation</a:t>
            </a:r>
          </a:p>
        </p:txBody>
      </p:sp>
      <p:pic>
        <p:nvPicPr>
          <p:cNvPr id="2050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0"/>
            <a:ext cx="2000232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0405"/>
            <a:ext cx="7727950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Verification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process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determining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whether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output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one</a:t>
            </a:r>
            <a:r>
              <a:rPr sz="2000" dirty="0">
                <a:latin typeface="+mj-lt"/>
                <a:cs typeface="Lucida Sans Unicode"/>
              </a:rPr>
              <a:t> phase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software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development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conforms to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that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its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previous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phase,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whereas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validation 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process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determining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whether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fully </a:t>
            </a:r>
            <a:r>
              <a:rPr sz="2000" spc="-5" dirty="0">
                <a:latin typeface="+mj-lt"/>
                <a:cs typeface="Lucida Sans Unicode"/>
              </a:rPr>
              <a:t>developed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system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conforms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its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requirements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specification.</a:t>
            </a:r>
            <a:endParaRPr sz="2000">
              <a:latin typeface="+mj-lt"/>
              <a:cs typeface="Lucida Sans Unicode"/>
            </a:endParaRPr>
          </a:p>
          <a:p>
            <a:pPr>
              <a:lnSpc>
                <a:spcPct val="100000"/>
              </a:lnSpc>
              <a:buClr>
                <a:srgbClr val="2CA1BE"/>
              </a:buClr>
              <a:buFont typeface="Microsoft Sans Serif"/>
              <a:buChar char=""/>
            </a:pPr>
            <a:endParaRPr sz="2000">
              <a:latin typeface="+mj-lt"/>
              <a:cs typeface="Lucida Sans Unicode"/>
            </a:endParaRPr>
          </a:p>
          <a:p>
            <a:pPr marL="268605" marR="5715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Thus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while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verification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concerned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with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errors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phase,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aim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validation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that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final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product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>
                <a:latin typeface="+mj-lt"/>
                <a:cs typeface="Lucida Sans Unicode"/>
              </a:rPr>
              <a:t>free</a:t>
            </a:r>
            <a:r>
              <a:rPr sz="2000" smtClean="0">
                <a:latin typeface="+mj-lt"/>
                <a:cs typeface="Lucida Sans Unicode"/>
              </a:rPr>
              <a:t>.</a:t>
            </a:r>
            <a:r>
              <a:rPr lang="en-US" sz="2000" b="1" dirty="0" smtClean="0"/>
              <a:t> </a:t>
            </a:r>
          </a:p>
          <a:p>
            <a:pPr marL="268605" marR="5715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US" sz="2000" b="1" dirty="0" smtClean="0"/>
          </a:p>
          <a:p>
            <a:pPr marL="268605" marR="57150" indent="-256540"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b="1" dirty="0" smtClean="0"/>
              <a:t>Verification</a:t>
            </a:r>
            <a:r>
              <a:rPr lang="en-US" sz="2000" dirty="0" smtClean="0"/>
              <a:t> is the process of checking that a software achieves its goal without any bugs. </a:t>
            </a:r>
            <a:r>
              <a:rPr lang="en-US" sz="2000" b="1" dirty="0" smtClean="0"/>
              <a:t>Validation</a:t>
            </a:r>
            <a:r>
              <a:rPr lang="en-US" sz="2000" dirty="0" smtClean="0"/>
              <a:t> is the process of checking whether the software product is up to the mark or in other words product has high level requirements. </a:t>
            </a:r>
          </a:p>
          <a:p>
            <a:pPr marL="268605" marR="57150" indent="-256540"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dirty="0" smtClean="0"/>
              <a:t>Both are used to finds a defect in different way, Verification is used to identify the errors in requirement specifications &amp; validation is used to find the defects in the implemented Software application.</a:t>
            </a:r>
          </a:p>
          <a:p>
            <a:pPr marL="268605" marR="5715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US" sz="2000" dirty="0" smtClean="0"/>
          </a:p>
          <a:p>
            <a:pPr marL="268605" marR="5715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dirty="0" smtClean="0">
              <a:latin typeface="+mj-lt"/>
              <a:cs typeface="Lucida Sans Unicode"/>
            </a:endParaRPr>
          </a:p>
          <a:p>
            <a:pPr marL="268605" marR="5715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604" y="307847"/>
            <a:ext cx="6568079" cy="982979"/>
          </a:xfrm>
          <a:prstGeom prst="rect">
            <a:avLst/>
          </a:prstGeom>
        </p:spPr>
      </p:pic>
      <p:pic>
        <p:nvPicPr>
          <p:cNvPr id="20482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1357290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4978"/>
            <a:ext cx="7684770" cy="2794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1968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In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the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black-box</a:t>
            </a:r>
            <a:r>
              <a:rPr sz="2000" spc="-2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testing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approach,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cases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are 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designed</a:t>
            </a:r>
            <a:r>
              <a:rPr sz="2000" spc="4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using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only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functional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specification</a:t>
            </a:r>
            <a:r>
              <a:rPr sz="2000" spc="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 </a:t>
            </a:r>
            <a:r>
              <a:rPr sz="2000" spc="-68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software,</a:t>
            </a:r>
            <a:r>
              <a:rPr sz="2000" spc="5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i.e.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without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any</a:t>
            </a:r>
            <a:r>
              <a:rPr sz="2000" spc="-10" dirty="0">
                <a:latin typeface="+mj-lt"/>
                <a:cs typeface="Lucida Sans Unicode"/>
              </a:rPr>
              <a:t> knowledge</a:t>
            </a:r>
            <a:r>
              <a:rPr sz="2000" spc="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internal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structure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software.</a:t>
            </a:r>
            <a:r>
              <a:rPr sz="2000" spc="5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For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this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reason,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black-box 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testing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known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functional</a:t>
            </a:r>
            <a:r>
              <a:rPr sz="2000" spc="-4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testing.</a:t>
            </a:r>
            <a:endParaRPr sz="2000">
              <a:latin typeface="+mj-lt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2CA1BE"/>
              </a:buClr>
              <a:buFont typeface="Microsoft Sans Serif"/>
              <a:buChar char=""/>
            </a:pP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On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other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hand,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in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the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white-box</a:t>
            </a:r>
            <a:r>
              <a:rPr sz="2000" spc="-3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testing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approach,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designing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cases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requires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thorough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knowledge </a:t>
            </a:r>
            <a:r>
              <a:rPr sz="2000" spc="-5" dirty="0">
                <a:latin typeface="+mj-lt"/>
                <a:cs typeface="Lucida Sans Unicode"/>
              </a:rPr>
              <a:t> about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internal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structure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software,</a:t>
            </a:r>
            <a:r>
              <a:rPr sz="2000" spc="5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therefore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white-box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testing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called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structural</a:t>
            </a:r>
            <a:r>
              <a:rPr sz="2000" spc="-2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testing.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0166" y="313943"/>
            <a:ext cx="6273757" cy="1065276"/>
          </a:xfrm>
          <a:prstGeom prst="rect">
            <a:avLst/>
          </a:prstGeom>
        </p:spPr>
      </p:pic>
      <p:pic>
        <p:nvPicPr>
          <p:cNvPr id="21506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143008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0405"/>
            <a:ext cx="7820025" cy="2808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24892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Software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products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normally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tested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first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individual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component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(or</a:t>
            </a:r>
            <a:r>
              <a:rPr sz="2000" dirty="0">
                <a:latin typeface="+mj-lt"/>
                <a:cs typeface="Lucida Sans Unicode"/>
              </a:rPr>
              <a:t> unit) </a:t>
            </a:r>
            <a:r>
              <a:rPr sz="2000" spc="-5" dirty="0">
                <a:latin typeface="+mj-lt"/>
                <a:cs typeface="Lucida Sans Unicode"/>
              </a:rPr>
              <a:t>level.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This </a:t>
            </a:r>
            <a:r>
              <a:rPr sz="2000" dirty="0">
                <a:latin typeface="+mj-lt"/>
                <a:cs typeface="Lucida Sans Unicode"/>
              </a:rPr>
              <a:t>is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referred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 as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small.</a:t>
            </a:r>
            <a:endParaRPr sz="2000">
              <a:latin typeface="+mj-lt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Font typeface="Microsoft Sans Serif"/>
              <a:buChar char=""/>
            </a:pPr>
            <a:endParaRPr sz="2000">
              <a:latin typeface="+mj-lt"/>
              <a:cs typeface="Lucida Sans Unicode"/>
            </a:endParaRPr>
          </a:p>
          <a:p>
            <a:pPr marL="268605" marR="29718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After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all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components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individually,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components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are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slowly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integrated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 tested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at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each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level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integration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(integration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testing).</a:t>
            </a:r>
            <a:endParaRPr sz="2000">
              <a:latin typeface="+mj-lt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Font typeface="Microsoft Sans Serif"/>
              <a:buChar char=""/>
            </a:pPr>
            <a:endParaRPr sz="2000">
              <a:latin typeface="+mj-lt"/>
              <a:cs typeface="Lucida Sans Unicode"/>
            </a:endParaRPr>
          </a:p>
          <a:p>
            <a:pPr marL="268605" marR="5080" indent="-256540" algn="just">
              <a:lnSpc>
                <a:spcPct val="100000"/>
              </a:lnSpc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Finally, the </a:t>
            </a:r>
            <a:r>
              <a:rPr sz="2000" dirty="0">
                <a:latin typeface="+mj-lt"/>
                <a:cs typeface="Lucida Sans Unicode"/>
              </a:rPr>
              <a:t>fully </a:t>
            </a:r>
            <a:r>
              <a:rPr sz="2000" spc="-5" dirty="0">
                <a:latin typeface="+mj-lt"/>
                <a:cs typeface="Lucida Sans Unicode"/>
              </a:rPr>
              <a:t>integrated </a:t>
            </a:r>
            <a:r>
              <a:rPr sz="2000" dirty="0">
                <a:latin typeface="+mj-lt"/>
                <a:cs typeface="Lucida Sans Unicode"/>
              </a:rPr>
              <a:t>system </a:t>
            </a:r>
            <a:r>
              <a:rPr sz="2000" spc="-5" dirty="0">
                <a:latin typeface="+mj-lt"/>
                <a:cs typeface="Lucida Sans Unicode"/>
              </a:rPr>
              <a:t>is tested (called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system </a:t>
            </a:r>
            <a:r>
              <a:rPr sz="2000" spc="-5" dirty="0">
                <a:latin typeface="+mj-lt"/>
                <a:cs typeface="Lucida Sans Unicode"/>
              </a:rPr>
              <a:t>testing). Integration and system testing are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known as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large.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0165" y="313943"/>
            <a:ext cx="6564841" cy="976883"/>
          </a:xfrm>
          <a:prstGeom prst="rect">
            <a:avLst/>
          </a:prstGeom>
        </p:spPr>
      </p:pic>
      <p:pic>
        <p:nvPicPr>
          <p:cNvPr id="22530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52" cy="11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751078"/>
            <a:ext cx="8069736" cy="62068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3810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endParaRPr lang="en-IN" sz="2000" dirty="0" smtClean="0">
              <a:latin typeface="+mj-lt"/>
              <a:cs typeface="Lucida Sans Unicode"/>
            </a:endParaRPr>
          </a:p>
          <a:p>
            <a:pPr marL="268605" marR="3810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mtClean="0">
                <a:latin typeface="+mj-lt"/>
                <a:cs typeface="Lucida Sans Unicode"/>
              </a:rPr>
              <a:t>Unit</a:t>
            </a:r>
            <a:r>
              <a:rPr sz="2000" spc="-1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undertaken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after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 </a:t>
            </a:r>
            <a:r>
              <a:rPr sz="2000" spc="-5" dirty="0">
                <a:latin typeface="+mj-lt"/>
                <a:cs typeface="Lucida Sans Unicode"/>
              </a:rPr>
              <a:t>module</a:t>
            </a:r>
            <a:r>
              <a:rPr sz="2000" dirty="0">
                <a:latin typeface="+mj-lt"/>
                <a:cs typeface="Lucida Sans Unicode"/>
              </a:rPr>
              <a:t> has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been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coded and</a:t>
            </a:r>
            <a:r>
              <a:rPr sz="2000" dirty="0">
                <a:latin typeface="+mj-lt"/>
                <a:cs typeface="Lucida Sans Unicode"/>
              </a:rPr>
              <a:t> successfully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reviewed.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Unit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(or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module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testing)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different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units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(or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modules)</a:t>
            </a:r>
            <a:r>
              <a:rPr sz="2000" spc="-5" dirty="0">
                <a:latin typeface="+mj-lt"/>
                <a:cs typeface="Lucida Sans Unicode"/>
              </a:rPr>
              <a:t> 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system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isolation.</a:t>
            </a:r>
            <a:endParaRPr sz="2000">
              <a:latin typeface="+mj-lt"/>
              <a:cs typeface="Lucida Sans Unicode"/>
            </a:endParaRPr>
          </a:p>
          <a:p>
            <a:pPr marL="268605" marR="9652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order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single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module,</a:t>
            </a:r>
            <a:r>
              <a:rPr sz="2000" dirty="0">
                <a:latin typeface="+mj-lt"/>
                <a:cs typeface="Lucida Sans Unicode"/>
              </a:rPr>
              <a:t> a </a:t>
            </a:r>
            <a:r>
              <a:rPr sz="2000" spc="-5" dirty="0">
                <a:latin typeface="+mj-lt"/>
                <a:cs typeface="Lucida Sans Unicode"/>
              </a:rPr>
              <a:t>complete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environment 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needed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provide all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that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necessary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for</a:t>
            </a:r>
            <a:r>
              <a:rPr sz="2000" spc="-5" dirty="0">
                <a:latin typeface="+mj-lt"/>
                <a:cs typeface="Lucida Sans Unicode"/>
              </a:rPr>
              <a:t> execution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module.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That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is,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besides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module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under </a:t>
            </a:r>
            <a:r>
              <a:rPr sz="2000" spc="-5" dirty="0">
                <a:latin typeface="+mj-lt"/>
                <a:cs typeface="Lucida Sans Unicode"/>
              </a:rPr>
              <a:t>test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itself,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following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steps </a:t>
            </a:r>
            <a:r>
              <a:rPr sz="2000" spc="-5" dirty="0">
                <a:latin typeface="+mj-lt"/>
                <a:cs typeface="Lucida Sans Unicode"/>
              </a:rPr>
              <a:t>are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needed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order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able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module: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1. </a:t>
            </a:r>
            <a:r>
              <a:rPr sz="2000" spc="-5" smtClean="0">
                <a:latin typeface="+mj-lt"/>
                <a:cs typeface="Lucida Sans Unicode"/>
              </a:rPr>
              <a:t>The</a:t>
            </a:r>
            <a:r>
              <a:rPr sz="2000" spc="-1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procedures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that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module</a:t>
            </a:r>
            <a:r>
              <a:rPr sz="2000" dirty="0">
                <a:latin typeface="+mj-lt"/>
                <a:cs typeface="Lucida Sans Unicode"/>
              </a:rPr>
              <a:t> under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calls.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r>
              <a:rPr lang="en-IN" sz="2000" dirty="0" smtClean="0">
                <a:latin typeface="+mj-lt"/>
                <a:cs typeface="Lucida Sans Unicode"/>
              </a:rPr>
              <a:t>2. </a:t>
            </a:r>
            <a:r>
              <a:rPr sz="2000" smtClean="0">
                <a:latin typeface="+mj-lt"/>
                <a:cs typeface="Lucida Sans Unicode"/>
              </a:rPr>
              <a:t>Nonlocal </a:t>
            </a:r>
            <a:r>
              <a:rPr sz="2000" spc="-5" dirty="0">
                <a:latin typeface="+mj-lt"/>
                <a:cs typeface="Lucida Sans Unicode"/>
              </a:rPr>
              <a:t>data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structures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that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the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module</a:t>
            </a:r>
            <a:r>
              <a:rPr sz="2000" spc="-5" dirty="0">
                <a:latin typeface="+mj-lt"/>
                <a:cs typeface="Lucida Sans Unicode"/>
              </a:rPr>
              <a:t> accesses.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ts val="2590"/>
              </a:lnSpc>
              <a:spcBef>
                <a:spcPts val="725"/>
              </a:spcBef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r>
              <a:rPr lang="en-IN" sz="2000" dirty="0" smtClean="0">
                <a:latin typeface="+mj-lt"/>
                <a:cs typeface="Lucida Sans Unicode"/>
              </a:rPr>
              <a:t>3. </a:t>
            </a:r>
            <a:r>
              <a:rPr sz="2000" smtClean="0">
                <a:latin typeface="+mj-lt"/>
                <a:cs typeface="Lucida Sans Unicode"/>
              </a:rPr>
              <a:t>A</a:t>
            </a:r>
            <a:r>
              <a:rPr sz="2000" spc="-1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procedure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call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functions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>
                <a:latin typeface="+mj-lt"/>
                <a:cs typeface="Lucida Sans Unicode"/>
              </a:rPr>
              <a:t>the</a:t>
            </a:r>
            <a:r>
              <a:rPr sz="2000">
                <a:latin typeface="+mj-lt"/>
                <a:cs typeface="Lucida Sans Unicode"/>
              </a:rPr>
              <a:t> </a:t>
            </a:r>
            <a:r>
              <a:rPr sz="2000" spc="-5" smtClean="0">
                <a:latin typeface="+mj-lt"/>
                <a:cs typeface="Lucida Sans Unicode"/>
              </a:rPr>
              <a:t>module</a:t>
            </a:r>
            <a:r>
              <a:rPr lang="en-IN" sz="2000" spc="-5" dirty="0" smtClean="0">
                <a:latin typeface="+mj-lt"/>
                <a:cs typeface="Lucida Sans Unicode"/>
              </a:rPr>
              <a:t>.</a:t>
            </a:r>
          </a:p>
          <a:p>
            <a:pPr marL="268605" marR="5080" indent="-256540">
              <a:lnSpc>
                <a:spcPts val="2590"/>
              </a:lnSpc>
              <a:spcBef>
                <a:spcPts val="72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spc="-5" dirty="0" smtClean="0">
                <a:cs typeface="Lucida Sans Unicode"/>
              </a:rPr>
              <a:t>Modules required to provide the </a:t>
            </a:r>
            <a:r>
              <a:rPr lang="en-US" sz="2000" dirty="0" smtClean="0">
                <a:cs typeface="Lucida Sans Unicode"/>
              </a:rPr>
              <a:t>necessary 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environment</a:t>
            </a:r>
            <a:r>
              <a:rPr lang="en-US" sz="2000" spc="4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(which</a:t>
            </a:r>
            <a:r>
              <a:rPr lang="en-US" sz="2000" spc="3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either</a:t>
            </a:r>
            <a:r>
              <a:rPr lang="en-US" sz="2000" spc="3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call</a:t>
            </a:r>
            <a:r>
              <a:rPr lang="en-US" sz="2000" spc="4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or</a:t>
            </a:r>
            <a:r>
              <a:rPr lang="en-US" sz="2000" spc="4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are</a:t>
            </a:r>
            <a:r>
              <a:rPr lang="en-US" sz="2000" spc="2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called </a:t>
            </a:r>
            <a:r>
              <a:rPr lang="en-US" sz="2000" dirty="0" smtClean="0">
                <a:cs typeface="Lucida Sans Unicode"/>
              </a:rPr>
              <a:t> by </a:t>
            </a:r>
            <a:r>
              <a:rPr lang="en-US" sz="2000" spc="-5" dirty="0" smtClean="0">
                <a:cs typeface="Lucida Sans Unicode"/>
              </a:rPr>
              <a:t>the </a:t>
            </a:r>
            <a:r>
              <a:rPr lang="en-US" sz="2000" dirty="0" smtClean="0">
                <a:cs typeface="Lucida Sans Unicode"/>
              </a:rPr>
              <a:t>module under </a:t>
            </a:r>
            <a:r>
              <a:rPr lang="en-US" sz="2000" spc="-5" dirty="0" smtClean="0">
                <a:cs typeface="Lucida Sans Unicode"/>
              </a:rPr>
              <a:t>test) is </a:t>
            </a:r>
            <a:r>
              <a:rPr lang="en-US" sz="2000" dirty="0" smtClean="0">
                <a:cs typeface="Lucida Sans Unicode"/>
              </a:rPr>
              <a:t>usually not 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available</a:t>
            </a:r>
            <a:r>
              <a:rPr lang="en-US" sz="2000" spc="-2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until</a:t>
            </a:r>
            <a:r>
              <a:rPr lang="en-US" sz="2000" spc="-4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they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too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have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been</a:t>
            </a:r>
            <a:r>
              <a:rPr lang="en-US" sz="2000" spc="-2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unit</a:t>
            </a:r>
            <a:r>
              <a:rPr lang="en-US" sz="2000" spc="-2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tested.</a:t>
            </a:r>
            <a:endParaRPr lang="en-US" sz="2000" dirty="0" smtClean="0">
              <a:cs typeface="Lucida Sans Unicode"/>
            </a:endParaRPr>
          </a:p>
          <a:p>
            <a:pPr marL="268605" marR="22860" indent="-256540">
              <a:lnSpc>
                <a:spcPts val="2590"/>
              </a:lnSpc>
              <a:spcBef>
                <a:spcPts val="42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spc="5" dirty="0" smtClean="0">
                <a:cs typeface="Lucida Sans Unicode"/>
              </a:rPr>
              <a:t>Stubs</a:t>
            </a:r>
            <a:r>
              <a:rPr lang="en-US" sz="2000" spc="-5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and</a:t>
            </a:r>
            <a:r>
              <a:rPr lang="en-US" sz="2000" spc="-2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drivers</a:t>
            </a:r>
            <a:r>
              <a:rPr lang="en-US" sz="2000" spc="-4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are</a:t>
            </a:r>
            <a:r>
              <a:rPr lang="en-US" sz="2000" spc="-1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designed</a:t>
            </a:r>
            <a:r>
              <a:rPr lang="en-US" sz="2000" spc="-3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to</a:t>
            </a:r>
            <a:r>
              <a:rPr lang="en-US" sz="2000" spc="-1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provide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the </a:t>
            </a:r>
            <a:r>
              <a:rPr lang="en-US" sz="2000" spc="-84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complete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environment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for</a:t>
            </a:r>
            <a:r>
              <a:rPr lang="en-US" sz="2000" spc="-15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a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module.</a:t>
            </a:r>
            <a:endParaRPr lang="en-US" sz="2000" dirty="0" smtClean="0"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.</a:t>
            </a: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84" y="327659"/>
            <a:ext cx="2500329" cy="480059"/>
          </a:xfrm>
          <a:prstGeom prst="rect">
            <a:avLst/>
          </a:prstGeom>
        </p:spPr>
      </p:pic>
      <p:pic>
        <p:nvPicPr>
          <p:cNvPr id="23554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071570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607821"/>
            <a:ext cx="7870190" cy="186268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68605" marR="63500" indent="-256540">
              <a:lnSpc>
                <a:spcPts val="2590"/>
              </a:lnSpc>
              <a:spcBef>
                <a:spcPts val="380"/>
              </a:spcBef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endParaRPr lang="en-IN" sz="2000" dirty="0" smtClean="0">
              <a:latin typeface="+mj-lt"/>
              <a:cs typeface="Lucida Sans Unicode"/>
            </a:endParaRPr>
          </a:p>
          <a:p>
            <a:pPr marL="268605" marR="63500" indent="-256540">
              <a:lnSpc>
                <a:spcPts val="2590"/>
              </a:lnSpc>
              <a:spcBef>
                <a:spcPts val="380"/>
              </a:spcBef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endParaRPr lang="en-IN" sz="2000" dirty="0" smtClean="0">
              <a:latin typeface="+mj-lt"/>
              <a:cs typeface="Lucida Sans Unicode"/>
            </a:endParaRPr>
          </a:p>
          <a:p>
            <a:pPr marL="268605" marR="63500" indent="-256540">
              <a:lnSpc>
                <a:spcPts val="2590"/>
              </a:lnSpc>
              <a:spcBef>
                <a:spcPts val="38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mtClean="0">
                <a:latin typeface="+mj-lt"/>
                <a:cs typeface="Lucida Sans Unicode"/>
              </a:rPr>
              <a:t>A </a:t>
            </a:r>
            <a:r>
              <a:rPr sz="2000" spc="-5" dirty="0">
                <a:latin typeface="+mj-lt"/>
                <a:cs typeface="Lucida Sans Unicode"/>
              </a:rPr>
              <a:t>driver </a:t>
            </a:r>
            <a:r>
              <a:rPr sz="2000" dirty="0">
                <a:latin typeface="+mj-lt"/>
                <a:cs typeface="Lucida Sans Unicode"/>
              </a:rPr>
              <a:t>module </a:t>
            </a:r>
            <a:r>
              <a:rPr sz="2000" spc="-5" dirty="0">
                <a:latin typeface="+mj-lt"/>
                <a:cs typeface="Lucida Sans Unicode"/>
              </a:rPr>
              <a:t>contain the nonlocal data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structures accessed </a:t>
            </a:r>
            <a:r>
              <a:rPr sz="2000" dirty="0">
                <a:latin typeface="+mj-lt"/>
                <a:cs typeface="Lucida Sans Unicode"/>
              </a:rPr>
              <a:t>by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module </a:t>
            </a:r>
            <a:r>
              <a:rPr sz="2000" spc="-5" dirty="0">
                <a:latin typeface="+mj-lt"/>
                <a:cs typeface="Lucida Sans Unicode"/>
              </a:rPr>
              <a:t>under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test, and </a:t>
            </a:r>
            <a:r>
              <a:rPr sz="2000" dirty="0">
                <a:latin typeface="+mj-lt"/>
                <a:cs typeface="Lucida Sans Unicode"/>
              </a:rPr>
              <a:t>would </a:t>
            </a:r>
            <a:r>
              <a:rPr sz="2000" spc="-5" dirty="0">
                <a:latin typeface="+mj-lt"/>
                <a:cs typeface="Lucida Sans Unicode"/>
              </a:rPr>
              <a:t>also have the code to call </a:t>
            </a:r>
            <a:r>
              <a:rPr sz="2000" dirty="0">
                <a:latin typeface="+mj-lt"/>
                <a:cs typeface="Lucida Sans Unicode"/>
              </a:rPr>
              <a:t>the </a:t>
            </a:r>
            <a:r>
              <a:rPr sz="2000" spc="-8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different </a:t>
            </a:r>
            <a:r>
              <a:rPr sz="2000" dirty="0">
                <a:latin typeface="+mj-lt"/>
                <a:cs typeface="Lucida Sans Unicode"/>
              </a:rPr>
              <a:t>functions </a:t>
            </a:r>
            <a:r>
              <a:rPr sz="2000" spc="-5" dirty="0">
                <a:latin typeface="+mj-lt"/>
                <a:cs typeface="Lucida Sans Unicode"/>
              </a:rPr>
              <a:t>of the </a:t>
            </a:r>
            <a:r>
              <a:rPr sz="2000" dirty="0">
                <a:latin typeface="+mj-lt"/>
                <a:cs typeface="Lucida Sans Unicode"/>
              </a:rPr>
              <a:t>module with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appropriate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parameter</a:t>
            </a:r>
            <a:r>
              <a:rPr sz="2000" spc="-2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values.</a:t>
            </a:r>
            <a:endParaRPr sz="2000">
              <a:latin typeface="+mj-lt"/>
              <a:cs typeface="Lucida Sans Unicod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1785926"/>
            <a:ext cx="8143932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05" marR="108585" indent="-256540">
              <a:lnSpc>
                <a:spcPct val="80000"/>
              </a:lnSpc>
              <a:spcBef>
                <a:spcPts val="42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US" sz="2000" dirty="0" smtClean="0">
              <a:cs typeface="Lucida Sans Unicode"/>
            </a:endParaRPr>
          </a:p>
          <a:p>
            <a:pPr marL="268605" marR="108585" indent="-256540">
              <a:lnSpc>
                <a:spcPct val="80000"/>
              </a:lnSpc>
              <a:spcBef>
                <a:spcPts val="42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US" sz="2000" dirty="0" smtClean="0">
              <a:cs typeface="Lucida Sans Unicode"/>
            </a:endParaRPr>
          </a:p>
          <a:p>
            <a:pPr marL="268605" marR="108585" indent="-256540">
              <a:lnSpc>
                <a:spcPct val="80000"/>
              </a:lnSpc>
              <a:spcBef>
                <a:spcPts val="42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US" sz="2000" dirty="0" smtClean="0">
              <a:cs typeface="Lucida Sans Unicode"/>
            </a:endParaRPr>
          </a:p>
          <a:p>
            <a:pPr marL="268605" marR="108585" indent="-256540">
              <a:lnSpc>
                <a:spcPct val="80000"/>
              </a:lnSpc>
              <a:spcBef>
                <a:spcPts val="42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dirty="0" smtClean="0">
                <a:cs typeface="Lucida Sans Unicode"/>
              </a:rPr>
              <a:t>A </a:t>
            </a:r>
            <a:r>
              <a:rPr lang="en-US" sz="2000" dirty="0" smtClean="0">
                <a:cs typeface="Lucida Sans Unicode"/>
              </a:rPr>
              <a:t>stub </a:t>
            </a:r>
            <a:r>
              <a:rPr lang="en-US" sz="2000" spc="-5" dirty="0" smtClean="0">
                <a:cs typeface="Lucida Sans Unicode"/>
              </a:rPr>
              <a:t>procedure is </a:t>
            </a:r>
            <a:r>
              <a:rPr lang="en-US" sz="2000" dirty="0" smtClean="0">
                <a:cs typeface="Lucida Sans Unicode"/>
              </a:rPr>
              <a:t>a dummy </a:t>
            </a:r>
            <a:r>
              <a:rPr lang="en-US" sz="2000" spc="-5" dirty="0" smtClean="0">
                <a:cs typeface="Lucida Sans Unicode"/>
              </a:rPr>
              <a:t>procedure that </a:t>
            </a:r>
            <a:r>
              <a:rPr lang="en-US" sz="2000" spc="-84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has </a:t>
            </a:r>
            <a:r>
              <a:rPr lang="en-US" sz="2000" spc="-5" dirty="0" smtClean="0">
                <a:cs typeface="Lucida Sans Unicode"/>
              </a:rPr>
              <a:t>the </a:t>
            </a:r>
            <a:r>
              <a:rPr lang="en-US" sz="2000" dirty="0" smtClean="0">
                <a:cs typeface="Lucida Sans Unicode"/>
              </a:rPr>
              <a:t>same I/O </a:t>
            </a:r>
            <a:r>
              <a:rPr lang="en-US" sz="2000" spc="-5" dirty="0" smtClean="0">
                <a:cs typeface="Lucida Sans Unicode"/>
              </a:rPr>
              <a:t>parameters as the </a:t>
            </a:r>
            <a:r>
              <a:rPr lang="en-US" sz="2000" dirty="0" smtClean="0">
                <a:cs typeface="Lucida Sans Unicode"/>
              </a:rPr>
              <a:t>given 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procedure.</a:t>
            </a:r>
            <a:endParaRPr lang="en-US" sz="2000" dirty="0" smtClean="0">
              <a:cs typeface="Lucida Sans Unicode"/>
            </a:endParaRPr>
          </a:p>
        </p:txBody>
      </p:sp>
      <p:pic>
        <p:nvPicPr>
          <p:cNvPr id="24578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1071570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9716" y="1481327"/>
            <a:ext cx="4544567" cy="45262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3455" y="5867400"/>
            <a:ext cx="5657088" cy="457200"/>
          </a:xfrm>
          <a:prstGeom prst="rect">
            <a:avLst/>
          </a:prstGeom>
        </p:spPr>
      </p:pic>
      <p:pic>
        <p:nvPicPr>
          <p:cNvPr id="25602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642918"/>
            <a:ext cx="1000132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903478"/>
            <a:ext cx="7519034" cy="2641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In</a:t>
            </a:r>
            <a:r>
              <a:rPr sz="2000" spc="-15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black-box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testing,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 cases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 designed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from</a:t>
            </a:r>
            <a:r>
              <a:rPr sz="2000" spc="-5" dirty="0">
                <a:latin typeface="+mj-lt"/>
                <a:cs typeface="Lucida Sans Unicode"/>
              </a:rPr>
              <a:t> an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examination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input/output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values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only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dirty="0">
                <a:latin typeface="+mj-lt"/>
                <a:cs typeface="Lucida Sans Unicode"/>
              </a:rPr>
              <a:t> no knowledge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design,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required.</a:t>
            </a:r>
            <a:endParaRPr sz="2000">
              <a:latin typeface="+mj-lt"/>
              <a:cs typeface="Lucida Sans Unicode"/>
            </a:endParaRPr>
          </a:p>
          <a:p>
            <a:pPr marL="268605" marR="3352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  <a:tab pos="6873875" algn="l"/>
              </a:tabLst>
            </a:pPr>
            <a:r>
              <a:rPr sz="2000" spc="-5" dirty="0">
                <a:latin typeface="+mj-lt"/>
                <a:cs typeface="Lucida Sans Unicode"/>
              </a:rPr>
              <a:t>Th</a:t>
            </a:r>
            <a:r>
              <a:rPr sz="2000" dirty="0">
                <a:latin typeface="+mj-lt"/>
                <a:cs typeface="Lucida Sans Unicode"/>
              </a:rPr>
              <a:t>e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spc="5" dirty="0">
                <a:latin typeface="+mj-lt"/>
                <a:cs typeface="Lucida Sans Unicode"/>
              </a:rPr>
              <a:t>f</a:t>
            </a:r>
            <a:r>
              <a:rPr sz="2000" spc="-5" dirty="0">
                <a:latin typeface="+mj-lt"/>
                <a:cs typeface="Lucida Sans Unicode"/>
              </a:rPr>
              <a:t>o</a:t>
            </a:r>
            <a:r>
              <a:rPr sz="2000" dirty="0">
                <a:latin typeface="+mj-lt"/>
                <a:cs typeface="Lucida Sans Unicode"/>
              </a:rPr>
              <a:t>l</a:t>
            </a:r>
            <a:r>
              <a:rPr sz="2000" spc="-5" dirty="0">
                <a:latin typeface="+mj-lt"/>
                <a:cs typeface="Lucida Sans Unicode"/>
              </a:rPr>
              <a:t>l</a:t>
            </a:r>
            <a:r>
              <a:rPr sz="2000" dirty="0">
                <a:latin typeface="+mj-lt"/>
                <a:cs typeface="Lucida Sans Unicode"/>
              </a:rPr>
              <a:t>owing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</a:t>
            </a:r>
            <a:r>
              <a:rPr sz="2000" dirty="0">
                <a:latin typeface="+mj-lt"/>
                <a:cs typeface="Lucida Sans Unicode"/>
              </a:rPr>
              <a:t>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</a:t>
            </a:r>
            <a:r>
              <a:rPr sz="2000" dirty="0">
                <a:latin typeface="+mj-lt"/>
                <a:cs typeface="Lucida Sans Unicode"/>
              </a:rPr>
              <a:t>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tw</a:t>
            </a:r>
            <a:r>
              <a:rPr sz="2000" dirty="0">
                <a:latin typeface="+mj-lt"/>
                <a:cs typeface="Lucida Sans Unicode"/>
              </a:rPr>
              <a:t>o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>
                <a:latin typeface="+mj-lt"/>
                <a:cs typeface="Lucida Sans Unicode"/>
              </a:rPr>
              <a:t>main </a:t>
            </a:r>
            <a:r>
              <a:rPr sz="2000" spc="-5" smtClean="0">
                <a:latin typeface="+mj-lt"/>
                <a:cs typeface="Lucida Sans Unicode"/>
              </a:rPr>
              <a:t>ap</a:t>
            </a:r>
            <a:r>
              <a:rPr sz="2000" spc="5" smtClean="0">
                <a:latin typeface="+mj-lt"/>
                <a:cs typeface="Lucida Sans Unicode"/>
              </a:rPr>
              <a:t>p</a:t>
            </a:r>
            <a:r>
              <a:rPr sz="2000" spc="-5" smtClean="0">
                <a:latin typeface="+mj-lt"/>
                <a:cs typeface="Lucida Sans Unicode"/>
              </a:rPr>
              <a:t>r</a:t>
            </a:r>
            <a:r>
              <a:rPr sz="2000" smtClean="0">
                <a:latin typeface="+mj-lt"/>
                <a:cs typeface="Lucida Sans Unicode"/>
              </a:rPr>
              <a:t>o</a:t>
            </a:r>
            <a:r>
              <a:rPr sz="2000" spc="-5" smtClean="0">
                <a:latin typeface="+mj-lt"/>
                <a:cs typeface="Lucida Sans Unicode"/>
              </a:rPr>
              <a:t>ache</a:t>
            </a:r>
            <a:r>
              <a:rPr sz="2000" smtClean="0">
                <a:latin typeface="+mj-lt"/>
                <a:cs typeface="Lucida Sans Unicode"/>
              </a:rPr>
              <a:t>s</a:t>
            </a:r>
            <a:r>
              <a:rPr lang="en-IN" sz="2000" dirty="0" smtClean="0">
                <a:latin typeface="+mj-lt"/>
                <a:cs typeface="Lucida Sans Unicode"/>
              </a:rPr>
              <a:t>  </a:t>
            </a:r>
            <a:r>
              <a:rPr sz="2000" spc="-5" smtClean="0">
                <a:latin typeface="+mj-lt"/>
                <a:cs typeface="Lucida Sans Unicode"/>
              </a:rPr>
              <a:t>to  </a:t>
            </a:r>
            <a:r>
              <a:rPr sz="2000" spc="-5" dirty="0">
                <a:latin typeface="+mj-lt"/>
                <a:cs typeface="Lucida Sans Unicode"/>
              </a:rPr>
              <a:t>designing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black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box</a:t>
            </a:r>
            <a:r>
              <a:rPr sz="2000" spc="-5" dirty="0">
                <a:latin typeface="+mj-lt"/>
                <a:cs typeface="Lucida Sans Unicode"/>
              </a:rPr>
              <a:t> test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cases.</a:t>
            </a:r>
            <a:endParaRPr sz="2000">
              <a:latin typeface="+mj-lt"/>
              <a:cs typeface="Lucida Sans Unicode"/>
            </a:endParaRPr>
          </a:p>
          <a:p>
            <a:pPr marL="366395" indent="-35433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/>
              <a:buChar char=""/>
              <a:tabLst>
                <a:tab pos="366395" algn="l"/>
                <a:tab pos="367030" algn="l"/>
              </a:tabLst>
            </a:pPr>
            <a:r>
              <a:rPr sz="2000" spc="-5" dirty="0">
                <a:latin typeface="+mj-lt"/>
                <a:cs typeface="Lucida Sans Unicode"/>
              </a:rPr>
              <a:t>Equivalence class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portioning</a:t>
            </a:r>
            <a:endParaRPr sz="2000">
              <a:latin typeface="+mj-lt"/>
              <a:cs typeface="Lucida Sans Unicode"/>
            </a:endParaRPr>
          </a:p>
          <a:p>
            <a:pPr marL="366395" indent="-35433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/>
              <a:buChar char=""/>
              <a:tabLst>
                <a:tab pos="366395" algn="l"/>
                <a:tab pos="367030" algn="l"/>
              </a:tabLst>
            </a:pPr>
            <a:r>
              <a:rPr sz="2000" spc="-5" dirty="0">
                <a:latin typeface="+mj-lt"/>
                <a:cs typeface="Lucida Sans Unicode"/>
              </a:rPr>
              <a:t>Boundary</a:t>
            </a:r>
            <a:r>
              <a:rPr sz="2000" spc="-3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value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analysis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56" y="381000"/>
            <a:ext cx="3786214" cy="502920"/>
          </a:xfrm>
          <a:prstGeom prst="rect">
            <a:avLst/>
          </a:prstGeom>
        </p:spPr>
      </p:pic>
      <p:pic>
        <p:nvPicPr>
          <p:cNvPr id="26626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38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428604"/>
            <a:ext cx="7831455" cy="6083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32702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endParaRPr lang="en-IN" sz="2400" u="sng" spc="-5" dirty="0" smtClean="0">
              <a:latin typeface="+mj-lt"/>
              <a:cs typeface="Lucida Sans Unicode"/>
            </a:endParaRPr>
          </a:p>
          <a:p>
            <a:pPr marL="268605" marR="32702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endParaRPr lang="en-IN" sz="2400" u="sng" spc="-5" dirty="0" smtClean="0">
              <a:latin typeface="+mj-lt"/>
              <a:cs typeface="Lucida Sans Unicode"/>
            </a:endParaRPr>
          </a:p>
          <a:p>
            <a:pPr marL="268605" marR="32702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r>
              <a:rPr lang="en-IN" sz="2400" u="sng" spc="-5" dirty="0" smtClean="0">
                <a:latin typeface="+mj-lt"/>
                <a:cs typeface="Lucida Sans Unicode"/>
              </a:rPr>
              <a:t>Equivalence </a:t>
            </a:r>
            <a:r>
              <a:rPr lang="en-IN" sz="2400" u="sng" spc="-5" dirty="0" smtClean="0">
                <a:latin typeface="+mj-lt"/>
                <a:cs typeface="Lucida Sans Unicode"/>
              </a:rPr>
              <a:t>Classes</a:t>
            </a:r>
          </a:p>
          <a:p>
            <a:pPr marL="268605" marR="32702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In</a:t>
            </a:r>
            <a:r>
              <a:rPr sz="2000" spc="-1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this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approach,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domain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input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values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 </a:t>
            </a:r>
            <a:r>
              <a:rPr sz="2000" dirty="0">
                <a:latin typeface="+mj-lt"/>
                <a:cs typeface="Lucida Sans Unicode"/>
              </a:rPr>
              <a:t>a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program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partitioned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into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set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equivalence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classes.</a:t>
            </a:r>
            <a:endParaRPr sz="2000">
              <a:latin typeface="+mj-lt"/>
              <a:cs typeface="Lucida Sans Unicode"/>
            </a:endParaRPr>
          </a:p>
          <a:p>
            <a:pPr marL="268605" marR="10223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This partitioning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done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such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that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behavior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program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similar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for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every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input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data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belonging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 </a:t>
            </a:r>
            <a:r>
              <a:rPr sz="2000" dirty="0">
                <a:latin typeface="+mj-lt"/>
                <a:cs typeface="Lucida Sans Unicode"/>
              </a:rPr>
              <a:t>the same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equivalence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class.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Equivalence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classes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for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software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can </a:t>
            </a:r>
            <a:r>
              <a:rPr sz="2000" dirty="0">
                <a:latin typeface="+mj-lt"/>
                <a:cs typeface="Lucida Sans Unicode"/>
              </a:rPr>
              <a:t>be </a:t>
            </a:r>
            <a:r>
              <a:rPr sz="2000" spc="-5" dirty="0">
                <a:latin typeface="+mj-lt"/>
                <a:cs typeface="Lucida Sans Unicode"/>
              </a:rPr>
              <a:t>designed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by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examining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input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data and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output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data.</a:t>
            </a:r>
            <a:endParaRPr sz="2000">
              <a:latin typeface="+mj-lt"/>
              <a:cs typeface="Lucida Sans Unicode"/>
            </a:endParaRPr>
          </a:p>
          <a:p>
            <a:pPr marL="268605" marR="73660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following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some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general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guidelines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for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designing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equivalence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classes:</a:t>
            </a:r>
            <a:endParaRPr sz="2000">
              <a:latin typeface="+mj-lt"/>
              <a:cs typeface="Lucida Sans Unicode"/>
            </a:endParaRPr>
          </a:p>
          <a:p>
            <a:pPr marL="268605" marR="9969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"/>
              <a:buChar char=""/>
              <a:tabLst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If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input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data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values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system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can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be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specified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by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range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 </a:t>
            </a:r>
            <a:r>
              <a:rPr sz="2000" dirty="0">
                <a:latin typeface="+mj-lt"/>
                <a:cs typeface="Lucida Sans Unicode"/>
              </a:rPr>
              <a:t>values,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then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one </a:t>
            </a:r>
            <a:r>
              <a:rPr sz="2000" dirty="0">
                <a:latin typeface="+mj-lt"/>
                <a:cs typeface="Lucida Sans Unicode"/>
              </a:rPr>
              <a:t>valid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two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invalid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equivalence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classes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should</a:t>
            </a:r>
            <a:r>
              <a:rPr sz="2000" spc="-5" dirty="0">
                <a:latin typeface="+mj-lt"/>
                <a:cs typeface="Lucida Sans Unicode"/>
              </a:rPr>
              <a:t> be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>
                <a:latin typeface="+mj-lt"/>
                <a:cs typeface="Lucida Sans Unicode"/>
              </a:rPr>
              <a:t>defined</a:t>
            </a:r>
            <a:r>
              <a:rPr sz="2000" spc="-5" smtClean="0">
                <a:latin typeface="+mj-lt"/>
                <a:cs typeface="Lucida Sans Unicode"/>
              </a:rPr>
              <a:t>.</a:t>
            </a: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99695" indent="-256540">
              <a:spcBef>
                <a:spcPts val="405"/>
              </a:spcBef>
              <a:buClr>
                <a:srgbClr val="2CA1BE"/>
              </a:buClr>
              <a:buSzPct val="66666"/>
              <a:buFont typeface="Wingdings"/>
              <a:buChar char=""/>
              <a:tabLst>
                <a:tab pos="269240" algn="l"/>
              </a:tabLst>
            </a:pPr>
            <a:r>
              <a:rPr lang="en-US" sz="2000" spc="-5" dirty="0" smtClean="0">
                <a:cs typeface="Lucida Sans Unicode"/>
              </a:rPr>
              <a:t>If the </a:t>
            </a:r>
            <a:r>
              <a:rPr lang="en-US" sz="2000" dirty="0" smtClean="0">
                <a:cs typeface="Lucida Sans Unicode"/>
              </a:rPr>
              <a:t>input </a:t>
            </a:r>
            <a:r>
              <a:rPr lang="en-US" sz="2000" spc="-5" dirty="0" smtClean="0">
                <a:cs typeface="Lucida Sans Unicode"/>
              </a:rPr>
              <a:t>data assumes </a:t>
            </a:r>
            <a:r>
              <a:rPr lang="en-US" sz="2000" dirty="0" smtClean="0">
                <a:cs typeface="Lucida Sans Unicode"/>
              </a:rPr>
              <a:t>values from a set </a:t>
            </a:r>
            <a:r>
              <a:rPr lang="en-US" sz="2000" spc="-5" dirty="0" smtClean="0">
                <a:cs typeface="Lucida Sans Unicode"/>
              </a:rPr>
              <a:t>of </a:t>
            </a:r>
            <a:r>
              <a:rPr lang="en-US" sz="2000" dirty="0" smtClean="0">
                <a:cs typeface="Lucida Sans Unicode"/>
              </a:rPr>
              <a:t> discrete members </a:t>
            </a:r>
            <a:r>
              <a:rPr lang="en-US" sz="2000" spc="-5" dirty="0" smtClean="0">
                <a:cs typeface="Lucida Sans Unicode"/>
              </a:rPr>
              <a:t>of </a:t>
            </a:r>
            <a:r>
              <a:rPr lang="en-US" sz="2000" dirty="0" smtClean="0">
                <a:cs typeface="Lucida Sans Unicode"/>
              </a:rPr>
              <a:t>some domain, </a:t>
            </a:r>
            <a:r>
              <a:rPr lang="en-US" sz="2000" spc="-5" dirty="0" smtClean="0">
                <a:cs typeface="Lucida Sans Unicode"/>
              </a:rPr>
              <a:t>then one </a:t>
            </a:r>
            <a:r>
              <a:rPr lang="en-US" sz="2000" dirty="0" smtClean="0">
                <a:cs typeface="Lucida Sans Unicode"/>
              </a:rPr>
              <a:t> equivalence </a:t>
            </a:r>
            <a:r>
              <a:rPr lang="en-US" sz="2000" spc="-5" dirty="0" smtClean="0">
                <a:cs typeface="Lucida Sans Unicode"/>
              </a:rPr>
              <a:t>class </a:t>
            </a:r>
            <a:r>
              <a:rPr lang="en-US" sz="2000" dirty="0" smtClean="0">
                <a:cs typeface="Lucida Sans Unicode"/>
              </a:rPr>
              <a:t>for valid input values </a:t>
            </a:r>
            <a:r>
              <a:rPr lang="en-US" sz="2000" spc="-5" dirty="0" smtClean="0">
                <a:cs typeface="Lucida Sans Unicode"/>
              </a:rPr>
              <a:t>and another </a:t>
            </a:r>
            <a:r>
              <a:rPr lang="en-US" sz="2000" spc="-715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equivalence </a:t>
            </a:r>
            <a:r>
              <a:rPr lang="en-US" sz="2000" spc="-5" dirty="0" smtClean="0">
                <a:cs typeface="Lucida Sans Unicode"/>
              </a:rPr>
              <a:t>class </a:t>
            </a:r>
            <a:r>
              <a:rPr lang="en-US" sz="2000" dirty="0" smtClean="0">
                <a:cs typeface="Lucida Sans Unicode"/>
              </a:rPr>
              <a:t>for </a:t>
            </a:r>
            <a:r>
              <a:rPr lang="en-US" sz="2000" spc="-5" dirty="0" smtClean="0">
                <a:cs typeface="Lucida Sans Unicode"/>
              </a:rPr>
              <a:t>invalid </a:t>
            </a:r>
            <a:r>
              <a:rPr lang="en-US" sz="2000" dirty="0" smtClean="0">
                <a:cs typeface="Lucida Sans Unicode"/>
              </a:rPr>
              <a:t>input values should </a:t>
            </a:r>
            <a:r>
              <a:rPr lang="en-US" sz="2000" spc="-5" dirty="0" smtClean="0">
                <a:cs typeface="Lucida Sans Unicode"/>
              </a:rPr>
              <a:t>be </a:t>
            </a:r>
            <a:r>
              <a:rPr lang="en-US" sz="2000" spc="-715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defined.</a:t>
            </a:r>
          </a:p>
          <a:p>
            <a:pPr marL="268605" marR="9969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endParaRPr sz="2000">
              <a:latin typeface="+mj-lt"/>
              <a:cs typeface="Lucida Sans Unicode"/>
            </a:endParaRPr>
          </a:p>
        </p:txBody>
      </p:sp>
      <p:pic>
        <p:nvPicPr>
          <p:cNvPr id="27650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1285884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524001"/>
            <a:ext cx="7703184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8255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39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5" dirty="0" smtClean="0">
              <a:latin typeface="+mj-lt"/>
              <a:cs typeface="Lucida Sans Unicode"/>
            </a:endParaRPr>
          </a:p>
          <a:p>
            <a:pPr marL="268605" marR="8255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391"/>
              <a:tabLst>
                <a:tab pos="268605" algn="l"/>
                <a:tab pos="269240" algn="l"/>
              </a:tabLst>
            </a:pPr>
            <a:endParaRPr lang="en-IN" sz="2000" spc="5" dirty="0" smtClean="0">
              <a:latin typeface="+mj-lt"/>
              <a:cs typeface="Lucida Sans Unicode"/>
            </a:endParaRPr>
          </a:p>
          <a:p>
            <a:pPr marL="268605" marR="8255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39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5" smtClean="0">
                <a:latin typeface="+mj-lt"/>
                <a:cs typeface="Lucida Sans Unicode"/>
              </a:rPr>
              <a:t>Example </a:t>
            </a:r>
            <a:r>
              <a:rPr sz="2000" dirty="0">
                <a:latin typeface="+mj-lt"/>
                <a:cs typeface="Lucida Sans Unicode"/>
              </a:rPr>
              <a:t>: </a:t>
            </a:r>
            <a:r>
              <a:rPr sz="2000" spc="-5" dirty="0">
                <a:latin typeface="+mj-lt"/>
                <a:cs typeface="Lucida Sans Unicode"/>
              </a:rPr>
              <a:t>For </a:t>
            </a:r>
            <a:r>
              <a:rPr sz="2000" dirty="0">
                <a:latin typeface="+mj-lt"/>
                <a:cs typeface="Lucida Sans Unicode"/>
              </a:rPr>
              <a:t>a software </a:t>
            </a:r>
            <a:r>
              <a:rPr sz="2000" spc="-5" dirty="0">
                <a:latin typeface="+mj-lt"/>
                <a:cs typeface="Lucida Sans Unicode"/>
              </a:rPr>
              <a:t>that computes the </a:t>
            </a:r>
            <a:r>
              <a:rPr sz="2000" dirty="0">
                <a:latin typeface="+mj-lt"/>
                <a:cs typeface="Lucida Sans Unicode"/>
              </a:rPr>
              <a:t>square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root </a:t>
            </a:r>
            <a:r>
              <a:rPr sz="2000" spc="-5" dirty="0">
                <a:latin typeface="+mj-lt"/>
                <a:cs typeface="Lucida Sans Unicode"/>
              </a:rPr>
              <a:t>of an input integer </a:t>
            </a:r>
            <a:r>
              <a:rPr sz="2000" dirty="0">
                <a:latin typeface="+mj-lt"/>
                <a:cs typeface="Lucida Sans Unicode"/>
              </a:rPr>
              <a:t>which </a:t>
            </a:r>
            <a:r>
              <a:rPr sz="2000" spc="-5" dirty="0">
                <a:latin typeface="+mj-lt"/>
                <a:cs typeface="Lucida Sans Unicode"/>
              </a:rPr>
              <a:t>can </a:t>
            </a:r>
            <a:r>
              <a:rPr sz="2000" dirty="0">
                <a:latin typeface="+mj-lt"/>
                <a:cs typeface="Lucida Sans Unicode"/>
              </a:rPr>
              <a:t>assume values </a:t>
            </a:r>
            <a:r>
              <a:rPr sz="2000" spc="-5" dirty="0">
                <a:latin typeface="+mj-lt"/>
                <a:cs typeface="Lucida Sans Unicode"/>
              </a:rPr>
              <a:t>in </a:t>
            </a:r>
            <a:r>
              <a:rPr sz="2000" spc="-7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range </a:t>
            </a:r>
            <a:r>
              <a:rPr sz="2000" spc="-5" dirty="0">
                <a:latin typeface="+mj-lt"/>
                <a:cs typeface="Lucida Sans Unicode"/>
              </a:rPr>
              <a:t>of </a:t>
            </a:r>
            <a:r>
              <a:rPr sz="2000" dirty="0">
                <a:latin typeface="+mj-lt"/>
                <a:cs typeface="Lucida Sans Unicode"/>
              </a:rPr>
              <a:t>0 </a:t>
            </a:r>
            <a:r>
              <a:rPr sz="2000" spc="-5" dirty="0">
                <a:latin typeface="+mj-lt"/>
                <a:cs typeface="Lucida Sans Unicode"/>
              </a:rPr>
              <a:t>to 5000, </a:t>
            </a:r>
            <a:r>
              <a:rPr sz="2000" dirty="0">
                <a:latin typeface="+mj-lt"/>
                <a:cs typeface="Lucida Sans Unicode"/>
              </a:rPr>
              <a:t>there </a:t>
            </a:r>
            <a:r>
              <a:rPr sz="2000" spc="-5" dirty="0">
                <a:latin typeface="+mj-lt"/>
                <a:cs typeface="Lucida Sans Unicode"/>
              </a:rPr>
              <a:t>are </a:t>
            </a:r>
            <a:r>
              <a:rPr sz="2000" dirty="0">
                <a:latin typeface="+mj-lt"/>
                <a:cs typeface="Lucida Sans Unicode"/>
              </a:rPr>
              <a:t>three equivalence </a:t>
            </a:r>
            <a:r>
              <a:rPr sz="2000" spc="-7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classes: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391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1. </a:t>
            </a:r>
            <a:r>
              <a:rPr sz="2000" spc="-5" smtClean="0">
                <a:latin typeface="+mj-lt"/>
                <a:cs typeface="Lucida Sans Unicode"/>
              </a:rPr>
              <a:t>The</a:t>
            </a:r>
            <a:r>
              <a:rPr sz="2000" spc="-25" smtClean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set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of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negative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integers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391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2. T</a:t>
            </a:r>
            <a:r>
              <a:rPr sz="2000" spc="-5" smtClean="0">
                <a:latin typeface="+mj-lt"/>
                <a:cs typeface="Lucida Sans Unicode"/>
              </a:rPr>
              <a:t>he</a:t>
            </a:r>
            <a:r>
              <a:rPr sz="2000" smtClean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set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 </a:t>
            </a:r>
            <a:r>
              <a:rPr sz="2000" dirty="0">
                <a:latin typeface="+mj-lt"/>
                <a:cs typeface="Lucida Sans Unicode"/>
              </a:rPr>
              <a:t>integers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range of </a:t>
            </a:r>
            <a:r>
              <a:rPr sz="2000" dirty="0">
                <a:latin typeface="+mj-lt"/>
                <a:cs typeface="Lucida Sans Unicode"/>
              </a:rPr>
              <a:t>0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>
                <a:latin typeface="+mj-lt"/>
                <a:cs typeface="Lucida Sans Unicode"/>
              </a:rPr>
              <a:t>and </a:t>
            </a:r>
            <a:r>
              <a:rPr sz="2000" spc="-5" smtClean="0">
                <a:latin typeface="+mj-lt"/>
                <a:cs typeface="Lucida Sans Unicode"/>
              </a:rPr>
              <a:t>5000</a:t>
            </a:r>
            <a:endParaRPr lang="en-IN" sz="2000" spc="-5" dirty="0" smtClean="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391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3. T</a:t>
            </a:r>
            <a:r>
              <a:rPr sz="2000" spc="-5" smtClean="0">
                <a:latin typeface="+mj-lt"/>
                <a:cs typeface="Lucida Sans Unicode"/>
              </a:rPr>
              <a:t>he</a:t>
            </a:r>
            <a:r>
              <a:rPr sz="2000" spc="-10" smtClean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integers</a:t>
            </a:r>
            <a:r>
              <a:rPr sz="2000" spc="-3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larger</a:t>
            </a:r>
            <a:r>
              <a:rPr sz="2000" spc="-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than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>
                <a:latin typeface="+mj-lt"/>
                <a:cs typeface="Lucida Sans Unicode"/>
              </a:rPr>
              <a:t>5000</a:t>
            </a:r>
            <a:r>
              <a:rPr sz="2000" spc="-5" smtClean="0">
                <a:latin typeface="+mj-lt"/>
                <a:cs typeface="Lucida Sans Unicode"/>
              </a:rPr>
              <a:t>.</a:t>
            </a:r>
            <a:endParaRPr lang="en-IN" sz="2000" spc="-5" dirty="0" smtClean="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391"/>
              <a:buFont typeface="Wingdings" pitchFamily="2" charset="2"/>
              <a:buChar char="Ø"/>
              <a:tabLst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Therefore</a:t>
            </a:r>
            <a:r>
              <a:rPr sz="2000" spc="-5" dirty="0">
                <a:latin typeface="+mj-lt"/>
                <a:cs typeface="Lucida Sans Unicode"/>
              </a:rPr>
              <a:t>, </a:t>
            </a:r>
            <a:r>
              <a:rPr sz="2000" dirty="0">
                <a:latin typeface="+mj-lt"/>
                <a:cs typeface="Lucida Sans Unicode"/>
              </a:rPr>
              <a:t>the </a:t>
            </a:r>
            <a:r>
              <a:rPr sz="2000" spc="-5" dirty="0">
                <a:latin typeface="+mj-lt"/>
                <a:cs typeface="Lucida Sans Unicode"/>
              </a:rPr>
              <a:t>test cases </a:t>
            </a:r>
            <a:r>
              <a:rPr sz="2000" dirty="0">
                <a:latin typeface="+mj-lt"/>
                <a:cs typeface="Lucida Sans Unicode"/>
              </a:rPr>
              <a:t>must </a:t>
            </a:r>
            <a:r>
              <a:rPr sz="2000" spc="-5" dirty="0">
                <a:latin typeface="+mj-lt"/>
                <a:cs typeface="Lucida Sans Unicode"/>
              </a:rPr>
              <a:t>include values </a:t>
            </a:r>
            <a:r>
              <a:rPr sz="2000" dirty="0">
                <a:latin typeface="+mj-lt"/>
                <a:cs typeface="Lucida Sans Unicode"/>
              </a:rPr>
              <a:t>for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each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three</a:t>
            </a:r>
            <a:r>
              <a:rPr sz="2000" dirty="0">
                <a:latin typeface="+mj-lt"/>
                <a:cs typeface="Lucida Sans Unicode"/>
              </a:rPr>
              <a:t> equivalence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classes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 </a:t>
            </a:r>
            <a:r>
              <a:rPr sz="2000" dirty="0">
                <a:latin typeface="+mj-lt"/>
                <a:cs typeface="Lucida Sans Unicode"/>
              </a:rPr>
              <a:t>a possible </a:t>
            </a:r>
            <a:r>
              <a:rPr sz="2000" spc="-7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test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set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can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be: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{-5,500,6000}.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28674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1285852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751078"/>
            <a:ext cx="8141174" cy="4308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36195" indent="-256540" algn="just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9240" algn="l"/>
              </a:tabLst>
            </a:pPr>
            <a:endParaRPr lang="en-IN" sz="2000" dirty="0" smtClean="0">
              <a:latin typeface="+mj-lt"/>
              <a:cs typeface="Lucida Sans Unicode"/>
            </a:endParaRPr>
          </a:p>
          <a:p>
            <a:pPr marL="268605" marR="36195" indent="-256540" algn="just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9240" algn="l"/>
              </a:tabLst>
            </a:pPr>
            <a:r>
              <a:rPr sz="2000" smtClean="0">
                <a:latin typeface="+mj-lt"/>
                <a:cs typeface="Lucida Sans Unicode"/>
              </a:rPr>
              <a:t> </a:t>
            </a:r>
            <a:r>
              <a:rPr lang="en-IN" sz="2000" dirty="0" smtClean="0">
                <a:latin typeface="+mj-lt"/>
                <a:cs typeface="Lucida Sans Unicode"/>
              </a:rPr>
              <a:t>A </a:t>
            </a:r>
            <a:r>
              <a:rPr sz="2000" spc="-5" smtClean="0">
                <a:latin typeface="+mj-lt"/>
                <a:cs typeface="Lucida Sans Unicode"/>
              </a:rPr>
              <a:t>type </a:t>
            </a:r>
            <a:r>
              <a:rPr sz="2000" spc="-5" dirty="0">
                <a:latin typeface="+mj-lt"/>
                <a:cs typeface="Lucida Sans Unicode"/>
              </a:rPr>
              <a:t>of programming error </a:t>
            </a:r>
            <a:r>
              <a:rPr sz="2000" dirty="0">
                <a:latin typeface="+mj-lt"/>
                <a:cs typeface="Lucida Sans Unicode"/>
              </a:rPr>
              <a:t>frequently </a:t>
            </a:r>
            <a:r>
              <a:rPr sz="2000" spc="-5" dirty="0">
                <a:latin typeface="+mj-lt"/>
                <a:cs typeface="Lucida Sans Unicode"/>
              </a:rPr>
              <a:t>occurs at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boundaries </a:t>
            </a:r>
            <a:r>
              <a:rPr sz="2000" spc="-5" dirty="0">
                <a:latin typeface="+mj-lt"/>
                <a:cs typeface="Lucida Sans Unicode"/>
              </a:rPr>
              <a:t>of different equivalence classes of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>
                <a:latin typeface="+mj-lt"/>
                <a:cs typeface="Lucida Sans Unicode"/>
              </a:rPr>
              <a:t>inputs</a:t>
            </a:r>
            <a:r>
              <a:rPr sz="2000" spc="-5" smtClean="0">
                <a:latin typeface="+mj-lt"/>
                <a:cs typeface="Lucida Sans Unicode"/>
              </a:rPr>
              <a:t>.</a:t>
            </a:r>
            <a:r>
              <a:rPr lang="en-US" sz="2000" b="1" dirty="0" smtClean="0"/>
              <a:t> </a:t>
            </a:r>
          </a:p>
          <a:p>
            <a:pPr marL="268605" marR="36195" indent="-256540" algn="just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9240" algn="l"/>
              </a:tabLst>
            </a:pPr>
            <a:r>
              <a:rPr lang="en-US" sz="2000" b="1" dirty="0" smtClean="0"/>
              <a:t>Boundary Value Analysis</a:t>
            </a:r>
            <a:r>
              <a:rPr lang="en-US" sz="2000" dirty="0" smtClean="0"/>
              <a:t> is a </a:t>
            </a:r>
            <a:r>
              <a:rPr lang="en-US" sz="2000" b="1" dirty="0" smtClean="0"/>
              <a:t>Black</a:t>
            </a:r>
            <a:r>
              <a:rPr lang="en-US" sz="2000" dirty="0" smtClean="0"/>
              <a:t>-</a:t>
            </a:r>
            <a:r>
              <a:rPr lang="en-US" sz="2000" b="1" dirty="0" smtClean="0"/>
              <a:t>Box testing</a:t>
            </a:r>
            <a:r>
              <a:rPr lang="en-US" sz="2000" dirty="0" smtClean="0"/>
              <a:t> technique used to check the errors at the </a:t>
            </a:r>
            <a:r>
              <a:rPr lang="en-US" sz="2000" b="1" dirty="0" smtClean="0"/>
              <a:t>boundaries</a:t>
            </a:r>
            <a:r>
              <a:rPr lang="en-US" sz="2000" dirty="0" smtClean="0"/>
              <a:t> of an input domain. </a:t>
            </a: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36195" indent="-256540" algn="just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9240" algn="l"/>
              </a:tabLst>
            </a:pPr>
            <a:r>
              <a:rPr lang="en-US" sz="2000" dirty="0" smtClean="0"/>
              <a:t>The name comes from the </a:t>
            </a:r>
            <a:r>
              <a:rPr lang="en-US" sz="2000" b="1" dirty="0" smtClean="0"/>
              <a:t>Boundary</a:t>
            </a:r>
            <a:r>
              <a:rPr lang="en-US" sz="2000" dirty="0" smtClean="0"/>
              <a:t>, which means the limits of an area. </a:t>
            </a:r>
            <a:endParaRPr sz="2000">
              <a:latin typeface="+mj-lt"/>
              <a:cs typeface="Lucida Sans Unicode"/>
            </a:endParaRPr>
          </a:p>
          <a:p>
            <a:pPr marL="268605" indent="-256540" algn="just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For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example,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programmers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may</a:t>
            </a:r>
            <a:r>
              <a:rPr sz="2000" spc="-5" dirty="0">
                <a:latin typeface="+mj-lt"/>
                <a:cs typeface="Lucida Sans Unicode"/>
              </a:rPr>
              <a:t> improperly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>
                <a:latin typeface="+mj-lt"/>
                <a:cs typeface="Lucida Sans Unicode"/>
              </a:rPr>
              <a:t>use</a:t>
            </a:r>
            <a:r>
              <a:rPr sz="2000" spc="-5">
                <a:latin typeface="+mj-lt"/>
                <a:cs typeface="Lucida Sans Unicode"/>
              </a:rPr>
              <a:t> </a:t>
            </a:r>
            <a:r>
              <a:rPr sz="2000" smtClean="0">
                <a:latin typeface="+mj-lt"/>
                <a:cs typeface="Lucida Sans Unicode"/>
              </a:rPr>
              <a:t>&lt;</a:t>
            </a:r>
            <a:r>
              <a:rPr sz="2000" spc="-5" smtClean="0">
                <a:latin typeface="+mj-lt"/>
                <a:cs typeface="Lucida Sans Unicode"/>
              </a:rPr>
              <a:t>instead</a:t>
            </a:r>
            <a:r>
              <a:rPr sz="200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 </a:t>
            </a:r>
            <a:r>
              <a:rPr sz="2000" dirty="0">
                <a:latin typeface="+mj-lt"/>
                <a:cs typeface="Lucida Sans Unicode"/>
              </a:rPr>
              <a:t>&lt;=,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or </a:t>
            </a:r>
            <a:r>
              <a:rPr sz="2000" dirty="0">
                <a:latin typeface="+mj-lt"/>
                <a:cs typeface="Lucida Sans Unicode"/>
              </a:rPr>
              <a:t>&lt;= for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&lt;.</a:t>
            </a:r>
            <a:endParaRPr sz="2000">
              <a:latin typeface="+mj-lt"/>
              <a:cs typeface="Lucida Sans Unicode"/>
            </a:endParaRPr>
          </a:p>
          <a:p>
            <a:pPr marL="268605" marR="15303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Boundary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value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analysis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leads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selection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cases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boundaries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different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equivalence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classes.</a:t>
            </a:r>
            <a:endParaRPr sz="2000">
              <a:latin typeface="+mj-lt"/>
              <a:cs typeface="Lucida Sans Unicode"/>
            </a:endParaRPr>
          </a:p>
          <a:p>
            <a:pPr marL="268605" marR="1143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Example: </a:t>
            </a:r>
            <a:r>
              <a:rPr sz="2000" spc="-5" dirty="0">
                <a:latin typeface="+mj-lt"/>
                <a:cs typeface="Lucida Sans Unicode"/>
              </a:rPr>
              <a:t>For </a:t>
            </a:r>
            <a:r>
              <a:rPr sz="2000" dirty="0">
                <a:latin typeface="+mj-lt"/>
                <a:cs typeface="Lucida Sans Unicode"/>
              </a:rPr>
              <a:t>a </a:t>
            </a:r>
            <a:r>
              <a:rPr sz="2000" spc="-5" dirty="0">
                <a:latin typeface="+mj-lt"/>
                <a:cs typeface="Lucida Sans Unicode"/>
              </a:rPr>
              <a:t>function that computes the </a:t>
            </a:r>
            <a:r>
              <a:rPr sz="2000" dirty="0">
                <a:latin typeface="+mj-lt"/>
                <a:cs typeface="Lucida Sans Unicode"/>
              </a:rPr>
              <a:t>square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root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integer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values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range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0</a:t>
            </a:r>
            <a:r>
              <a:rPr sz="2000" spc="-5" dirty="0">
                <a:latin typeface="+mj-lt"/>
                <a:cs typeface="Lucida Sans Unicode"/>
              </a:rPr>
              <a:t> and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5000,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T</a:t>
            </a:r>
            <a:r>
              <a:rPr sz="2000" spc="-5" smtClean="0">
                <a:latin typeface="+mj-lt"/>
                <a:cs typeface="Lucida Sans Unicode"/>
              </a:rPr>
              <a:t>he </a:t>
            </a:r>
            <a:r>
              <a:rPr sz="2000" spc="-5" dirty="0">
                <a:latin typeface="+mj-lt"/>
                <a:cs typeface="Lucida Sans Unicode"/>
              </a:rPr>
              <a:t>test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cases</a:t>
            </a:r>
            <a:r>
              <a:rPr sz="2000" dirty="0">
                <a:latin typeface="+mj-lt"/>
                <a:cs typeface="Lucida Sans Unicode"/>
              </a:rPr>
              <a:t> must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include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following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values:</a:t>
            </a:r>
            <a:endParaRPr sz="2000">
              <a:latin typeface="+mj-lt"/>
              <a:cs typeface="Lucida Sans Unicode"/>
            </a:endParaRPr>
          </a:p>
          <a:p>
            <a:pPr marL="303530">
              <a:lnSpc>
                <a:spcPct val="100000"/>
              </a:lnSpc>
              <a:spcBef>
                <a:spcPts val="395"/>
              </a:spcBef>
            </a:pPr>
            <a:r>
              <a:rPr sz="2000" spc="-5" dirty="0">
                <a:latin typeface="+mj-lt"/>
                <a:cs typeface="Lucida Sans Unicode"/>
              </a:rPr>
              <a:t>{0,</a:t>
            </a:r>
            <a:r>
              <a:rPr sz="2000" spc="-4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-1,5000,5001}.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604" y="243840"/>
            <a:ext cx="4541160" cy="496823"/>
          </a:xfrm>
          <a:prstGeom prst="rect">
            <a:avLst/>
          </a:prstGeom>
        </p:spPr>
      </p:pic>
      <p:pic>
        <p:nvPicPr>
          <p:cNvPr id="29698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52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158" y="827278"/>
            <a:ext cx="8429684" cy="4419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6007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endParaRPr lang="en-US" sz="23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268605" marR="56007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 pitchFamily="34" charset="0"/>
            </a:endParaRPr>
          </a:p>
          <a:p>
            <a:pPr marL="268605" marR="56007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 pitchFamily="34" charset="0"/>
            </a:endParaRPr>
          </a:p>
          <a:p>
            <a:pPr marL="268605" marR="56007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 pitchFamily="34" charset="0"/>
              </a:rPr>
              <a:t>Coding</a:t>
            </a:r>
            <a:r>
              <a:rPr sz="2000" spc="5" smtClean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is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dirty="0">
                <a:latin typeface="+mj-lt"/>
                <a:cs typeface="Lucida Sans Unicode" pitchFamily="34" charset="0"/>
              </a:rPr>
              <a:t>under</a:t>
            </a:r>
            <a:r>
              <a:rPr sz="2000" spc="1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taken</a:t>
            </a:r>
            <a:r>
              <a:rPr sz="200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once</a:t>
            </a:r>
            <a:r>
              <a:rPr sz="200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the</a:t>
            </a:r>
            <a:r>
              <a:rPr sz="200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design</a:t>
            </a:r>
            <a:r>
              <a:rPr sz="2000" spc="1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phase</a:t>
            </a:r>
            <a:r>
              <a:rPr sz="200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is </a:t>
            </a:r>
            <a:r>
              <a:rPr sz="2000" spc="-74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complete</a:t>
            </a:r>
            <a:r>
              <a:rPr sz="2000" spc="-1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and</a:t>
            </a:r>
            <a:r>
              <a:rPr sz="200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the</a:t>
            </a:r>
            <a:r>
              <a:rPr sz="200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design</a:t>
            </a:r>
            <a:r>
              <a:rPr sz="2000" spc="2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document</a:t>
            </a:r>
            <a:r>
              <a:rPr sz="2000" spc="-10" dirty="0">
                <a:latin typeface="+mj-lt"/>
                <a:cs typeface="Lucida Sans Unicode" pitchFamily="34" charset="0"/>
              </a:rPr>
              <a:t> </a:t>
            </a:r>
            <a:r>
              <a:rPr sz="2000" dirty="0">
                <a:latin typeface="+mj-lt"/>
                <a:cs typeface="Lucida Sans Unicode" pitchFamily="34" charset="0"/>
              </a:rPr>
              <a:t>have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been </a:t>
            </a:r>
            <a:r>
              <a:rPr sz="2000" dirty="0">
                <a:latin typeface="+mj-lt"/>
                <a:cs typeface="Lucida Sans Unicode" pitchFamily="34" charset="0"/>
              </a:rPr>
              <a:t> successfully</a:t>
            </a:r>
            <a:r>
              <a:rPr sz="2000" spc="10" dirty="0">
                <a:latin typeface="+mj-lt"/>
                <a:cs typeface="Lucida Sans Unicode" pitchFamily="34" charset="0"/>
              </a:rPr>
              <a:t> </a:t>
            </a:r>
            <a:r>
              <a:rPr sz="2000" spc="-5">
                <a:latin typeface="+mj-lt"/>
                <a:cs typeface="Lucida Sans Unicode" pitchFamily="34" charset="0"/>
              </a:rPr>
              <a:t>reviewed</a:t>
            </a:r>
            <a:r>
              <a:rPr sz="2000" spc="-5" smtClean="0">
                <a:latin typeface="+mj-lt"/>
                <a:cs typeface="Lucida Sans Unicode" pitchFamily="34" charset="0"/>
              </a:rPr>
              <a:t>.</a:t>
            </a:r>
            <a:endParaRPr sz="2000" dirty="0">
              <a:latin typeface="+mj-lt"/>
              <a:cs typeface="Lucida Sans Unicode" pitchFamily="34" charset="0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 The coding is the process of transforming the design of a system into a      computer language format.</a:t>
            </a:r>
            <a:endParaRPr sz="2000" dirty="0">
              <a:latin typeface="+mj-lt"/>
              <a:cs typeface="Lucida Sans Unicode" pitchFamily="34" charset="0"/>
            </a:endParaRPr>
          </a:p>
          <a:p>
            <a:pPr marL="268605" marR="13208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 pitchFamily="34" charset="0"/>
              </a:rPr>
              <a:t>In</a:t>
            </a:r>
            <a:r>
              <a:rPr sz="2000" spc="-1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the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coding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phase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dirty="0">
                <a:latin typeface="+mj-lt"/>
                <a:cs typeface="Lucida Sans Unicode" pitchFamily="34" charset="0"/>
              </a:rPr>
              <a:t>,</a:t>
            </a:r>
            <a:r>
              <a:rPr sz="2000" spc="-1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every</a:t>
            </a:r>
            <a:r>
              <a:rPr sz="200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module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identified</a:t>
            </a:r>
            <a:r>
              <a:rPr sz="2000" spc="1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and </a:t>
            </a:r>
            <a:r>
              <a:rPr sz="200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specified</a:t>
            </a:r>
            <a:r>
              <a:rPr sz="2000" spc="1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in</a:t>
            </a:r>
            <a:r>
              <a:rPr sz="200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the</a:t>
            </a:r>
            <a:r>
              <a:rPr sz="200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design</a:t>
            </a:r>
            <a:r>
              <a:rPr sz="2000" spc="2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document</a:t>
            </a:r>
            <a:r>
              <a:rPr sz="2000" spc="-1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is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independently </a:t>
            </a:r>
            <a:r>
              <a:rPr sz="2000" spc="-745" dirty="0">
                <a:latin typeface="+mj-lt"/>
                <a:cs typeface="Lucida Sans Unicode" pitchFamily="34" charset="0"/>
              </a:rPr>
              <a:t> </a:t>
            </a:r>
            <a:r>
              <a:rPr sz="2000" dirty="0">
                <a:latin typeface="+mj-lt"/>
                <a:cs typeface="Lucida Sans Unicode" pitchFamily="34" charset="0"/>
              </a:rPr>
              <a:t>Coded</a:t>
            </a:r>
            <a:r>
              <a:rPr sz="2000" spc="1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and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Tested</a:t>
            </a:r>
            <a:endParaRPr sz="2000" dirty="0">
              <a:latin typeface="+mj-lt"/>
              <a:cs typeface="Lucida Sans Unicode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 pitchFamily="34" charset="0"/>
              </a:rPr>
              <a:t>The</a:t>
            </a:r>
            <a:r>
              <a:rPr sz="2000" spc="-15" smtClean="0">
                <a:latin typeface="+mj-lt"/>
                <a:cs typeface="Lucida Sans Unicode" pitchFamily="34" charset="0"/>
              </a:rPr>
              <a:t> </a:t>
            </a:r>
            <a:r>
              <a:rPr sz="2000" dirty="0">
                <a:latin typeface="+mj-lt"/>
                <a:cs typeface="Lucida Sans Unicode" pitchFamily="34" charset="0"/>
              </a:rPr>
              <a:t>input</a:t>
            </a:r>
            <a:r>
              <a:rPr sz="2000" spc="1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to</a:t>
            </a:r>
            <a:r>
              <a:rPr sz="2000" spc="-10" dirty="0">
                <a:latin typeface="+mj-lt"/>
                <a:cs typeface="Lucida Sans Unicode" pitchFamily="34" charset="0"/>
              </a:rPr>
              <a:t> </a:t>
            </a:r>
            <a:r>
              <a:rPr sz="2000" dirty="0">
                <a:latin typeface="+mj-lt"/>
                <a:cs typeface="Lucida Sans Unicode" pitchFamily="34" charset="0"/>
              </a:rPr>
              <a:t>the </a:t>
            </a:r>
            <a:r>
              <a:rPr sz="2000" spc="-5" dirty="0">
                <a:latin typeface="+mj-lt"/>
                <a:cs typeface="Lucida Sans Unicode" pitchFamily="34" charset="0"/>
              </a:rPr>
              <a:t>coding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phase</a:t>
            </a:r>
            <a:r>
              <a:rPr sz="2000" spc="1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is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Design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>
                <a:latin typeface="+mj-lt"/>
                <a:cs typeface="Lucida Sans Unicode" pitchFamily="34" charset="0"/>
              </a:rPr>
              <a:t>document</a:t>
            </a:r>
            <a:r>
              <a:rPr sz="2000" spc="-5" smtClean="0">
                <a:latin typeface="+mj-lt"/>
                <a:cs typeface="Lucida Sans Unicode" pitchFamily="34" charset="0"/>
              </a:rPr>
              <a:t>.</a:t>
            </a:r>
            <a:r>
              <a:rPr lang="en-US" sz="2000" dirty="0" smtClean="0"/>
              <a:t> </a:t>
            </a: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dirty="0" smtClean="0"/>
              <a:t>Coding is done by the coder or programmers who are independent people than the designer.</a:t>
            </a:r>
            <a:endParaRPr lang="en-IN" sz="2000" spc="-5" dirty="0" smtClean="0">
              <a:latin typeface="+mj-lt"/>
              <a:cs typeface="Lucida Sans Unicode" pitchFamily="34" charset="0"/>
            </a:endParaRPr>
          </a:p>
          <a:p>
            <a:pPr marL="268605" marR="224154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 pitchFamily="34" charset="0"/>
              </a:rPr>
              <a:t>So</a:t>
            </a:r>
            <a:r>
              <a:rPr sz="2000" spc="-5" smtClean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the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objective of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the coding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phase</a:t>
            </a:r>
            <a:r>
              <a:rPr sz="2000" spc="1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is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to </a:t>
            </a:r>
            <a:r>
              <a:rPr sz="200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transform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the</a:t>
            </a:r>
            <a:r>
              <a:rPr sz="2000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design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of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dirty="0">
                <a:latin typeface="+mj-lt"/>
                <a:cs typeface="Lucida Sans Unicode" pitchFamily="34" charset="0"/>
              </a:rPr>
              <a:t>a</a:t>
            </a:r>
            <a:r>
              <a:rPr sz="2000" spc="-5" dirty="0">
                <a:latin typeface="+mj-lt"/>
                <a:cs typeface="Lucida Sans Unicode" pitchFamily="34" charset="0"/>
              </a:rPr>
              <a:t> </a:t>
            </a:r>
            <a:r>
              <a:rPr sz="2000" dirty="0">
                <a:latin typeface="+mj-lt"/>
                <a:cs typeface="Lucida Sans Unicode" pitchFamily="34" charset="0"/>
              </a:rPr>
              <a:t>system</a:t>
            </a:r>
            <a:r>
              <a:rPr sz="2000" spc="-5" dirty="0">
                <a:latin typeface="+mj-lt"/>
                <a:cs typeface="Lucida Sans Unicode" pitchFamily="34" charset="0"/>
              </a:rPr>
              <a:t> into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dirty="0">
                <a:latin typeface="+mj-lt"/>
                <a:cs typeface="Lucida Sans Unicode" pitchFamily="34" charset="0"/>
              </a:rPr>
              <a:t>a high </a:t>
            </a:r>
            <a:r>
              <a:rPr sz="2000" spc="-5" dirty="0">
                <a:latin typeface="+mj-lt"/>
                <a:cs typeface="Lucida Sans Unicode" pitchFamily="34" charset="0"/>
              </a:rPr>
              <a:t>level </a:t>
            </a:r>
            <a:r>
              <a:rPr sz="2000" spc="-74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language</a:t>
            </a:r>
            <a:r>
              <a:rPr sz="2000" spc="1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code and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to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dirty="0">
                <a:latin typeface="+mj-lt"/>
                <a:cs typeface="Lucida Sans Unicode" pitchFamily="34" charset="0"/>
              </a:rPr>
              <a:t>unit </a:t>
            </a:r>
            <a:r>
              <a:rPr sz="2000" spc="-5" dirty="0">
                <a:latin typeface="+mj-lt"/>
                <a:cs typeface="Lucida Sans Unicode" pitchFamily="34" charset="0"/>
              </a:rPr>
              <a:t>test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this</a:t>
            </a:r>
            <a:r>
              <a:rPr sz="2000" spc="5" dirty="0">
                <a:latin typeface="+mj-lt"/>
                <a:cs typeface="Lucida Sans Unicode" pitchFamily="34" charset="0"/>
              </a:rPr>
              <a:t> </a:t>
            </a:r>
            <a:r>
              <a:rPr sz="2000" spc="-5" dirty="0">
                <a:latin typeface="+mj-lt"/>
                <a:cs typeface="Lucida Sans Unicode" pitchFamily="34" charset="0"/>
              </a:rPr>
              <a:t>code.</a:t>
            </a:r>
            <a:endParaRPr sz="2000" dirty="0">
              <a:latin typeface="+mj-lt"/>
              <a:cs typeface="Lucida Sans Unicod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5918" y="228601"/>
            <a:ext cx="3571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+mj-lt"/>
                <a:ea typeface="Tahoma" pitchFamily="34" charset="0"/>
                <a:cs typeface="Lucida Sans Unicode" pitchFamily="34" charset="0"/>
              </a:rPr>
              <a:t>            Coding</a:t>
            </a:r>
            <a:endParaRPr lang="en-US" sz="4000" dirty="0">
              <a:latin typeface="+mj-lt"/>
              <a:ea typeface="Tahoma" pitchFamily="34" charset="0"/>
              <a:cs typeface="Lucida Sans Unicode" pitchFamily="34" charset="0"/>
            </a:endParaRPr>
          </a:p>
        </p:txBody>
      </p:sp>
      <p:pic>
        <p:nvPicPr>
          <p:cNvPr id="3075" name="Picture 3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0166" cy="78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674878"/>
            <a:ext cx="7938770" cy="5296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US" sz="2000" b="1" dirty="0" smtClean="0"/>
          </a:p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b="1" dirty="0" smtClean="0"/>
              <a:t>White </a:t>
            </a:r>
            <a:r>
              <a:rPr lang="en-US" sz="2000" b="1" dirty="0" smtClean="0"/>
              <a:t>Box Testing</a:t>
            </a:r>
            <a:r>
              <a:rPr lang="en-US" sz="2000" dirty="0" smtClean="0"/>
              <a:t> is software testing technique in which internal structure, design and coding of software are tested to verify flow of input-output and to improve design, usability and security.</a:t>
            </a:r>
          </a:p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dirty="0" smtClean="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mtClean="0">
                <a:latin typeface="+mj-lt"/>
                <a:cs typeface="Lucida Sans Unicode"/>
              </a:rPr>
              <a:t>One</a:t>
            </a:r>
            <a:r>
              <a:rPr sz="2000" spc="-1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white-box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strategy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said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 be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stronger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than another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strategy,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all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types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>
                <a:latin typeface="+mj-lt"/>
                <a:cs typeface="Lucida Sans Unicode"/>
              </a:rPr>
              <a:t>of</a:t>
            </a:r>
            <a:r>
              <a:rPr sz="2000" spc="10">
                <a:latin typeface="+mj-lt"/>
                <a:cs typeface="Lucida Sans Unicode"/>
              </a:rPr>
              <a:t> </a:t>
            </a:r>
            <a:r>
              <a:rPr sz="2000" spc="-5" smtClean="0">
                <a:latin typeface="+mj-lt"/>
                <a:cs typeface="Lucida Sans Unicode"/>
              </a:rPr>
              <a:t>errorsdetected</a:t>
            </a:r>
            <a:r>
              <a:rPr sz="2000" spc="15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by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first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strategy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also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detected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by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second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</a:t>
            </a:r>
            <a:r>
              <a:rPr sz="2000" dirty="0">
                <a:latin typeface="+mj-lt"/>
                <a:cs typeface="Lucida Sans Unicode"/>
              </a:rPr>
              <a:t> strategy,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the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second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strategy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additionally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detects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some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more </a:t>
            </a:r>
            <a:r>
              <a:rPr sz="2000" spc="-5" dirty="0">
                <a:latin typeface="+mj-lt"/>
                <a:cs typeface="Lucida Sans Unicode"/>
              </a:rPr>
              <a:t>types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errors.</a:t>
            </a:r>
            <a:endParaRPr sz="2000">
              <a:latin typeface="+mj-lt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Font typeface="Microsoft Sans Serif"/>
              <a:buChar char=""/>
            </a:pPr>
            <a:endParaRPr sz="2000">
              <a:latin typeface="+mj-lt"/>
              <a:cs typeface="Lucida Sans Unicode"/>
            </a:endParaRPr>
          </a:p>
          <a:p>
            <a:pPr marL="268605" marR="306705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When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two testing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strategies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detect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that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different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least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with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respect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 </a:t>
            </a:r>
            <a:r>
              <a:rPr sz="2000" dirty="0">
                <a:latin typeface="+mj-lt"/>
                <a:cs typeface="Lucida Sans Unicode"/>
              </a:rPr>
              <a:t>some</a:t>
            </a:r>
            <a:r>
              <a:rPr sz="2000" spc="-5" dirty="0">
                <a:latin typeface="+mj-lt"/>
                <a:cs typeface="Lucida Sans Unicode"/>
              </a:rPr>
              <a:t> types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errors,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they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called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>
                <a:latin typeface="+mj-lt"/>
                <a:cs typeface="Lucida Sans Unicode"/>
              </a:rPr>
              <a:t>complementary</a:t>
            </a:r>
            <a:r>
              <a:rPr sz="2000" spc="-5" smtClean="0">
                <a:latin typeface="+mj-lt"/>
                <a:cs typeface="Lucida Sans Unicode"/>
              </a:rPr>
              <a:t>.</a:t>
            </a: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306705" indent="-256540">
              <a:lnSpc>
                <a:spcPct val="100000"/>
              </a:lnSpc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306705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dirty="0" smtClean="0"/>
              <a:t>In white box testing, code is visible to testers so it is also called Clear box testing, Open box testing, Transparent box testing, Code-based testing and Glass box testing.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5918" y="205740"/>
            <a:ext cx="4643470" cy="502919"/>
          </a:xfrm>
          <a:prstGeom prst="rect">
            <a:avLst/>
          </a:prstGeom>
        </p:spPr>
      </p:pic>
      <p:pic>
        <p:nvPicPr>
          <p:cNvPr id="30722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1000132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216" y="1481327"/>
            <a:ext cx="7973568" cy="4309872"/>
          </a:xfrm>
          <a:prstGeom prst="rect">
            <a:avLst/>
          </a:prstGeom>
        </p:spPr>
      </p:pic>
      <p:pic>
        <p:nvPicPr>
          <p:cNvPr id="31746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28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578866"/>
            <a:ext cx="7941945" cy="49359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68605" marR="168910" indent="-256540">
              <a:lnSpc>
                <a:spcPts val="2380"/>
              </a:lnSpc>
              <a:spcBef>
                <a:spcPts val="390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168910" indent="-256540">
              <a:lnSpc>
                <a:spcPts val="2380"/>
              </a:lnSpc>
              <a:spcBef>
                <a:spcPts val="390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168910" indent="-256540">
              <a:lnSpc>
                <a:spcPts val="2380"/>
              </a:lnSpc>
              <a:spcBef>
                <a:spcPts val="390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The </a:t>
            </a:r>
            <a:r>
              <a:rPr sz="2000" spc="-5" dirty="0">
                <a:latin typeface="+mj-lt"/>
                <a:cs typeface="Lucida Sans Unicode"/>
              </a:rPr>
              <a:t>statement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coverage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strategy</a:t>
            </a:r>
            <a:r>
              <a:rPr sz="2000" spc="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aims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design</a:t>
            </a:r>
            <a:r>
              <a:rPr sz="2000" spc="4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 </a:t>
            </a:r>
            <a:r>
              <a:rPr sz="2000" spc="-5" dirty="0">
                <a:latin typeface="+mj-lt"/>
                <a:cs typeface="Lucida Sans Unicode"/>
              </a:rPr>
              <a:t> cases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so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that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every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statement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 </a:t>
            </a:r>
            <a:r>
              <a:rPr sz="2000" spc="-10" dirty="0">
                <a:latin typeface="+mj-lt"/>
                <a:cs typeface="Lucida Sans Unicode"/>
              </a:rPr>
              <a:t>program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executed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least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once.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ts val="2510"/>
              </a:lnSpc>
              <a:spcBef>
                <a:spcPts val="90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U</a:t>
            </a:r>
            <a:r>
              <a:rPr sz="2000" spc="-5" smtClean="0">
                <a:latin typeface="+mj-lt"/>
                <a:cs typeface="Lucida Sans Unicode"/>
              </a:rPr>
              <a:t>nless</a:t>
            </a:r>
            <a:r>
              <a:rPr sz="2000" spc="5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 statement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executed,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very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hard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to</a:t>
            </a:r>
            <a:endParaRPr sz="2000">
              <a:latin typeface="+mj-lt"/>
              <a:cs typeface="Lucida Sans Unicode"/>
            </a:endParaRPr>
          </a:p>
          <a:p>
            <a:pPr marL="268605">
              <a:lnSpc>
                <a:spcPts val="2510"/>
              </a:lnSpc>
            </a:pPr>
            <a:r>
              <a:rPr sz="2000" spc="-10" dirty="0">
                <a:latin typeface="+mj-lt"/>
                <a:cs typeface="Lucida Sans Unicode"/>
              </a:rPr>
              <a:t>determine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if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 exists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that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statement.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ts val="2380"/>
              </a:lnSpc>
              <a:spcBef>
                <a:spcPts val="430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However,</a:t>
            </a:r>
            <a:r>
              <a:rPr sz="2000" spc="16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executing</a:t>
            </a:r>
            <a:r>
              <a:rPr sz="2000" spc="15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some</a:t>
            </a:r>
            <a:r>
              <a:rPr sz="2000" spc="17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statement</a:t>
            </a:r>
            <a:r>
              <a:rPr sz="2000" spc="17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once</a:t>
            </a:r>
            <a:r>
              <a:rPr sz="2000" spc="1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observing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that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behaves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properly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for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that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input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value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 </a:t>
            </a:r>
            <a:r>
              <a:rPr sz="2000" spc="-68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no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guarantee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that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will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behave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correctly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for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all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input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values.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  <a:tab pos="1385570" algn="l"/>
              </a:tabLst>
            </a:pPr>
            <a:r>
              <a:rPr sz="2000" spc="-5" dirty="0">
                <a:latin typeface="+mj-lt"/>
                <a:cs typeface="Lucida Sans Unicode"/>
              </a:rPr>
              <a:t>For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ex.	Int</a:t>
            </a:r>
            <a:r>
              <a:rPr sz="2000" spc="-3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x,y;</a:t>
            </a:r>
            <a:endParaRPr sz="2000">
              <a:latin typeface="+mj-lt"/>
              <a:cs typeface="Lucida Sans Unicode"/>
            </a:endParaRPr>
          </a:p>
          <a:p>
            <a:pPr marL="279400">
              <a:lnSpc>
                <a:spcPct val="100000"/>
              </a:lnSpc>
              <a:spcBef>
                <a:spcPts val="135"/>
              </a:spcBef>
            </a:pPr>
            <a:r>
              <a:rPr sz="2000" spc="-5" dirty="0">
                <a:latin typeface="+mj-lt"/>
                <a:cs typeface="Lucida Sans Unicode"/>
              </a:rPr>
              <a:t>If</a:t>
            </a:r>
            <a:r>
              <a:rPr sz="2000" spc="-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(x&gt;y)</a:t>
            </a:r>
            <a:endParaRPr sz="2000">
              <a:latin typeface="+mj-lt"/>
              <a:cs typeface="Lucida Sans Unicode"/>
            </a:endParaRPr>
          </a:p>
          <a:p>
            <a:pPr marL="812800">
              <a:lnSpc>
                <a:spcPct val="100000"/>
              </a:lnSpc>
              <a:spcBef>
                <a:spcPts val="130"/>
              </a:spcBef>
            </a:pPr>
            <a:r>
              <a:rPr sz="2000" spc="-5" dirty="0">
                <a:latin typeface="+mj-lt"/>
                <a:cs typeface="Lucida Sans Unicode"/>
              </a:rPr>
              <a:t>Printf(“x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grater”);</a:t>
            </a:r>
            <a:endParaRPr sz="2000">
              <a:latin typeface="+mj-lt"/>
              <a:cs typeface="Lucida Sans Unicode"/>
            </a:endParaRPr>
          </a:p>
          <a:p>
            <a:pPr marL="279400">
              <a:lnSpc>
                <a:spcPct val="100000"/>
              </a:lnSpc>
              <a:spcBef>
                <a:spcPts val="145"/>
              </a:spcBef>
            </a:pPr>
            <a:r>
              <a:rPr sz="2000" spc="-5" dirty="0">
                <a:latin typeface="+mj-lt"/>
                <a:cs typeface="Lucida Sans Unicode"/>
              </a:rPr>
              <a:t>Else</a:t>
            </a:r>
            <a:endParaRPr sz="2000">
              <a:latin typeface="+mj-lt"/>
              <a:cs typeface="Lucida Sans Unicode"/>
            </a:endParaRPr>
          </a:p>
          <a:p>
            <a:pPr marL="812800">
              <a:lnSpc>
                <a:spcPct val="100000"/>
              </a:lnSpc>
              <a:spcBef>
                <a:spcPts val="130"/>
              </a:spcBef>
            </a:pPr>
            <a:r>
              <a:rPr sz="2000" spc="-5" dirty="0">
                <a:latin typeface="+mj-lt"/>
                <a:cs typeface="Lucida Sans Unicode"/>
              </a:rPr>
              <a:t>Printf(“y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grater”);</a:t>
            </a:r>
            <a:endParaRPr sz="200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-10" dirty="0">
                <a:latin typeface="+mj-lt"/>
                <a:cs typeface="Lucida Sans Unicode"/>
              </a:rPr>
              <a:t>For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code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case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should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{(5,4),(4,5)}.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488" y="174861"/>
            <a:ext cx="4286279" cy="539495"/>
          </a:xfrm>
          <a:prstGeom prst="rect">
            <a:avLst/>
          </a:prstGeom>
        </p:spPr>
      </p:pic>
      <p:pic>
        <p:nvPicPr>
          <p:cNvPr id="32770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1143008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077214"/>
            <a:ext cx="7903209" cy="3743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ts val="2795"/>
              </a:lnSpc>
              <a:spcBef>
                <a:spcPts val="100"/>
              </a:spcBef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E</a:t>
            </a:r>
            <a:r>
              <a:rPr sz="2000" spc="-5" smtClean="0">
                <a:latin typeface="+mj-lt"/>
                <a:cs typeface="Lucida Sans Unicode"/>
              </a:rPr>
              <a:t>xample</a:t>
            </a:r>
            <a:r>
              <a:rPr sz="2000" spc="-5" dirty="0">
                <a:latin typeface="+mj-lt"/>
                <a:cs typeface="Lucida Sans Unicode"/>
              </a:rPr>
              <a:t>….</a:t>
            </a:r>
            <a:endParaRPr sz="2000">
              <a:latin typeface="+mj-lt"/>
              <a:cs typeface="Lucida Sans Unicode"/>
            </a:endParaRPr>
          </a:p>
          <a:p>
            <a:pPr marL="1174115" marR="3994785" indent="-483234">
              <a:lnSpc>
                <a:spcPts val="2700"/>
              </a:lnSpc>
              <a:spcBef>
                <a:spcPts val="155"/>
              </a:spcBef>
            </a:pPr>
            <a:r>
              <a:rPr sz="2000" spc="-5" dirty="0">
                <a:latin typeface="+mj-lt"/>
                <a:cs typeface="Lucida Sans Unicode"/>
              </a:rPr>
              <a:t>int compute_gcd(x, y)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x,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y;</a:t>
            </a:r>
            <a:endParaRPr sz="2000">
              <a:latin typeface="+mj-lt"/>
              <a:cs typeface="Lucida Sans Unicode"/>
            </a:endParaRPr>
          </a:p>
          <a:p>
            <a:pPr marL="497205">
              <a:lnSpc>
                <a:spcPts val="2560"/>
              </a:lnSpc>
            </a:pPr>
            <a:r>
              <a:rPr sz="2000" dirty="0">
                <a:latin typeface="+mj-lt"/>
                <a:cs typeface="Lucida Sans Unicode"/>
              </a:rPr>
              <a:t>{</a:t>
            </a:r>
            <a:endParaRPr sz="2000">
              <a:latin typeface="+mj-lt"/>
              <a:cs typeface="Lucida Sans Unicode"/>
            </a:endParaRPr>
          </a:p>
          <a:p>
            <a:pPr marL="1078230" marR="4482465">
              <a:lnSpc>
                <a:spcPts val="2700"/>
              </a:lnSpc>
              <a:spcBef>
                <a:spcPts val="155"/>
              </a:spcBef>
            </a:pPr>
            <a:r>
              <a:rPr sz="2000" dirty="0">
                <a:latin typeface="+mj-lt"/>
                <a:cs typeface="Lucida Sans Unicode"/>
              </a:rPr>
              <a:t>1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while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(x!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=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y){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2</a:t>
            </a:r>
            <a:r>
              <a:rPr sz="2000" spc="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if</a:t>
            </a:r>
            <a:r>
              <a:rPr sz="2000" spc="5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(x&gt;y)</a:t>
            </a:r>
            <a:r>
              <a:rPr sz="2000" spc="5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then </a:t>
            </a:r>
            <a:r>
              <a:rPr sz="2000" dirty="0">
                <a:latin typeface="+mj-lt"/>
                <a:cs typeface="Lucida Sans Unicode"/>
              </a:rPr>
              <a:t> 3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x=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x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–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y;</a:t>
            </a:r>
            <a:endParaRPr sz="2000">
              <a:latin typeface="+mj-lt"/>
              <a:cs typeface="Lucida Sans Unicode"/>
            </a:endParaRPr>
          </a:p>
          <a:p>
            <a:pPr marL="1078230">
              <a:lnSpc>
                <a:spcPts val="2565"/>
              </a:lnSpc>
            </a:pPr>
            <a:r>
              <a:rPr sz="2000" dirty="0">
                <a:latin typeface="+mj-lt"/>
                <a:cs typeface="Lucida Sans Unicode"/>
              </a:rPr>
              <a:t>4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else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y= </a:t>
            </a:r>
            <a:r>
              <a:rPr sz="2000" dirty="0">
                <a:latin typeface="+mj-lt"/>
                <a:cs typeface="Lucida Sans Unicode"/>
              </a:rPr>
              <a:t>y</a:t>
            </a:r>
            <a:r>
              <a:rPr sz="2000" spc="-2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–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x;</a:t>
            </a:r>
            <a:endParaRPr sz="2000">
              <a:latin typeface="+mj-lt"/>
              <a:cs typeface="Lucida Sans Unicode"/>
            </a:endParaRPr>
          </a:p>
          <a:p>
            <a:pPr marL="1078230">
              <a:lnSpc>
                <a:spcPts val="2700"/>
              </a:lnSpc>
            </a:pPr>
            <a:r>
              <a:rPr sz="2000" dirty="0">
                <a:latin typeface="+mj-lt"/>
                <a:cs typeface="Lucida Sans Unicode"/>
              </a:rPr>
              <a:t>5</a:t>
            </a:r>
            <a:r>
              <a:rPr sz="2000" spc="-5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}</a:t>
            </a:r>
            <a:endParaRPr sz="2000">
              <a:latin typeface="+mj-lt"/>
              <a:cs typeface="Lucida Sans Unicode"/>
            </a:endParaRPr>
          </a:p>
          <a:p>
            <a:pPr marL="1078230">
              <a:lnSpc>
                <a:spcPts val="2705"/>
              </a:lnSpc>
            </a:pPr>
            <a:r>
              <a:rPr sz="2000" dirty="0">
                <a:latin typeface="+mj-lt"/>
                <a:cs typeface="Lucida Sans Unicode"/>
              </a:rPr>
              <a:t>6</a:t>
            </a:r>
            <a:r>
              <a:rPr sz="2000" spc="-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return</a:t>
            </a:r>
            <a:r>
              <a:rPr sz="2000" spc="-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x;</a:t>
            </a:r>
            <a:endParaRPr sz="2000">
              <a:latin typeface="+mj-lt"/>
              <a:cs typeface="Lucida Sans Unicode"/>
            </a:endParaRPr>
          </a:p>
          <a:p>
            <a:pPr marL="497205">
              <a:lnSpc>
                <a:spcPts val="2770"/>
              </a:lnSpc>
            </a:pPr>
            <a:r>
              <a:rPr sz="2000" dirty="0">
                <a:latin typeface="+mj-lt"/>
                <a:cs typeface="Lucida Sans Unicode"/>
              </a:rPr>
              <a:t>}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80100"/>
              </a:lnSpc>
              <a:spcBef>
                <a:spcPts val="450"/>
              </a:spcBef>
              <a:buClr>
                <a:srgbClr val="2CA1BE"/>
              </a:buClr>
              <a:buSzPct val="67500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By </a:t>
            </a:r>
            <a:r>
              <a:rPr sz="2000" spc="5" dirty="0">
                <a:latin typeface="+mj-lt"/>
                <a:cs typeface="Lucida Sans Unicode"/>
              </a:rPr>
              <a:t>choosing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test set </a:t>
            </a:r>
            <a:r>
              <a:rPr sz="2000" spc="-5" dirty="0">
                <a:latin typeface="+mj-lt"/>
                <a:cs typeface="Lucida Sans Unicode"/>
              </a:rPr>
              <a:t>{(x=3, </a:t>
            </a:r>
            <a:r>
              <a:rPr sz="2000" dirty="0">
                <a:latin typeface="+mj-lt"/>
                <a:cs typeface="Lucida Sans Unicode"/>
              </a:rPr>
              <a:t>y=3), (x=4, y=3), (x=3, </a:t>
            </a:r>
            <a:r>
              <a:rPr sz="2000" spc="-5" dirty="0">
                <a:latin typeface="+mj-lt"/>
                <a:cs typeface="Lucida Sans Unicode"/>
              </a:rPr>
              <a:t>y=4)}, </a:t>
            </a:r>
            <a:r>
              <a:rPr sz="2000" spc="-6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we can </a:t>
            </a:r>
            <a:r>
              <a:rPr sz="2000" spc="-5" dirty="0">
                <a:latin typeface="+mj-lt"/>
                <a:cs typeface="Lucida Sans Unicode"/>
              </a:rPr>
              <a:t>exercise </a:t>
            </a:r>
            <a:r>
              <a:rPr sz="2000" dirty="0">
                <a:latin typeface="+mj-lt"/>
                <a:cs typeface="Lucida Sans Unicode"/>
              </a:rPr>
              <a:t>the </a:t>
            </a:r>
            <a:r>
              <a:rPr sz="2000" spc="-5" dirty="0">
                <a:latin typeface="+mj-lt"/>
                <a:cs typeface="Lucida Sans Unicode"/>
              </a:rPr>
              <a:t>program </a:t>
            </a:r>
            <a:r>
              <a:rPr sz="2000" dirty="0">
                <a:latin typeface="+mj-lt"/>
                <a:cs typeface="Lucida Sans Unicode"/>
              </a:rPr>
              <a:t>such </a:t>
            </a:r>
            <a:r>
              <a:rPr sz="2000" spc="-5" dirty="0">
                <a:latin typeface="+mj-lt"/>
                <a:cs typeface="Lucida Sans Unicode"/>
              </a:rPr>
              <a:t>that all statements are </a:t>
            </a:r>
            <a:r>
              <a:rPr sz="2000" dirty="0">
                <a:latin typeface="+mj-lt"/>
                <a:cs typeface="Lucida Sans Unicode"/>
              </a:rPr>
              <a:t> executed</a:t>
            </a:r>
            <a:r>
              <a:rPr sz="2000" spc="-5" dirty="0">
                <a:latin typeface="+mj-lt"/>
                <a:cs typeface="Lucida Sans Unicode"/>
              </a:rPr>
              <a:t> at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least</a:t>
            </a:r>
            <a:r>
              <a:rPr sz="2000" dirty="0">
                <a:latin typeface="+mj-lt"/>
                <a:cs typeface="Lucida Sans Unicode"/>
              </a:rPr>
              <a:t> once.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33794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135729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751078"/>
            <a:ext cx="7877809" cy="3257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In </a:t>
            </a:r>
            <a:r>
              <a:rPr sz="2000" spc="-5" dirty="0">
                <a:latin typeface="+mj-lt"/>
                <a:cs typeface="Lucida Sans Unicode"/>
              </a:rPr>
              <a:t>the branch coverage-based testing </a:t>
            </a:r>
            <a:r>
              <a:rPr sz="2000" dirty="0">
                <a:latin typeface="+mj-lt"/>
                <a:cs typeface="Lucida Sans Unicode"/>
              </a:rPr>
              <a:t>strategy, </a:t>
            </a:r>
            <a:r>
              <a:rPr sz="2000" spc="-5" dirty="0">
                <a:latin typeface="+mj-lt"/>
                <a:cs typeface="Lucida Sans Unicode"/>
              </a:rPr>
              <a:t>test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cases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designed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make</a:t>
            </a:r>
            <a:r>
              <a:rPr sz="2000" spc="-5" dirty="0">
                <a:latin typeface="+mj-lt"/>
                <a:cs typeface="Lucida Sans Unicode"/>
              </a:rPr>
              <a:t> each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branch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condition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assume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true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dirty="0">
                <a:latin typeface="+mj-lt"/>
                <a:cs typeface="Lucida Sans Unicode"/>
              </a:rPr>
              <a:t> false </a:t>
            </a:r>
            <a:r>
              <a:rPr sz="2000" spc="-5" dirty="0">
                <a:latin typeface="+mj-lt"/>
                <a:cs typeface="Lucida Sans Unicode"/>
              </a:rPr>
              <a:t>values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turn.</a:t>
            </a:r>
            <a:endParaRPr sz="2000">
              <a:latin typeface="+mj-lt"/>
              <a:cs typeface="Lucida Sans Unicode"/>
            </a:endParaRPr>
          </a:p>
          <a:p>
            <a:pPr marL="268605" marR="209550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Branch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also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known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as </a:t>
            </a:r>
            <a:r>
              <a:rPr sz="2000" dirty="0">
                <a:latin typeface="+mj-lt"/>
                <a:cs typeface="Lucida Sans Unicode"/>
              </a:rPr>
              <a:t>edge</a:t>
            </a:r>
            <a:r>
              <a:rPr sz="2000" spc="-5" dirty="0">
                <a:latin typeface="+mj-lt"/>
                <a:cs typeface="Lucida Sans Unicode"/>
              </a:rPr>
              <a:t> testing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as </a:t>
            </a:r>
            <a:r>
              <a:rPr sz="2000" dirty="0">
                <a:latin typeface="+mj-lt"/>
                <a:cs typeface="Lucida Sans Unicode"/>
              </a:rPr>
              <a:t>in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scheme,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each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edge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a</a:t>
            </a:r>
            <a:r>
              <a:rPr sz="2000" spc="-5" dirty="0">
                <a:latin typeface="+mj-lt"/>
                <a:cs typeface="Lucida Sans Unicode"/>
              </a:rPr>
              <a:t> program’s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control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flow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graph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traversed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least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once.</a:t>
            </a:r>
            <a:endParaRPr sz="2000">
              <a:latin typeface="+mj-lt"/>
              <a:cs typeface="Lucida Sans Unicode"/>
            </a:endParaRPr>
          </a:p>
          <a:p>
            <a:pPr marL="268605" marR="22288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It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obvious</a:t>
            </a:r>
            <a:r>
              <a:rPr sz="2000" spc="-5" dirty="0">
                <a:latin typeface="+mj-lt"/>
                <a:cs typeface="Lucida Sans Unicode"/>
              </a:rPr>
              <a:t> that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branch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guarantees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statement</a:t>
            </a:r>
            <a:r>
              <a:rPr sz="2000" spc="-5" dirty="0">
                <a:latin typeface="+mj-lt"/>
                <a:cs typeface="Lucida Sans Unicode"/>
              </a:rPr>
              <a:t> coverage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thus </a:t>
            </a:r>
            <a:r>
              <a:rPr sz="2000" spc="-5" dirty="0">
                <a:latin typeface="+mj-lt"/>
                <a:cs typeface="Lucida Sans Unicode"/>
              </a:rPr>
              <a:t>is </a:t>
            </a:r>
            <a:r>
              <a:rPr sz="2000" dirty="0">
                <a:latin typeface="+mj-lt"/>
                <a:cs typeface="Lucida Sans Unicode"/>
              </a:rPr>
              <a:t>a stronger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strategy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compared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statement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coverage- </a:t>
            </a:r>
            <a:r>
              <a:rPr sz="2000" spc="-5" dirty="0">
                <a:latin typeface="+mj-lt"/>
                <a:cs typeface="Lucida Sans Unicode"/>
              </a:rPr>
              <a:t> based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testing.</a:t>
            </a:r>
            <a:endParaRPr sz="2000">
              <a:latin typeface="+mj-lt"/>
              <a:cs typeface="Lucida Sans Unicode"/>
            </a:endParaRPr>
          </a:p>
          <a:p>
            <a:pPr marL="268605" marR="59563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For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GCD </a:t>
            </a:r>
            <a:r>
              <a:rPr sz="2000" spc="-5" dirty="0">
                <a:latin typeface="+mj-lt"/>
                <a:cs typeface="Lucida Sans Unicode"/>
              </a:rPr>
              <a:t>algorithm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,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the </a:t>
            </a:r>
            <a:r>
              <a:rPr sz="2000" spc="-5" dirty="0">
                <a:latin typeface="+mj-lt"/>
                <a:cs typeface="Lucida Sans Unicode"/>
              </a:rPr>
              <a:t>test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cases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for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branch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coverage can </a:t>
            </a:r>
            <a:r>
              <a:rPr sz="2000" dirty="0">
                <a:latin typeface="+mj-lt"/>
                <a:cs typeface="Lucida Sans Unicode"/>
              </a:rPr>
              <a:t>be </a:t>
            </a:r>
            <a:r>
              <a:rPr sz="2000" spc="-5" dirty="0">
                <a:latin typeface="+mj-lt"/>
                <a:cs typeface="Lucida Sans Unicode"/>
              </a:rPr>
              <a:t>{(x=3, y=3), (x=3, y=2), (x=4,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y=3),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(x=3, </a:t>
            </a:r>
            <a:r>
              <a:rPr sz="2000" spc="-5" dirty="0">
                <a:latin typeface="+mj-lt"/>
                <a:cs typeface="Lucida Sans Unicode"/>
              </a:rPr>
              <a:t>y=4)}.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4612" y="304800"/>
            <a:ext cx="3643338" cy="502920"/>
          </a:xfrm>
          <a:prstGeom prst="rect">
            <a:avLst/>
          </a:prstGeom>
        </p:spPr>
      </p:pic>
      <p:pic>
        <p:nvPicPr>
          <p:cNvPr id="34818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43042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682497"/>
            <a:ext cx="7966075" cy="5207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21334" indent="-256540" algn="just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buFont typeface="Wingdings" pitchFamily="2" charset="2"/>
              <a:buChar char="Ø"/>
              <a:tabLst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521334" indent="-256540" algn="just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buFont typeface="Wingdings" pitchFamily="2" charset="2"/>
              <a:buChar char="Ø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I</a:t>
            </a:r>
            <a:r>
              <a:rPr sz="2000" spc="-5" smtClean="0">
                <a:latin typeface="+mj-lt"/>
                <a:cs typeface="Lucida Sans Unicode"/>
              </a:rPr>
              <a:t>n </a:t>
            </a:r>
            <a:r>
              <a:rPr sz="2000" spc="-5" dirty="0">
                <a:latin typeface="+mj-lt"/>
                <a:cs typeface="Lucida Sans Unicode"/>
              </a:rPr>
              <a:t>this </a:t>
            </a:r>
            <a:r>
              <a:rPr sz="2000" dirty="0">
                <a:latin typeface="+mj-lt"/>
                <a:cs typeface="Lucida Sans Unicode"/>
              </a:rPr>
              <a:t>structural </a:t>
            </a:r>
            <a:r>
              <a:rPr sz="2000" spc="-5" dirty="0">
                <a:latin typeface="+mj-lt"/>
                <a:cs typeface="Lucida Sans Unicode"/>
              </a:rPr>
              <a:t>testing, </a:t>
            </a:r>
            <a:r>
              <a:rPr sz="2000" dirty="0">
                <a:latin typeface="+mj-lt"/>
                <a:cs typeface="Lucida Sans Unicode"/>
              </a:rPr>
              <a:t>test cases are </a:t>
            </a:r>
            <a:r>
              <a:rPr sz="2000" spc="-5" dirty="0">
                <a:latin typeface="+mj-lt"/>
                <a:cs typeface="Lucida Sans Unicode"/>
              </a:rPr>
              <a:t>designed to </a:t>
            </a:r>
            <a:r>
              <a:rPr sz="2000" dirty="0">
                <a:latin typeface="+mj-lt"/>
                <a:cs typeface="Lucida Sans Unicode"/>
              </a:rPr>
              <a:t>make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each component of a composite conditional </a:t>
            </a:r>
            <a:r>
              <a:rPr sz="2000" spc="-5" dirty="0">
                <a:latin typeface="+mj-lt"/>
                <a:cs typeface="Lucida Sans Unicode"/>
              </a:rPr>
              <a:t>expression to </a:t>
            </a:r>
            <a:r>
              <a:rPr sz="2000" spc="-62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assume</a:t>
            </a:r>
            <a:r>
              <a:rPr sz="2000" spc="-5" dirty="0">
                <a:latin typeface="+mj-lt"/>
                <a:cs typeface="Lucida Sans Unicode"/>
              </a:rPr>
              <a:t> both true and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false</a:t>
            </a:r>
            <a:r>
              <a:rPr sz="2000" dirty="0">
                <a:latin typeface="+mj-lt"/>
                <a:cs typeface="Lucida Sans Unicode"/>
              </a:rPr>
              <a:t> values.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500"/>
              <a:buFont typeface="Wingdings" pitchFamily="2" charset="2"/>
              <a:buChar char="Ø"/>
              <a:tabLst>
                <a:tab pos="269240" algn="l"/>
              </a:tabLst>
            </a:pPr>
            <a:r>
              <a:rPr sz="2000" spc="5" dirty="0">
                <a:latin typeface="+mj-lt"/>
                <a:cs typeface="Lucida Sans Unicode"/>
              </a:rPr>
              <a:t>For </a:t>
            </a:r>
            <a:r>
              <a:rPr sz="2000" spc="-5" dirty="0">
                <a:latin typeface="+mj-lt"/>
                <a:cs typeface="Lucida Sans Unicode"/>
              </a:rPr>
              <a:t>example, in the </a:t>
            </a:r>
            <a:r>
              <a:rPr sz="2000" dirty="0">
                <a:latin typeface="+mj-lt"/>
                <a:cs typeface="Lucida Sans Unicode"/>
              </a:rPr>
              <a:t>conditional </a:t>
            </a:r>
            <a:r>
              <a:rPr sz="2000" spc="-5" dirty="0">
                <a:latin typeface="+mj-lt"/>
                <a:cs typeface="Lucida Sans Unicode"/>
              </a:rPr>
              <a:t>expression ((c1.and.c2).or.c3), </a:t>
            </a:r>
            <a:r>
              <a:rPr sz="2000" spc="-6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the components c1, </a:t>
            </a:r>
            <a:r>
              <a:rPr sz="2000" spc="5" dirty="0">
                <a:latin typeface="+mj-lt"/>
                <a:cs typeface="Lucida Sans Unicode"/>
              </a:rPr>
              <a:t>c2 </a:t>
            </a:r>
            <a:r>
              <a:rPr sz="2000" dirty="0">
                <a:latin typeface="+mj-lt"/>
                <a:cs typeface="Lucida Sans Unicode"/>
              </a:rPr>
              <a:t>and </a:t>
            </a:r>
            <a:r>
              <a:rPr sz="2000" spc="5" dirty="0">
                <a:latin typeface="+mj-lt"/>
                <a:cs typeface="Lucida Sans Unicode"/>
              </a:rPr>
              <a:t>c3 </a:t>
            </a:r>
            <a:r>
              <a:rPr sz="2000" spc="-5" dirty="0">
                <a:latin typeface="+mj-lt"/>
                <a:cs typeface="Lucida Sans Unicode"/>
              </a:rPr>
              <a:t>are </a:t>
            </a:r>
            <a:r>
              <a:rPr sz="2000" dirty="0">
                <a:latin typeface="+mj-lt"/>
                <a:cs typeface="Lucida Sans Unicode"/>
              </a:rPr>
              <a:t>each made </a:t>
            </a:r>
            <a:r>
              <a:rPr sz="2000" spc="-5" dirty="0">
                <a:latin typeface="+mj-lt"/>
                <a:cs typeface="Lucida Sans Unicode"/>
              </a:rPr>
              <a:t>to assume both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true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and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false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values.</a:t>
            </a:r>
            <a:endParaRPr sz="2000">
              <a:latin typeface="+mj-lt"/>
              <a:cs typeface="Lucida Sans Unicode"/>
            </a:endParaRPr>
          </a:p>
          <a:p>
            <a:pPr marL="268605" marR="381635" indent="-256540" algn="just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500"/>
              <a:buFont typeface="Wingdings" pitchFamily="2" charset="2"/>
              <a:buChar char="Ø"/>
              <a:tabLst>
                <a:tab pos="269240" algn="l"/>
              </a:tabLst>
            </a:pPr>
            <a:r>
              <a:rPr lang="en-IN" sz="2000" dirty="0" smtClean="0">
                <a:latin typeface="+mj-lt"/>
                <a:cs typeface="Lucida Sans Unicode"/>
              </a:rPr>
              <a:t>C</a:t>
            </a:r>
            <a:r>
              <a:rPr sz="2000" smtClean="0">
                <a:latin typeface="+mj-lt"/>
                <a:cs typeface="Lucida Sans Unicode"/>
              </a:rPr>
              <a:t>ondition </a:t>
            </a:r>
            <a:r>
              <a:rPr sz="2000" spc="-5" dirty="0">
                <a:latin typeface="+mj-lt"/>
                <a:cs typeface="Lucida Sans Unicode"/>
              </a:rPr>
              <a:t>testing is </a:t>
            </a:r>
            <a:r>
              <a:rPr sz="2000" dirty="0">
                <a:latin typeface="+mj-lt"/>
                <a:cs typeface="Lucida Sans Unicode"/>
              </a:rPr>
              <a:t>a stronger </a:t>
            </a:r>
            <a:r>
              <a:rPr sz="2000" spc="-5" dirty="0">
                <a:latin typeface="+mj-lt"/>
                <a:cs typeface="Lucida Sans Unicode"/>
              </a:rPr>
              <a:t>testing strategy </a:t>
            </a:r>
            <a:r>
              <a:rPr sz="2000" dirty="0">
                <a:latin typeface="+mj-lt"/>
                <a:cs typeface="Lucida Sans Unicode"/>
              </a:rPr>
              <a:t>than </a:t>
            </a:r>
            <a:r>
              <a:rPr sz="2000" spc="-5" dirty="0">
                <a:latin typeface="+mj-lt"/>
                <a:cs typeface="Lucida Sans Unicode"/>
              </a:rPr>
              <a:t>branch </a:t>
            </a:r>
            <a:r>
              <a:rPr sz="2000" spc="-6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 </a:t>
            </a:r>
            <a:r>
              <a:rPr sz="2000" dirty="0">
                <a:latin typeface="+mj-lt"/>
                <a:cs typeface="Lucida Sans Unicode"/>
              </a:rPr>
              <a:t>and branch </a:t>
            </a:r>
            <a:r>
              <a:rPr sz="2000" spc="-5" dirty="0">
                <a:latin typeface="+mj-lt"/>
                <a:cs typeface="Lucida Sans Unicode"/>
              </a:rPr>
              <a:t>testing is </a:t>
            </a:r>
            <a:r>
              <a:rPr sz="2000" dirty="0">
                <a:latin typeface="+mj-lt"/>
                <a:cs typeface="Lucida Sans Unicode"/>
              </a:rPr>
              <a:t>stronger </a:t>
            </a:r>
            <a:r>
              <a:rPr sz="2000" spc="-5" dirty="0">
                <a:latin typeface="+mj-lt"/>
                <a:cs typeface="Lucida Sans Unicode"/>
              </a:rPr>
              <a:t>testing strategy </a:t>
            </a:r>
            <a:r>
              <a:rPr sz="2000" dirty="0">
                <a:latin typeface="+mj-lt"/>
                <a:cs typeface="Lucida Sans Unicode"/>
              </a:rPr>
              <a:t>than </a:t>
            </a:r>
            <a:r>
              <a:rPr sz="2000" spc="-6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statement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coverage-based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testing.</a:t>
            </a:r>
            <a:endParaRPr sz="2000">
              <a:latin typeface="+mj-lt"/>
              <a:cs typeface="Lucida Sans Unicode"/>
            </a:endParaRPr>
          </a:p>
          <a:p>
            <a:pPr marL="268605" marR="140335" indent="-256540" algn="just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500"/>
              <a:buFont typeface="Wingdings" pitchFamily="2" charset="2"/>
              <a:buChar char="Ø"/>
              <a:tabLst>
                <a:tab pos="269240" algn="l"/>
              </a:tabLst>
            </a:pPr>
            <a:r>
              <a:rPr sz="2000" spc="5" dirty="0">
                <a:latin typeface="+mj-lt"/>
                <a:cs typeface="Lucida Sans Unicode"/>
              </a:rPr>
              <a:t>For </a:t>
            </a:r>
            <a:r>
              <a:rPr sz="2000" dirty="0">
                <a:latin typeface="+mj-lt"/>
                <a:cs typeface="Lucida Sans Unicode"/>
              </a:rPr>
              <a:t>a composite conditional </a:t>
            </a:r>
            <a:r>
              <a:rPr sz="2000" spc="-5" dirty="0">
                <a:latin typeface="+mj-lt"/>
                <a:cs typeface="Lucida Sans Unicode"/>
              </a:rPr>
              <a:t>expression of </a:t>
            </a:r>
            <a:r>
              <a:rPr sz="2000" dirty="0">
                <a:latin typeface="+mj-lt"/>
                <a:cs typeface="Lucida Sans Unicode"/>
              </a:rPr>
              <a:t>n components, for </a:t>
            </a:r>
            <a:r>
              <a:rPr sz="2000" spc="-6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condition</a:t>
            </a:r>
            <a:r>
              <a:rPr sz="2000" spc="-4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coverage,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2ⁿ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test cases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are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required.</a:t>
            </a:r>
            <a:endParaRPr sz="2000">
              <a:latin typeface="+mj-lt"/>
              <a:cs typeface="Lucida Sans Unicode"/>
            </a:endParaRPr>
          </a:p>
          <a:p>
            <a:pPr marL="268605" marR="877569" indent="-256540" algn="just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500"/>
              <a:buFont typeface="Wingdings" pitchFamily="2" charset="2"/>
              <a:buChar char="Ø"/>
              <a:tabLst>
                <a:tab pos="269240" algn="l"/>
              </a:tabLst>
            </a:pPr>
            <a:r>
              <a:rPr sz="2000" spc="5" dirty="0">
                <a:latin typeface="+mj-lt"/>
                <a:cs typeface="Lucida Sans Unicode"/>
              </a:rPr>
              <a:t>Thus, </a:t>
            </a:r>
            <a:r>
              <a:rPr sz="2000" dirty="0">
                <a:latin typeface="+mj-lt"/>
                <a:cs typeface="Lucida Sans Unicode"/>
              </a:rPr>
              <a:t>for condition coverage,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number of </a:t>
            </a:r>
            <a:r>
              <a:rPr sz="2000" spc="-5" dirty="0">
                <a:latin typeface="+mj-lt"/>
                <a:cs typeface="Lucida Sans Unicode"/>
              </a:rPr>
              <a:t>test cases </a:t>
            </a:r>
            <a:r>
              <a:rPr sz="2000" spc="-6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increases </a:t>
            </a:r>
            <a:r>
              <a:rPr sz="2000" dirty="0">
                <a:latin typeface="+mj-lt"/>
                <a:cs typeface="Lucida Sans Unicode"/>
              </a:rPr>
              <a:t>exponentially with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number of component </a:t>
            </a:r>
            <a:r>
              <a:rPr sz="2000" spc="-6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conditions.</a:t>
            </a:r>
            <a:endParaRPr sz="2000">
              <a:latin typeface="+mj-lt"/>
              <a:cs typeface="Lucida Sans Unicode"/>
            </a:endParaRPr>
          </a:p>
          <a:p>
            <a:pPr marL="268605" marR="372745" indent="-256540" algn="just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500"/>
              <a:buFont typeface="Wingdings" pitchFamily="2" charset="2"/>
              <a:buChar char="Ø"/>
              <a:tabLst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Therefore, </a:t>
            </a:r>
            <a:r>
              <a:rPr sz="2000" dirty="0">
                <a:latin typeface="+mj-lt"/>
                <a:cs typeface="Lucida Sans Unicode"/>
              </a:rPr>
              <a:t>a condition </a:t>
            </a:r>
            <a:r>
              <a:rPr sz="2000" spc="-5" dirty="0">
                <a:latin typeface="+mj-lt"/>
                <a:cs typeface="Lucida Sans Unicode"/>
              </a:rPr>
              <a:t>coverage-based testing </a:t>
            </a:r>
            <a:r>
              <a:rPr sz="2000" dirty="0">
                <a:latin typeface="+mj-lt"/>
                <a:cs typeface="Lucida Sans Unicode"/>
              </a:rPr>
              <a:t>technique </a:t>
            </a:r>
            <a:r>
              <a:rPr sz="2000" spc="-5" dirty="0">
                <a:latin typeface="+mj-lt"/>
                <a:cs typeface="Lucida Sans Unicode"/>
              </a:rPr>
              <a:t>is </a:t>
            </a:r>
            <a:r>
              <a:rPr sz="2000" spc="-6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practical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only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(the</a:t>
            </a:r>
            <a:r>
              <a:rPr sz="2000" dirty="0">
                <a:latin typeface="+mj-lt"/>
                <a:cs typeface="Lucida Sans Unicode"/>
              </a:rPr>
              <a:t> number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conditions)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small.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7422" y="243840"/>
            <a:ext cx="3929089" cy="502919"/>
          </a:xfrm>
          <a:prstGeom prst="rect">
            <a:avLst/>
          </a:prstGeom>
        </p:spPr>
      </p:pic>
      <p:pic>
        <p:nvPicPr>
          <p:cNvPr id="35842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57290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751078"/>
            <a:ext cx="7959725" cy="3526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670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1670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1670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The </a:t>
            </a:r>
            <a:r>
              <a:rPr sz="2000" spc="-5" dirty="0">
                <a:latin typeface="+mj-lt"/>
                <a:cs typeface="Lucida Sans Unicode"/>
              </a:rPr>
              <a:t>path coverage-based testing </a:t>
            </a:r>
            <a:r>
              <a:rPr sz="2000" dirty="0">
                <a:latin typeface="+mj-lt"/>
                <a:cs typeface="Lucida Sans Unicode"/>
              </a:rPr>
              <a:t>strategy </a:t>
            </a:r>
            <a:r>
              <a:rPr sz="2000" spc="-5" dirty="0">
                <a:latin typeface="+mj-lt"/>
                <a:cs typeface="Lucida Sans Unicode"/>
              </a:rPr>
              <a:t>requires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design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cases</a:t>
            </a:r>
            <a:r>
              <a:rPr sz="2000" dirty="0">
                <a:latin typeface="+mj-lt"/>
                <a:cs typeface="Lucida Sans Unicode"/>
              </a:rPr>
              <a:t> such </a:t>
            </a:r>
            <a:r>
              <a:rPr sz="2000" spc="-5" dirty="0">
                <a:latin typeface="+mj-lt"/>
                <a:cs typeface="Lucida Sans Unicode"/>
              </a:rPr>
              <a:t>that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all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linearly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independent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paths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program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executed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at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least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once. </a:t>
            </a: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-5" dirty="0">
                <a:latin typeface="+mj-lt"/>
                <a:cs typeface="Lucida Sans Unicode"/>
              </a:rPr>
              <a:t> linearly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independent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path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defined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terms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control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flow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graph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(CFG) </a:t>
            </a:r>
            <a:r>
              <a:rPr sz="2000" dirty="0">
                <a:latin typeface="+mj-lt"/>
                <a:cs typeface="Lucida Sans Unicode"/>
              </a:rPr>
              <a:t>of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-5" dirty="0">
                <a:latin typeface="+mj-lt"/>
                <a:cs typeface="Lucida Sans Unicode"/>
              </a:rPr>
              <a:t> program.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A </a:t>
            </a:r>
            <a:r>
              <a:rPr sz="2000" spc="5" dirty="0">
                <a:latin typeface="+mj-lt"/>
                <a:cs typeface="Lucida Sans Unicode"/>
              </a:rPr>
              <a:t>path </a:t>
            </a:r>
            <a:r>
              <a:rPr sz="2000" spc="-5" dirty="0">
                <a:latin typeface="+mj-lt"/>
                <a:cs typeface="Lucida Sans Unicode"/>
              </a:rPr>
              <a:t>through </a:t>
            </a:r>
            <a:r>
              <a:rPr sz="2000" dirty="0">
                <a:latin typeface="+mj-lt"/>
                <a:cs typeface="Lucida Sans Unicode"/>
              </a:rPr>
              <a:t>a </a:t>
            </a:r>
            <a:r>
              <a:rPr sz="2000" spc="-5" dirty="0">
                <a:latin typeface="+mj-lt"/>
                <a:cs typeface="Lucida Sans Unicode"/>
              </a:rPr>
              <a:t>program is </a:t>
            </a:r>
            <a:r>
              <a:rPr sz="2000" dirty="0">
                <a:latin typeface="+mj-lt"/>
                <a:cs typeface="Lucida Sans Unicode"/>
              </a:rPr>
              <a:t>a node </a:t>
            </a:r>
            <a:r>
              <a:rPr sz="2000" spc="-5" dirty="0">
                <a:latin typeface="+mj-lt"/>
                <a:cs typeface="Lucida Sans Unicode"/>
              </a:rPr>
              <a:t>and edge </a:t>
            </a:r>
            <a:r>
              <a:rPr sz="2000" dirty="0">
                <a:latin typeface="+mj-lt"/>
                <a:cs typeface="Lucida Sans Unicode"/>
              </a:rPr>
              <a:t> sequence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from</a:t>
            </a:r>
            <a:r>
              <a:rPr sz="2000" spc="-5" dirty="0">
                <a:latin typeface="+mj-lt"/>
                <a:cs typeface="Lucida Sans Unicode"/>
              </a:rPr>
              <a:t> the </a:t>
            </a:r>
            <a:r>
              <a:rPr sz="2000" dirty="0">
                <a:latin typeface="+mj-lt"/>
                <a:cs typeface="Lucida Sans Unicode"/>
              </a:rPr>
              <a:t>starting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node </a:t>
            </a:r>
            <a:r>
              <a:rPr sz="2000" spc="-5" dirty="0">
                <a:latin typeface="+mj-lt"/>
                <a:cs typeface="Lucida Sans Unicode"/>
              </a:rPr>
              <a:t>to </a:t>
            </a: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terminal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node </a:t>
            </a:r>
            <a:r>
              <a:rPr sz="2000" spc="-7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control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flow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graph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-5" dirty="0">
                <a:latin typeface="+mj-lt"/>
                <a:cs typeface="Lucida Sans Unicode"/>
              </a:rPr>
              <a:t> program.</a:t>
            </a:r>
            <a:endParaRPr sz="2000">
              <a:latin typeface="+mj-lt"/>
              <a:cs typeface="Lucida Sans Unicode"/>
            </a:endParaRPr>
          </a:p>
          <a:p>
            <a:pPr marL="268605" marR="2159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A linearly </a:t>
            </a:r>
            <a:r>
              <a:rPr sz="2000" spc="-5" dirty="0">
                <a:latin typeface="+mj-lt"/>
                <a:cs typeface="Lucida Sans Unicode"/>
              </a:rPr>
              <a:t>independent </a:t>
            </a:r>
            <a:r>
              <a:rPr sz="2000" spc="5" dirty="0">
                <a:latin typeface="+mj-lt"/>
                <a:cs typeface="Lucida Sans Unicode"/>
              </a:rPr>
              <a:t>path </a:t>
            </a:r>
            <a:r>
              <a:rPr sz="2000" spc="-5" dirty="0">
                <a:latin typeface="+mj-lt"/>
                <a:cs typeface="Lucida Sans Unicode"/>
              </a:rPr>
              <a:t>is any path through the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program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that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introduces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least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one</a:t>
            </a:r>
            <a:r>
              <a:rPr sz="2000" dirty="0">
                <a:latin typeface="+mj-lt"/>
                <a:cs typeface="Lucida Sans Unicode"/>
              </a:rPr>
              <a:t> new edge(new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node)</a:t>
            </a:r>
            <a:r>
              <a:rPr sz="2000" spc="-5" dirty="0">
                <a:latin typeface="+mj-lt"/>
                <a:cs typeface="Lucida Sans Unicode"/>
              </a:rPr>
              <a:t> that 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not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included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 any other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linearly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independent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paths.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794" y="304800"/>
            <a:ext cx="3429024" cy="502920"/>
          </a:xfrm>
          <a:prstGeom prst="rect">
            <a:avLst/>
          </a:prstGeom>
        </p:spPr>
      </p:pic>
      <p:pic>
        <p:nvPicPr>
          <p:cNvPr id="36866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1714512" cy="11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527049"/>
            <a:ext cx="7940040" cy="5218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13716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13716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13716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A </a:t>
            </a:r>
            <a:r>
              <a:rPr sz="2000" spc="-10" dirty="0">
                <a:latin typeface="+mj-lt"/>
                <a:cs typeface="Lucida Sans Unicode"/>
              </a:rPr>
              <a:t>control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flow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graph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describes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sequence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which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different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instructions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program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get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executed.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In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other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words,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control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flow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graph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describes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how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 </a:t>
            </a:r>
            <a:r>
              <a:rPr sz="2000" spc="-5" dirty="0">
                <a:latin typeface="+mj-lt"/>
                <a:cs typeface="Lucida Sans Unicode"/>
              </a:rPr>
              <a:t> control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flows</a:t>
            </a:r>
            <a:r>
              <a:rPr sz="2000" spc="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through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program.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order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draw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control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flow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graph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 </a:t>
            </a:r>
            <a:r>
              <a:rPr sz="2000" spc="-10" dirty="0">
                <a:latin typeface="+mj-lt"/>
                <a:cs typeface="Lucida Sans Unicode"/>
              </a:rPr>
              <a:t>program,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all</a:t>
            </a:r>
            <a:endParaRPr sz="2000">
              <a:latin typeface="+mj-lt"/>
              <a:cs typeface="Lucida Sans Unicode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statements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program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must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numbered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first.</a:t>
            </a:r>
            <a:endParaRPr sz="2000">
              <a:latin typeface="+mj-lt"/>
              <a:cs typeface="Lucida Sans Unicode"/>
            </a:endParaRPr>
          </a:p>
          <a:p>
            <a:pPr marL="268605" marR="37909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The different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numbered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statements</a:t>
            </a:r>
            <a:r>
              <a:rPr sz="2000" spc="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serve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nodes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of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control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flow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graph.</a:t>
            </a:r>
            <a:endParaRPr sz="2000">
              <a:latin typeface="+mj-lt"/>
              <a:cs typeface="Lucida Sans Unicode"/>
            </a:endParaRPr>
          </a:p>
          <a:p>
            <a:pPr marL="268605" marR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An edge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from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one node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another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node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exists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 </a:t>
            </a:r>
            <a:r>
              <a:rPr sz="2000" spc="-5" dirty="0">
                <a:latin typeface="+mj-lt"/>
                <a:cs typeface="Lucida Sans Unicode"/>
              </a:rPr>
              <a:t> execution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-5" dirty="0">
                <a:latin typeface="+mj-lt"/>
                <a:cs typeface="Lucida Sans Unicode"/>
              </a:rPr>
              <a:t> statement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representing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first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node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result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transfer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control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other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node.</a:t>
            </a:r>
            <a:endParaRPr sz="2000">
              <a:latin typeface="+mj-lt"/>
              <a:cs typeface="Lucida Sans Unicode"/>
            </a:endParaRPr>
          </a:p>
          <a:p>
            <a:pPr marL="268605" marR="15684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The CFG for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any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program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easily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drawn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by </a:t>
            </a:r>
            <a:r>
              <a:rPr sz="2000" spc="-5" dirty="0">
                <a:latin typeface="+mj-lt"/>
                <a:cs typeface="Lucida Sans Unicode"/>
              </a:rPr>
              <a:t> knowing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how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represent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sequence,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selection,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iteration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type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statements</a:t>
            </a:r>
            <a:r>
              <a:rPr sz="2000" spc="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CFG.</a:t>
            </a:r>
            <a:endParaRPr sz="2000">
              <a:latin typeface="+mj-lt"/>
              <a:cs typeface="Lucida Sans Unicode"/>
            </a:endParaRPr>
          </a:p>
          <a:p>
            <a:pPr marL="268605" marR="67754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10" dirty="0">
                <a:latin typeface="+mj-lt"/>
                <a:cs typeface="Lucida Sans Unicode"/>
              </a:rPr>
              <a:t>After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all,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program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made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up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from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these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types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of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statements.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603" y="91439"/>
            <a:ext cx="6357983" cy="551479"/>
          </a:xfrm>
          <a:prstGeom prst="rect">
            <a:avLst/>
          </a:prstGeom>
        </p:spPr>
      </p:pic>
      <p:pic>
        <p:nvPicPr>
          <p:cNvPr id="37890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143008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6629400" cy="5017008"/>
          </a:xfrm>
          <a:prstGeom prst="rect">
            <a:avLst/>
          </a:prstGeom>
        </p:spPr>
      </p:pic>
      <p:pic>
        <p:nvPicPr>
          <p:cNvPr id="38914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071570" cy="11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174" y="266700"/>
            <a:ext cx="3286147" cy="496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990600"/>
            <a:ext cx="8077200" cy="4876800"/>
          </a:xfrm>
          <a:prstGeom prst="rect">
            <a:avLst/>
          </a:prstGeom>
        </p:spPr>
      </p:pic>
      <p:pic>
        <p:nvPicPr>
          <p:cNvPr id="39938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1357322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348" y="714356"/>
            <a:ext cx="7906384" cy="7066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5244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dirty="0" smtClean="0">
              <a:latin typeface="+mj-lt"/>
              <a:cs typeface="Lucida Sans Unicode"/>
            </a:endParaRPr>
          </a:p>
          <a:p>
            <a:pPr marL="268605" marR="55244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dirty="0" smtClean="0">
              <a:latin typeface="+mj-lt"/>
              <a:cs typeface="Lucida Sans Unicode"/>
            </a:endParaRPr>
          </a:p>
          <a:p>
            <a:pPr marL="268605" marR="55244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mtClean="0">
                <a:latin typeface="+mj-lt"/>
                <a:cs typeface="Lucida Sans Unicode"/>
              </a:rPr>
              <a:t>Good</a:t>
            </a:r>
            <a:r>
              <a:rPr sz="2000" spc="-5" smtClean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software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development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organizations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usually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develop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their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own coding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standards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guidelines </a:t>
            </a:r>
            <a:r>
              <a:rPr sz="2000" spc="-7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depending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on </a:t>
            </a:r>
            <a:r>
              <a:rPr sz="2000" dirty="0">
                <a:latin typeface="+mj-lt"/>
                <a:cs typeface="Lucida Sans Unicode"/>
              </a:rPr>
              <a:t>what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best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suits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their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organization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the </a:t>
            </a:r>
            <a:r>
              <a:rPr sz="2000" spc="-5" dirty="0">
                <a:latin typeface="+mj-lt"/>
                <a:cs typeface="Lucida Sans Unicode"/>
              </a:rPr>
              <a:t>type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products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they develop.</a:t>
            </a:r>
            <a:endParaRPr sz="2000">
              <a:latin typeface="+mj-lt"/>
              <a:cs typeface="Lucida Sans Unicode"/>
            </a:endParaRPr>
          </a:p>
          <a:p>
            <a:pPr marL="268605" marR="84836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following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some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representative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>
                <a:latin typeface="+mj-lt"/>
                <a:cs typeface="Lucida Sans Unicode"/>
              </a:rPr>
              <a:t>coding </a:t>
            </a:r>
            <a:r>
              <a:rPr sz="2000" spc="-745">
                <a:latin typeface="+mj-lt"/>
                <a:cs typeface="Lucida Sans Unicode"/>
              </a:rPr>
              <a:t> </a:t>
            </a:r>
            <a:r>
              <a:rPr sz="2000" spc="-5" smtClean="0">
                <a:latin typeface="+mj-lt"/>
                <a:cs typeface="Lucida Sans Unicode"/>
              </a:rPr>
              <a:t>standards</a:t>
            </a:r>
            <a:r>
              <a:rPr lang="en-IN" sz="2000" spc="-5" dirty="0" smtClean="0">
                <a:latin typeface="+mj-lt"/>
                <a:cs typeface="Lucida Sans Unicode"/>
              </a:rPr>
              <a:t>:-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9240" algn="l"/>
              </a:tabLst>
            </a:pPr>
            <a:r>
              <a:rPr sz="2000" spc="5" dirty="0">
                <a:latin typeface="+mj-lt"/>
                <a:cs typeface="Lucida Sans Unicode"/>
              </a:rPr>
              <a:t>Rules for </a:t>
            </a:r>
            <a:r>
              <a:rPr sz="2000" dirty="0">
                <a:latin typeface="+mj-lt"/>
                <a:cs typeface="Lucida Sans Unicode"/>
              </a:rPr>
              <a:t>limiting </a:t>
            </a:r>
            <a:r>
              <a:rPr sz="2000" spc="5" dirty="0">
                <a:latin typeface="+mj-lt"/>
                <a:cs typeface="Lucida Sans Unicode"/>
              </a:rPr>
              <a:t>the use of global: </a:t>
            </a:r>
            <a:r>
              <a:rPr sz="2000" spc="-5" dirty="0">
                <a:latin typeface="+mj-lt"/>
                <a:cs typeface="Lucida Sans Unicode"/>
              </a:rPr>
              <a:t>These rules list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what </a:t>
            </a:r>
            <a:r>
              <a:rPr sz="2000" spc="-5" dirty="0">
                <a:latin typeface="+mj-lt"/>
                <a:cs typeface="Lucida Sans Unicode"/>
              </a:rPr>
              <a:t>types of data can </a:t>
            </a:r>
            <a:r>
              <a:rPr sz="2000" dirty="0">
                <a:latin typeface="+mj-lt"/>
                <a:cs typeface="Lucida Sans Unicode"/>
              </a:rPr>
              <a:t>be </a:t>
            </a:r>
            <a:r>
              <a:rPr sz="2000" spc="-5" dirty="0">
                <a:latin typeface="+mj-lt"/>
                <a:cs typeface="Lucida Sans Unicode"/>
              </a:rPr>
              <a:t>declared </a:t>
            </a:r>
            <a:r>
              <a:rPr sz="2000" dirty="0">
                <a:latin typeface="+mj-lt"/>
                <a:cs typeface="Lucida Sans Unicode"/>
              </a:rPr>
              <a:t>global </a:t>
            </a:r>
            <a:r>
              <a:rPr sz="2000" spc="-5" dirty="0">
                <a:latin typeface="+mj-lt"/>
                <a:cs typeface="Lucida Sans Unicode"/>
              </a:rPr>
              <a:t>and what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cannot.</a:t>
            </a:r>
            <a:endParaRPr sz="2000">
              <a:latin typeface="+mj-lt"/>
              <a:cs typeface="Lucida Sans Unicode"/>
            </a:endParaRPr>
          </a:p>
          <a:p>
            <a:pPr marL="268605" marR="49149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Contents </a:t>
            </a:r>
            <a:r>
              <a:rPr sz="2000" spc="5" dirty="0">
                <a:latin typeface="+mj-lt"/>
                <a:cs typeface="Lucida Sans Unicode"/>
              </a:rPr>
              <a:t>of the </a:t>
            </a:r>
            <a:r>
              <a:rPr sz="2000" dirty="0">
                <a:latin typeface="+mj-lt"/>
                <a:cs typeface="Lucida Sans Unicode"/>
              </a:rPr>
              <a:t>headers preceding </a:t>
            </a:r>
            <a:r>
              <a:rPr sz="2000" spc="5" dirty="0">
                <a:latin typeface="+mj-lt"/>
                <a:cs typeface="Lucida Sans Unicode"/>
              </a:rPr>
              <a:t>codes for 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different modules: </a:t>
            </a:r>
            <a:r>
              <a:rPr sz="2000" spc="-5" dirty="0">
                <a:latin typeface="+mj-lt"/>
                <a:cs typeface="Lucida Sans Unicode"/>
              </a:rPr>
              <a:t>The information contained in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headers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different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modules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should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standard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for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 </a:t>
            </a:r>
            <a:r>
              <a:rPr sz="2000" spc="-5">
                <a:latin typeface="+mj-lt"/>
                <a:cs typeface="Lucida Sans Unicode"/>
              </a:rPr>
              <a:t>organization</a:t>
            </a:r>
            <a:r>
              <a:rPr sz="2000" spc="-5" smtClean="0">
                <a:latin typeface="+mj-lt"/>
                <a:cs typeface="Lucida Sans Unicode"/>
              </a:rPr>
              <a:t>.</a:t>
            </a:r>
            <a:r>
              <a:rPr lang="en-US" sz="2000" dirty="0" smtClean="0"/>
              <a:t> </a:t>
            </a:r>
          </a:p>
          <a:p>
            <a:pPr marL="268605" marR="491490" indent="-256540"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dirty="0" smtClean="0"/>
              <a:t>It is very important for the programmers to maintain the coding standards otherwise the code will be rejected during code review. </a:t>
            </a:r>
          </a:p>
          <a:p>
            <a:pPr marL="268605" marR="491490" indent="-256540"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dirty="0" smtClean="0"/>
              <a:t>It improves readability, and maintainability of the code and it reduces complexity also. </a:t>
            </a:r>
          </a:p>
          <a:p>
            <a:pPr marL="268605" marR="491490" indent="-256540"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dirty="0" smtClean="0"/>
              <a:t>It helps in code reuse and helps to detect error easily.</a:t>
            </a:r>
          </a:p>
          <a:p>
            <a:pPr marL="268605" marR="491490" indent="-256540"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US" sz="2000" dirty="0" smtClean="0"/>
          </a:p>
          <a:p>
            <a:pPr marL="268605" marR="491490" indent="-256540">
              <a:spcBef>
                <a:spcPts val="400"/>
              </a:spcBef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endParaRPr lang="en-US" sz="2000" dirty="0" smtClean="0"/>
          </a:p>
          <a:p>
            <a:pPr marL="268605" marR="49149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US" sz="2000" dirty="0" smtClean="0"/>
          </a:p>
          <a:p>
            <a:pPr marL="268605" marR="49149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49149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289" y="714356"/>
            <a:ext cx="6710765" cy="500066"/>
          </a:xfrm>
          <a:prstGeom prst="rect">
            <a:avLst/>
          </a:prstGeom>
        </p:spPr>
      </p:pic>
      <p:pic>
        <p:nvPicPr>
          <p:cNvPr id="4098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2976" cy="92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903478"/>
            <a:ext cx="7836534" cy="3257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For</a:t>
            </a:r>
            <a:r>
              <a:rPr sz="2000" spc="5" smtClean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more </a:t>
            </a:r>
            <a:r>
              <a:rPr sz="2000" spc="-5" dirty="0">
                <a:latin typeface="+mj-lt"/>
                <a:cs typeface="Lucida Sans Unicode"/>
              </a:rPr>
              <a:t>complicated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programs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not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easy to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determine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number </a:t>
            </a:r>
            <a:r>
              <a:rPr sz="2000" spc="-5" dirty="0">
                <a:latin typeface="+mj-lt"/>
                <a:cs typeface="Lucida Sans Unicode"/>
              </a:rPr>
              <a:t>of independent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paths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program.</a:t>
            </a:r>
            <a:endParaRPr sz="2000">
              <a:latin typeface="+mj-lt"/>
              <a:cs typeface="Lucida Sans Unicode"/>
            </a:endParaRPr>
          </a:p>
          <a:p>
            <a:pPr marL="268605" marR="17780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McCabe’s</a:t>
            </a:r>
            <a:r>
              <a:rPr sz="2000" spc="-3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cyclomatic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complexity</a:t>
            </a:r>
            <a:r>
              <a:rPr sz="2000" spc="-7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defines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upper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bound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for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number</a:t>
            </a:r>
            <a:r>
              <a:rPr sz="2000" spc="-5" dirty="0">
                <a:latin typeface="+mj-lt"/>
                <a:cs typeface="Lucida Sans Unicode"/>
              </a:rPr>
              <a:t> 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linearly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independent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paths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through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 </a:t>
            </a:r>
            <a:r>
              <a:rPr sz="2000" spc="-5" dirty="0">
                <a:latin typeface="+mj-lt"/>
                <a:cs typeface="Lucida Sans Unicode"/>
              </a:rPr>
              <a:t>program.</a:t>
            </a:r>
            <a:endParaRPr sz="2000">
              <a:latin typeface="+mj-lt"/>
              <a:cs typeface="Lucida Sans Unicode"/>
            </a:endParaRPr>
          </a:p>
          <a:p>
            <a:pPr marL="268605" marR="75057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McCabe’s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metric</a:t>
            </a:r>
            <a:r>
              <a:rPr sz="2000" spc="-5" dirty="0">
                <a:latin typeface="+mj-lt"/>
                <a:cs typeface="Lucida Sans Unicode"/>
              </a:rPr>
              <a:t> does </a:t>
            </a:r>
            <a:r>
              <a:rPr sz="2000" dirty="0">
                <a:latin typeface="+mj-lt"/>
                <a:cs typeface="Lucida Sans Unicode"/>
              </a:rPr>
              <a:t>not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directly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identify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linearly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independent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paths,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but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informs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approximately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how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many</a:t>
            </a:r>
            <a:r>
              <a:rPr sz="2000" spc="-5" dirty="0">
                <a:latin typeface="+mj-lt"/>
                <a:cs typeface="Lucida Sans Unicode"/>
              </a:rPr>
              <a:t> paths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look</a:t>
            </a:r>
            <a:r>
              <a:rPr sz="2000" dirty="0">
                <a:latin typeface="+mj-lt"/>
                <a:cs typeface="Lucida Sans Unicode"/>
              </a:rPr>
              <a:t> for.</a:t>
            </a:r>
            <a:endParaRPr sz="2000">
              <a:latin typeface="+mj-lt"/>
              <a:cs typeface="Lucida Sans Unicode"/>
            </a:endParaRPr>
          </a:p>
          <a:p>
            <a:pPr marL="268605" marR="20637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There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 three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different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ways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compute</a:t>
            </a:r>
            <a:r>
              <a:rPr sz="2000" spc="-5" dirty="0">
                <a:latin typeface="+mj-lt"/>
                <a:cs typeface="Lucida Sans Unicode"/>
              </a:rPr>
              <a:t> the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cyclomatic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complexity.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answers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computed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by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three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methods</a:t>
            </a:r>
            <a:r>
              <a:rPr sz="2000" spc="-5" dirty="0">
                <a:latin typeface="+mj-lt"/>
                <a:cs typeface="Lucida Sans Unicode"/>
              </a:rPr>
              <a:t> are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guaranteed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agree.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860" y="342900"/>
            <a:ext cx="5000659" cy="496824"/>
          </a:xfrm>
          <a:prstGeom prst="rect">
            <a:avLst/>
          </a:prstGeom>
        </p:spPr>
      </p:pic>
      <p:pic>
        <p:nvPicPr>
          <p:cNvPr id="40962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4414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831849"/>
            <a:ext cx="7642225" cy="4385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7620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dirty="0" smtClean="0">
              <a:latin typeface="+mj-lt"/>
              <a:cs typeface="Lucida Sans Unicode"/>
            </a:endParaRPr>
          </a:p>
          <a:p>
            <a:pPr marL="268605" marR="7620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mtClean="0">
                <a:latin typeface="+mj-lt"/>
                <a:cs typeface="Lucida Sans Unicode"/>
              </a:rPr>
              <a:t>Method</a:t>
            </a:r>
            <a:r>
              <a:rPr sz="2000" spc="-30" smtClean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1: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Given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control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flow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graph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 a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program,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cyclomatic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complexity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V(G)</a:t>
            </a:r>
            <a:r>
              <a:rPr sz="2000" spc="-10" dirty="0">
                <a:latin typeface="+mj-lt"/>
                <a:cs typeface="Lucida Sans Unicode"/>
              </a:rPr>
              <a:t> can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computed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as:</a:t>
            </a:r>
            <a:endParaRPr sz="2000">
              <a:latin typeface="+mj-lt"/>
              <a:cs typeface="Lucida Sans Unicode"/>
            </a:endParaRPr>
          </a:p>
          <a:p>
            <a:pPr marL="1524635">
              <a:lnSpc>
                <a:spcPct val="100000"/>
              </a:lnSpc>
              <a:spcBef>
                <a:spcPts val="395"/>
              </a:spcBef>
            </a:pPr>
            <a:r>
              <a:rPr sz="2000" spc="-5" dirty="0">
                <a:latin typeface="+mj-lt"/>
                <a:cs typeface="Lucida Sans Unicode"/>
              </a:rPr>
              <a:t>V(G)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=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– N +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2</a:t>
            </a:r>
            <a:endParaRPr sz="2000">
              <a:latin typeface="+mj-lt"/>
              <a:cs typeface="Lucida Sans Unicode"/>
            </a:endParaRPr>
          </a:p>
          <a:p>
            <a:pPr marL="279400">
              <a:lnSpc>
                <a:spcPct val="100000"/>
              </a:lnSpc>
              <a:spcBef>
                <a:spcPts val="409"/>
              </a:spcBef>
            </a:pPr>
            <a:r>
              <a:rPr sz="2000" dirty="0">
                <a:latin typeface="+mj-lt"/>
                <a:cs typeface="Lucida Sans Unicode"/>
              </a:rPr>
              <a:t>where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N 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number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nodes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10" dirty="0">
                <a:latin typeface="+mj-lt"/>
                <a:cs typeface="Lucida Sans Unicode"/>
              </a:rPr>
              <a:t> edges</a:t>
            </a:r>
            <a:endParaRPr sz="2000">
              <a:latin typeface="+mj-lt"/>
              <a:cs typeface="Lucida Sans Unicode"/>
            </a:endParaRPr>
          </a:p>
          <a:p>
            <a:pPr marL="268605" marR="36131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10" dirty="0">
                <a:latin typeface="+mj-lt"/>
                <a:cs typeface="Lucida Sans Unicode"/>
              </a:rPr>
              <a:t>For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CFG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above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example,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E=7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N=6.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Therefore,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cyclomatic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complexity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=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7-6+2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=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3.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mtClean="0">
                <a:latin typeface="+mj-lt"/>
                <a:cs typeface="Lucida Sans Unicode"/>
              </a:rPr>
              <a:t>Method</a:t>
            </a:r>
            <a:r>
              <a:rPr sz="2000" spc="-65" smtClean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2:</a:t>
            </a:r>
            <a:endParaRPr sz="2000">
              <a:latin typeface="+mj-lt"/>
              <a:cs typeface="Lucida Sans Unicode"/>
            </a:endParaRPr>
          </a:p>
          <a:p>
            <a:pPr marL="369570">
              <a:lnSpc>
                <a:spcPct val="100000"/>
              </a:lnSpc>
              <a:spcBef>
                <a:spcPts val="405"/>
              </a:spcBef>
            </a:pPr>
            <a:r>
              <a:rPr sz="2000" dirty="0">
                <a:latin typeface="+mj-lt"/>
                <a:cs typeface="Lucida Sans Unicode"/>
              </a:rPr>
              <a:t>V(G)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=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Total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number of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bounded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areas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+ 1</a:t>
            </a:r>
            <a:endParaRPr sz="2000">
              <a:latin typeface="+mj-lt"/>
              <a:cs typeface="Lucida Sans Unicode"/>
            </a:endParaRPr>
          </a:p>
          <a:p>
            <a:pPr marL="268605" marR="61214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program’s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control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flow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graph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G,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any</a:t>
            </a:r>
            <a:r>
              <a:rPr sz="2000" spc="-10" dirty="0">
                <a:latin typeface="+mj-lt"/>
                <a:cs typeface="Lucida Sans Unicode"/>
              </a:rPr>
              <a:t> region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enclosed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by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nodes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edges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can be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called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bounded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area.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This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method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used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only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for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structured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program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(planer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graph)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not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used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for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non-structured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program(non </a:t>
            </a:r>
            <a:r>
              <a:rPr sz="2000" spc="-5" dirty="0">
                <a:latin typeface="+mj-lt"/>
                <a:cs typeface="Lucida Sans Unicode"/>
              </a:rPr>
              <a:t> planer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graph)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41986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1357322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016253"/>
            <a:ext cx="7884159" cy="334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34734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number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bounded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areas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increases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with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number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decision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paths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loops.</a:t>
            </a:r>
            <a:endParaRPr sz="2000">
              <a:latin typeface="+mj-lt"/>
              <a:cs typeface="Lucida Sans Unicode"/>
            </a:endParaRPr>
          </a:p>
          <a:p>
            <a:pPr marL="268605" marR="55372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For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</a:t>
            </a:r>
            <a:r>
              <a:rPr sz="2000" dirty="0">
                <a:latin typeface="+mj-lt"/>
                <a:cs typeface="Lucida Sans Unicode"/>
              </a:rPr>
              <a:t>CFG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above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example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,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number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of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bounded </a:t>
            </a:r>
            <a:r>
              <a:rPr sz="2000" spc="-5" dirty="0">
                <a:latin typeface="+mj-lt"/>
                <a:cs typeface="Lucida Sans Unicode"/>
              </a:rPr>
              <a:t>areas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2.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Therefore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cyclomatic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complexity,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computing </a:t>
            </a:r>
            <a:r>
              <a:rPr sz="2000" dirty="0">
                <a:latin typeface="+mj-lt"/>
                <a:cs typeface="Lucida Sans Unicode"/>
              </a:rPr>
              <a:t>with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method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also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2+1 </a:t>
            </a:r>
            <a:r>
              <a:rPr sz="2000" dirty="0">
                <a:latin typeface="+mj-lt"/>
                <a:cs typeface="Lucida Sans Unicode"/>
              </a:rPr>
              <a:t>=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3.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Method</a:t>
            </a:r>
            <a:r>
              <a:rPr sz="2000" spc="-6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3:</a:t>
            </a:r>
            <a:endParaRPr sz="2000">
              <a:latin typeface="+mj-lt"/>
              <a:cs typeface="Lucida Sans Unicode"/>
            </a:endParaRPr>
          </a:p>
          <a:p>
            <a:pPr marL="268605" marR="304165" indent="34925" algn="just">
              <a:lnSpc>
                <a:spcPct val="100000"/>
              </a:lnSpc>
              <a:spcBef>
                <a:spcPts val="409"/>
              </a:spcBef>
            </a:pPr>
            <a:r>
              <a:rPr sz="2000" spc="-5" dirty="0">
                <a:latin typeface="+mj-lt"/>
                <a:cs typeface="Lucida Sans Unicode"/>
              </a:rPr>
              <a:t>The cyclomatic complexity of </a:t>
            </a:r>
            <a:r>
              <a:rPr sz="2000" dirty="0">
                <a:latin typeface="+mj-lt"/>
                <a:cs typeface="Lucida Sans Unicode"/>
              </a:rPr>
              <a:t>a </a:t>
            </a:r>
            <a:r>
              <a:rPr sz="2000" spc="-5" dirty="0">
                <a:latin typeface="+mj-lt"/>
                <a:cs typeface="Lucida Sans Unicode"/>
              </a:rPr>
              <a:t>program can also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 easily computed by computing the </a:t>
            </a:r>
            <a:r>
              <a:rPr sz="2000" dirty="0">
                <a:latin typeface="+mj-lt"/>
                <a:cs typeface="Lucida Sans Unicode"/>
              </a:rPr>
              <a:t>number </a:t>
            </a:r>
            <a:r>
              <a:rPr sz="2000" spc="-5" dirty="0">
                <a:latin typeface="+mj-lt"/>
                <a:cs typeface="Lucida Sans Unicode"/>
              </a:rPr>
              <a:t>of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decision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statements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program.</a:t>
            </a:r>
            <a:endParaRPr sz="2000">
              <a:latin typeface="+mj-lt"/>
              <a:cs typeface="Lucida Sans Unicode"/>
            </a:endParaRPr>
          </a:p>
          <a:p>
            <a:pPr marL="400050" algn="just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latin typeface="+mj-lt"/>
                <a:cs typeface="Lucida Sans Unicode"/>
              </a:rPr>
              <a:t>V(G)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= </a:t>
            </a:r>
            <a:r>
              <a:rPr sz="2000" spc="-5" dirty="0">
                <a:latin typeface="+mj-lt"/>
                <a:cs typeface="Lucida Sans Unicode"/>
              </a:rPr>
              <a:t>Total </a:t>
            </a:r>
            <a:r>
              <a:rPr sz="2000" dirty="0">
                <a:latin typeface="+mj-lt"/>
                <a:cs typeface="Lucida Sans Unicode"/>
              </a:rPr>
              <a:t>number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decision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statements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endParaRPr sz="2000">
              <a:latin typeface="+mj-lt"/>
              <a:cs typeface="Lucida Sans Unicode"/>
            </a:endParaRPr>
          </a:p>
          <a:p>
            <a:pPr marL="1369060" algn="just">
              <a:lnSpc>
                <a:spcPct val="100000"/>
              </a:lnSpc>
              <a:spcBef>
                <a:spcPts val="400"/>
              </a:spcBef>
            </a:pPr>
            <a:r>
              <a:rPr sz="2000" spc="-5" dirty="0">
                <a:latin typeface="+mj-lt"/>
                <a:cs typeface="Lucida Sans Unicode"/>
              </a:rPr>
              <a:t>program+</a:t>
            </a:r>
            <a:r>
              <a:rPr sz="2000" spc="-2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1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43010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1214446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807466"/>
            <a:ext cx="7732395" cy="422808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68605" marR="59055" indent="-256540">
              <a:lnSpc>
                <a:spcPts val="2380"/>
              </a:lnSpc>
              <a:spcBef>
                <a:spcPts val="390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59055" indent="-256540">
              <a:lnSpc>
                <a:spcPts val="2380"/>
              </a:lnSpc>
              <a:spcBef>
                <a:spcPts val="390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Test</a:t>
            </a:r>
            <a:r>
              <a:rPr sz="2000" spc="1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documentation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fundamental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element which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describe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all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activities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which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performed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during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testing.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90000"/>
              </a:lnSpc>
              <a:spcBef>
                <a:spcPts val="350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  <a:tab pos="2504440" algn="l"/>
              </a:tabLst>
            </a:pPr>
            <a:r>
              <a:rPr sz="2000" spc="-5" dirty="0">
                <a:latin typeface="+mj-lt"/>
                <a:cs typeface="Lucida Sans Unicode"/>
              </a:rPr>
              <a:t>A document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generated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end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testing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phase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is 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summary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report.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covers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all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subsystem</a:t>
            </a:r>
            <a:r>
              <a:rPr sz="2000" spc="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represents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 summary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cases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which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applied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to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subsystem.	It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contains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following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items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35"/>
              </a:spcBef>
              <a:buClr>
                <a:srgbClr val="2CA1BE"/>
              </a:buClr>
              <a:buSzPct val="68181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1.</a:t>
            </a:r>
            <a:r>
              <a:rPr sz="2000" spc="-5" smtClean="0">
                <a:latin typeface="+mj-lt"/>
                <a:cs typeface="Lucida Sans Unicode"/>
              </a:rPr>
              <a:t>How</a:t>
            </a:r>
            <a:r>
              <a:rPr sz="2000" spc="1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many</a:t>
            </a:r>
            <a:r>
              <a:rPr sz="2000" spc="-10" dirty="0">
                <a:latin typeface="+mj-lt"/>
                <a:cs typeface="Lucida Sans Unicode"/>
              </a:rPr>
              <a:t> tests</a:t>
            </a:r>
            <a:r>
              <a:rPr sz="2000" spc="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have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been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applied?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45"/>
              </a:spcBef>
              <a:buClr>
                <a:srgbClr val="2CA1BE"/>
              </a:buClr>
              <a:buSzPct val="68181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2.</a:t>
            </a:r>
            <a:r>
              <a:rPr sz="2000" spc="-5" smtClean="0">
                <a:latin typeface="+mj-lt"/>
                <a:cs typeface="Lucida Sans Unicode"/>
              </a:rPr>
              <a:t>How</a:t>
            </a:r>
            <a:r>
              <a:rPr sz="2000" spc="15" smtClean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many</a:t>
            </a:r>
            <a:r>
              <a:rPr sz="2000" spc="-10" dirty="0">
                <a:latin typeface="+mj-lt"/>
                <a:cs typeface="Lucida Sans Unicode"/>
              </a:rPr>
              <a:t> tests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have</a:t>
            </a:r>
            <a:r>
              <a:rPr sz="2000" spc="-5" dirty="0">
                <a:latin typeface="+mj-lt"/>
                <a:cs typeface="Lucida Sans Unicode"/>
              </a:rPr>
              <a:t> been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successful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or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unsuccessful?</a:t>
            </a:r>
            <a:endParaRPr sz="2000">
              <a:latin typeface="+mj-lt"/>
              <a:cs typeface="Lucida Sans Unicode"/>
            </a:endParaRPr>
          </a:p>
          <a:p>
            <a:pPr marL="268605" marR="688975" indent="-256540">
              <a:lnSpc>
                <a:spcPts val="2380"/>
              </a:lnSpc>
              <a:spcBef>
                <a:spcPts val="430"/>
              </a:spcBef>
              <a:buClr>
                <a:srgbClr val="2CA1BE"/>
              </a:buClr>
              <a:buSzPct val="68181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3.</a:t>
            </a:r>
            <a:r>
              <a:rPr sz="2000" spc="-5" smtClean="0">
                <a:latin typeface="+mj-lt"/>
                <a:cs typeface="Lucida Sans Unicode"/>
              </a:rPr>
              <a:t>The</a:t>
            </a:r>
            <a:r>
              <a:rPr sz="2000" spc="-1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degree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which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they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have been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successful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or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unsuccessful?</a:t>
            </a:r>
            <a:endParaRPr sz="2000">
              <a:latin typeface="+mj-lt"/>
              <a:cs typeface="Lucida Sans Unicode"/>
            </a:endParaRPr>
          </a:p>
          <a:p>
            <a:pPr marL="268605" marR="59055" indent="-256540">
              <a:lnSpc>
                <a:spcPts val="2380"/>
              </a:lnSpc>
              <a:spcBef>
                <a:spcPts val="385"/>
              </a:spcBef>
              <a:buClr>
                <a:srgbClr val="2CA1BE"/>
              </a:buClr>
              <a:buSzPct val="68181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4.</a:t>
            </a:r>
            <a:r>
              <a:rPr sz="2000" spc="-5" smtClean="0">
                <a:latin typeface="+mj-lt"/>
                <a:cs typeface="Lucida Sans Unicode"/>
              </a:rPr>
              <a:t>Whether</a:t>
            </a:r>
            <a:r>
              <a:rPr sz="2000" spc="10" smtClean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totally</a:t>
            </a:r>
            <a:r>
              <a:rPr sz="2000" spc="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fail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or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some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expected </a:t>
            </a:r>
            <a:r>
              <a:rPr sz="2000" spc="-68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result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were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observed?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ts val="2510"/>
              </a:lnSpc>
              <a:spcBef>
                <a:spcPts val="10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Test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must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follow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 specific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standard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so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it</a:t>
            </a:r>
            <a:endParaRPr sz="2000">
              <a:latin typeface="+mj-lt"/>
              <a:cs typeface="Lucida Sans Unicode"/>
            </a:endParaRPr>
          </a:p>
          <a:p>
            <a:pPr marL="268605">
              <a:lnSpc>
                <a:spcPts val="2510"/>
              </a:lnSpc>
            </a:pPr>
            <a:r>
              <a:rPr sz="2000" spc="-5" dirty="0">
                <a:latin typeface="+mj-lt"/>
                <a:cs typeface="Lucida Sans Unicode"/>
              </a:rPr>
              <a:t>become</a:t>
            </a:r>
            <a:r>
              <a:rPr sz="2000" spc="-10" dirty="0">
                <a:latin typeface="+mj-lt"/>
                <a:cs typeface="Lucida Sans Unicode"/>
              </a:rPr>
              <a:t> easy</a:t>
            </a:r>
            <a:r>
              <a:rPr sz="2000" spc="-5" dirty="0">
                <a:latin typeface="+mj-lt"/>
                <a:cs typeface="Lucida Sans Unicode"/>
              </a:rPr>
              <a:t> to understand.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1802" y="327659"/>
            <a:ext cx="4643470" cy="382115"/>
          </a:xfrm>
          <a:prstGeom prst="rect">
            <a:avLst/>
          </a:prstGeom>
        </p:spPr>
      </p:pic>
      <p:pic>
        <p:nvPicPr>
          <p:cNvPr id="44034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1357322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866292"/>
            <a:ext cx="7546340" cy="366125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229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Test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mainly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contain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information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about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35"/>
              </a:spcBef>
              <a:buClr>
                <a:srgbClr val="2CA1BE"/>
              </a:buClr>
              <a:buSzPct val="68181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1.</a:t>
            </a:r>
            <a:r>
              <a:rPr sz="2000" spc="-5" smtClean="0">
                <a:latin typeface="+mj-lt"/>
                <a:cs typeface="Lucida Sans Unicode"/>
              </a:rPr>
              <a:t>Test</a:t>
            </a:r>
            <a:r>
              <a:rPr sz="2000" spc="-25" smtClean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plan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30"/>
              </a:spcBef>
              <a:buClr>
                <a:srgbClr val="2CA1BE"/>
              </a:buClr>
              <a:buSzPct val="68181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2.</a:t>
            </a:r>
            <a:r>
              <a:rPr sz="2000" spc="-5" smtClean="0">
                <a:latin typeface="+mj-lt"/>
                <a:cs typeface="Lucida Sans Unicode"/>
              </a:rPr>
              <a:t>Test </a:t>
            </a:r>
            <a:r>
              <a:rPr sz="2000" spc="-10" dirty="0">
                <a:latin typeface="+mj-lt"/>
                <a:cs typeface="Lucida Sans Unicode"/>
              </a:rPr>
              <a:t>design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specification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45"/>
              </a:spcBef>
              <a:buClr>
                <a:srgbClr val="2CA1BE"/>
              </a:buClr>
              <a:buSzPct val="68181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3.</a:t>
            </a:r>
            <a:r>
              <a:rPr sz="2000" spc="-5" smtClean="0">
                <a:latin typeface="+mj-lt"/>
                <a:cs typeface="Lucida Sans Unicode"/>
              </a:rPr>
              <a:t>Test</a:t>
            </a:r>
            <a:r>
              <a:rPr sz="2000" spc="1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case specification/Test</a:t>
            </a:r>
            <a:r>
              <a:rPr sz="2000" spc="5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procedure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specification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35"/>
              </a:spcBef>
              <a:buClr>
                <a:srgbClr val="2CA1BE"/>
              </a:buClr>
              <a:buSzPct val="68181"/>
              <a:tabLst>
                <a:tab pos="269240" algn="l"/>
              </a:tabLst>
            </a:pPr>
            <a:r>
              <a:rPr lang="en-IN" sz="2000" spc="-5" dirty="0" smtClean="0">
                <a:latin typeface="+mj-lt"/>
                <a:cs typeface="Lucida Sans Unicode"/>
              </a:rPr>
              <a:t>4.</a:t>
            </a:r>
            <a:r>
              <a:rPr sz="2000" spc="-5" smtClean="0">
                <a:latin typeface="+mj-lt"/>
                <a:cs typeface="Lucida Sans Unicode"/>
              </a:rPr>
              <a:t>Test</a:t>
            </a:r>
            <a:r>
              <a:rPr sz="2000" spc="15" smtClean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log/test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recording/test</a:t>
            </a:r>
            <a:r>
              <a:rPr sz="2000" spc="4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reporting</a:t>
            </a:r>
            <a:endParaRPr sz="2000">
              <a:latin typeface="+mj-lt"/>
              <a:cs typeface="Lucida Sans Unicode"/>
            </a:endParaRPr>
          </a:p>
          <a:p>
            <a:pPr marL="268605" marR="94615" indent="-256540">
              <a:lnSpc>
                <a:spcPct val="90000"/>
              </a:lnSpc>
              <a:spcBef>
                <a:spcPts val="395"/>
              </a:spcBef>
              <a:buClr>
                <a:srgbClr val="2CA1BE"/>
              </a:buClr>
              <a:buSzPct val="6818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test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plan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scope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activities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,methods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and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tools,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schedule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sequence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all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activities </a:t>
            </a:r>
            <a:r>
              <a:rPr sz="2000" spc="-68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defined.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object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attributes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must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be 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identified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also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exit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criteria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also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fixed.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Responsibilities</a:t>
            </a:r>
            <a:r>
              <a:rPr sz="2000" spc="5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risk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also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identified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documented.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90000"/>
              </a:lnSpc>
              <a:spcBef>
                <a:spcPts val="409"/>
              </a:spcBef>
              <a:buClr>
                <a:srgbClr val="2CA1BE"/>
              </a:buClr>
              <a:buSzPct val="6818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design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specification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method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and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approach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of 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testing</a:t>
            </a:r>
            <a:r>
              <a:rPr sz="2000" spc="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has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defined.</a:t>
            </a:r>
            <a:r>
              <a:rPr sz="2000" spc="4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Complete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environment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must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designed.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all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technical </a:t>
            </a:r>
            <a:r>
              <a:rPr sz="2000" spc="-10" dirty="0">
                <a:latin typeface="+mj-lt"/>
                <a:cs typeface="Lucida Sans Unicode"/>
              </a:rPr>
              <a:t>details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must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be </a:t>
            </a:r>
            <a:r>
              <a:rPr sz="2000" spc="-5" dirty="0">
                <a:latin typeface="+mj-lt"/>
                <a:cs typeface="Lucida Sans Unicode"/>
              </a:rPr>
              <a:t> specified,</a:t>
            </a:r>
            <a:r>
              <a:rPr sz="2000" spc="4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designed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documented.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45058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928694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755649"/>
            <a:ext cx="7753350" cy="280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1701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1701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In</a:t>
            </a:r>
            <a:r>
              <a:rPr sz="2000" spc="15" smtClean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Test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case</a:t>
            </a:r>
            <a:r>
              <a:rPr sz="2000" spc="-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specification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data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and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case </a:t>
            </a:r>
            <a:r>
              <a:rPr sz="2000" spc="-5" dirty="0">
                <a:latin typeface="+mj-lt"/>
                <a:cs typeface="Lucida Sans Unicode"/>
              </a:rPr>
              <a:t> must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prepared</a:t>
            </a:r>
            <a:r>
              <a:rPr sz="2000" spc="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object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all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attributes.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use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proper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methods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steps</a:t>
            </a:r>
            <a:r>
              <a:rPr sz="2000" spc="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execute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cases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 also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made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clear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that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which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result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was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expected.</a:t>
            </a:r>
            <a:endParaRPr sz="2000">
              <a:latin typeface="+mj-lt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2CA1BE"/>
              </a:buClr>
              <a:buFont typeface="Microsoft Sans Serif"/>
              <a:buChar char=""/>
            </a:pP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buClr>
                <a:srgbClr val="2CA1BE"/>
              </a:buClr>
              <a:buSzPct val="68181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test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log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result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 </a:t>
            </a:r>
            <a:r>
              <a:rPr sz="2000" spc="-10" dirty="0">
                <a:latin typeface="+mj-lt"/>
                <a:cs typeface="Lucida Sans Unicode"/>
              </a:rPr>
              <a:t>testing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documented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and </a:t>
            </a:r>
            <a:r>
              <a:rPr sz="2000" spc="-5" dirty="0">
                <a:latin typeface="+mj-lt"/>
                <a:cs typeface="Lucida Sans Unicode"/>
              </a:rPr>
              <a:t> check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that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result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same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expected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result.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This </a:t>
            </a:r>
            <a:r>
              <a:rPr sz="2000" spc="-680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result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very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useful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must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included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the </a:t>
            </a:r>
            <a:r>
              <a:rPr sz="2000" spc="-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test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10" dirty="0">
                <a:latin typeface="+mj-lt"/>
                <a:cs typeface="Lucida Sans Unicode"/>
              </a:rPr>
              <a:t>report.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used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by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management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or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customer.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46082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1143008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863853"/>
            <a:ext cx="7860030" cy="5681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20320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The exact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format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which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header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information </a:t>
            </a:r>
            <a:r>
              <a:rPr sz="2000" spc="-7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organized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dirty="0">
                <a:latin typeface="+mj-lt"/>
                <a:cs typeface="Lucida Sans Unicode"/>
              </a:rPr>
              <a:t> header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can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also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specified.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following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some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>
                <a:latin typeface="+mj-lt"/>
                <a:cs typeface="Lucida Sans Unicode"/>
              </a:rPr>
              <a:t>standard</a:t>
            </a:r>
            <a:r>
              <a:rPr sz="2000" spc="5">
                <a:latin typeface="+mj-lt"/>
                <a:cs typeface="Lucida Sans Unicode"/>
              </a:rPr>
              <a:t> </a:t>
            </a:r>
            <a:r>
              <a:rPr sz="2000" spc="-5" smtClean="0">
                <a:latin typeface="+mj-lt"/>
                <a:cs typeface="Lucida Sans Unicode"/>
              </a:rPr>
              <a:t>data</a:t>
            </a:r>
            <a:r>
              <a:rPr lang="en-IN" sz="2000" spc="-5" dirty="0" smtClean="0">
                <a:latin typeface="+mj-lt"/>
                <a:cs typeface="Lucida Sans Unicode"/>
              </a:rPr>
              <a:t> for coding:-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/>
              <a:buChar char=""/>
              <a:tabLst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Name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module.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"/>
              <a:buChar char=""/>
              <a:tabLst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Date on </a:t>
            </a:r>
            <a:r>
              <a:rPr sz="2000" dirty="0">
                <a:latin typeface="+mj-lt"/>
                <a:cs typeface="Lucida Sans Unicode"/>
              </a:rPr>
              <a:t>which</a:t>
            </a:r>
            <a:r>
              <a:rPr sz="2000" spc="-5" dirty="0">
                <a:latin typeface="+mj-lt"/>
                <a:cs typeface="Lucida Sans Unicode"/>
              </a:rPr>
              <a:t> the module </a:t>
            </a:r>
            <a:r>
              <a:rPr sz="2000" dirty="0">
                <a:latin typeface="+mj-lt"/>
                <a:cs typeface="Lucida Sans Unicode"/>
              </a:rPr>
              <a:t>was</a:t>
            </a:r>
            <a:r>
              <a:rPr sz="2000" spc="-5" dirty="0">
                <a:latin typeface="+mj-lt"/>
                <a:cs typeface="Lucida Sans Unicode"/>
              </a:rPr>
              <a:t> created.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/>
              <a:buChar char=""/>
              <a:tabLst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Author’s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name.</a:t>
            </a:r>
            <a:endParaRPr sz="200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/>
              <a:buChar char=""/>
              <a:tabLst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Modification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history.</a:t>
            </a:r>
            <a:endParaRPr sz="2000">
              <a:latin typeface="+mj-lt"/>
              <a:cs typeface="Lucida Sans Unicode"/>
            </a:endParaRPr>
          </a:p>
          <a:p>
            <a:pPr marL="268605" marR="65214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"/>
              <a:buChar char=""/>
              <a:tabLst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Different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functions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supported,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along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with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their </a:t>
            </a:r>
            <a:r>
              <a:rPr sz="2000" spc="-74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input/output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parameters.</a:t>
            </a:r>
            <a:endParaRPr sz="2000">
              <a:latin typeface="+mj-lt"/>
              <a:cs typeface="Lucida Sans Unicode"/>
            </a:endParaRPr>
          </a:p>
          <a:p>
            <a:pPr marL="268605" marR="81343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Global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variables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accessed/modified</a:t>
            </a:r>
            <a:r>
              <a:rPr sz="2000" spc="3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by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>
                <a:latin typeface="+mj-lt"/>
                <a:cs typeface="Lucida Sans Unicode"/>
              </a:rPr>
              <a:t>module</a:t>
            </a:r>
            <a:r>
              <a:rPr sz="2000" spc="-5" smtClean="0">
                <a:latin typeface="+mj-lt"/>
                <a:cs typeface="Lucida Sans Unicode"/>
              </a:rPr>
              <a:t>.</a:t>
            </a:r>
            <a:r>
              <a:rPr lang="en-US" sz="2000" dirty="0" smtClean="0">
                <a:cs typeface="Lucida Sans Unicode"/>
              </a:rPr>
              <a:t> Naming </a:t>
            </a:r>
            <a:r>
              <a:rPr lang="en-US" sz="2000" spc="-5" dirty="0" smtClean="0">
                <a:cs typeface="Lucida Sans Unicode"/>
              </a:rPr>
              <a:t>conventions </a:t>
            </a:r>
            <a:r>
              <a:rPr lang="en-US" sz="2000" spc="5" dirty="0" smtClean="0">
                <a:cs typeface="Lucida Sans Unicode"/>
              </a:rPr>
              <a:t>for </a:t>
            </a:r>
            <a:r>
              <a:rPr lang="en-US" sz="2000" dirty="0" smtClean="0">
                <a:cs typeface="Lucida Sans Unicode"/>
              </a:rPr>
              <a:t>global variables, </a:t>
            </a:r>
            <a:r>
              <a:rPr lang="en-US" sz="2000" spc="5" dirty="0" smtClean="0">
                <a:cs typeface="Lucida Sans Unicode"/>
              </a:rPr>
              <a:t>local </a:t>
            </a:r>
            <a:r>
              <a:rPr lang="en-US" sz="2000" spc="-745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variables,</a:t>
            </a:r>
            <a:r>
              <a:rPr lang="en-US" sz="2000" spc="-30" dirty="0" smtClean="0">
                <a:cs typeface="Lucida Sans Unicode"/>
              </a:rPr>
              <a:t> </a:t>
            </a:r>
            <a:r>
              <a:rPr lang="en-US" sz="2000" spc="5" dirty="0" smtClean="0">
                <a:cs typeface="Lucida Sans Unicode"/>
              </a:rPr>
              <a:t>and</a:t>
            </a:r>
            <a:r>
              <a:rPr lang="en-US" sz="2000" spc="-15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constant</a:t>
            </a:r>
            <a:r>
              <a:rPr lang="en-US" sz="2000" spc="-25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identifiers.</a:t>
            </a:r>
          </a:p>
          <a:p>
            <a:pPr marL="268605" marR="81343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dirty="0" smtClean="0">
                <a:cs typeface="Lucida Sans Unicode"/>
              </a:rPr>
              <a:t>A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possible</a:t>
            </a:r>
            <a:r>
              <a:rPr lang="en-US" sz="2000" spc="1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naming </a:t>
            </a:r>
            <a:r>
              <a:rPr lang="en-US" sz="2000" spc="-5" dirty="0" smtClean="0">
                <a:cs typeface="Lucida Sans Unicode"/>
              </a:rPr>
              <a:t>convention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can be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that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global </a:t>
            </a:r>
            <a:r>
              <a:rPr lang="en-US" sz="2000" dirty="0" smtClean="0">
                <a:cs typeface="Lucida Sans Unicode"/>
              </a:rPr>
              <a:t> variable</a:t>
            </a:r>
            <a:r>
              <a:rPr lang="en-US" sz="2000" spc="15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names</a:t>
            </a:r>
            <a:r>
              <a:rPr lang="en-US" sz="2000" spc="-5" dirty="0" smtClean="0">
                <a:cs typeface="Lucida Sans Unicode"/>
              </a:rPr>
              <a:t> always</a:t>
            </a:r>
            <a:r>
              <a:rPr lang="en-US" sz="2000" spc="15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start with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a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capital</a:t>
            </a:r>
            <a:r>
              <a:rPr lang="en-US" sz="2000" spc="1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letter, 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local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variable</a:t>
            </a:r>
            <a:r>
              <a:rPr lang="en-US" sz="2000" spc="15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names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are</a:t>
            </a:r>
            <a:r>
              <a:rPr lang="en-US" sz="2000" dirty="0" smtClean="0">
                <a:cs typeface="Lucida Sans Unicode"/>
              </a:rPr>
              <a:t> made</a:t>
            </a:r>
            <a:r>
              <a:rPr lang="en-US" sz="2000" spc="-5" dirty="0" smtClean="0">
                <a:cs typeface="Lucida Sans Unicode"/>
              </a:rPr>
              <a:t> of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small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letters,</a:t>
            </a:r>
            <a:r>
              <a:rPr lang="en-US" sz="2000" spc="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and </a:t>
            </a:r>
            <a:r>
              <a:rPr lang="en-US" sz="2000" spc="-74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constant</a:t>
            </a:r>
            <a:r>
              <a:rPr lang="en-US" sz="2000" dirty="0" smtClean="0">
                <a:cs typeface="Lucida Sans Unicode"/>
              </a:rPr>
              <a:t> names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are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always</a:t>
            </a:r>
            <a:r>
              <a:rPr lang="en-US" sz="2000" spc="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capital</a:t>
            </a:r>
            <a:r>
              <a:rPr lang="en-US" sz="2000" spc="1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letters.</a:t>
            </a:r>
            <a:endParaRPr lang="en-US" sz="2000" dirty="0" smtClean="0"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/>
              <a:buChar char=""/>
              <a:tabLst>
                <a:tab pos="269240" algn="l"/>
              </a:tabLst>
            </a:pPr>
            <a:endParaRPr sz="2000">
              <a:latin typeface="+mj-lt"/>
              <a:cs typeface="Lucida Sans Unicode"/>
            </a:endParaRPr>
          </a:p>
        </p:txBody>
      </p:sp>
      <p:pic>
        <p:nvPicPr>
          <p:cNvPr id="5122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28" cy="78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674878"/>
            <a:ext cx="7949565" cy="703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461009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5" dirty="0" smtClean="0">
              <a:latin typeface="+mj-lt"/>
              <a:cs typeface="Lucida Sans Unicode"/>
            </a:endParaRPr>
          </a:p>
          <a:p>
            <a:pPr marL="268605" marR="461009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5" smtClean="0">
                <a:latin typeface="+mj-lt"/>
                <a:cs typeface="Lucida Sans Unicode"/>
              </a:rPr>
              <a:t>Error</a:t>
            </a:r>
            <a:r>
              <a:rPr sz="2000" spc="-35" smtClean="0">
                <a:latin typeface="+mj-lt"/>
                <a:cs typeface="Lucida Sans Unicode"/>
              </a:rPr>
              <a:t> </a:t>
            </a:r>
            <a:r>
              <a:rPr sz="2000" spc="5" dirty="0">
                <a:latin typeface="+mj-lt"/>
                <a:cs typeface="Lucida Sans Unicode"/>
              </a:rPr>
              <a:t>return</a:t>
            </a:r>
            <a:r>
              <a:rPr sz="2000" spc="-4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conventions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spc="5" dirty="0">
                <a:latin typeface="+mj-lt"/>
                <a:cs typeface="Lucida Sans Unicode"/>
              </a:rPr>
              <a:t>and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exception</a:t>
            </a:r>
            <a:r>
              <a:rPr sz="2000" spc="-40" dirty="0">
                <a:latin typeface="+mj-lt"/>
                <a:cs typeface="Lucida Sans Unicode"/>
              </a:rPr>
              <a:t> </a:t>
            </a:r>
            <a:r>
              <a:rPr sz="2000">
                <a:latin typeface="+mj-lt"/>
                <a:cs typeface="Lucida Sans Unicode"/>
              </a:rPr>
              <a:t>handling </a:t>
            </a:r>
            <a:r>
              <a:rPr sz="2000" spc="-745">
                <a:latin typeface="+mj-lt"/>
                <a:cs typeface="Lucida Sans Unicode"/>
              </a:rPr>
              <a:t> </a:t>
            </a:r>
            <a:r>
              <a:rPr sz="2000" smtClean="0">
                <a:latin typeface="+mj-lt"/>
                <a:cs typeface="Lucida Sans Unicode"/>
              </a:rPr>
              <a:t>mechanisms</a:t>
            </a:r>
            <a:r>
              <a:rPr lang="en-IN" sz="2000" dirty="0" smtClean="0">
                <a:latin typeface="+mj-lt"/>
                <a:cs typeface="Lucida Sans Unicode"/>
              </a:rPr>
              <a:t>.</a:t>
            </a:r>
            <a:endParaRPr lang="en-IN" sz="2000" dirty="0">
              <a:latin typeface="+mj-lt"/>
              <a:cs typeface="Lucida Sans Unicode"/>
            </a:endParaRPr>
          </a:p>
          <a:p>
            <a:pPr marL="268605" marR="461009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The</a:t>
            </a:r>
            <a:r>
              <a:rPr sz="2000" spc="-10" smtClean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way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conditions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reported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by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different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functions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 </a:t>
            </a:r>
            <a:r>
              <a:rPr sz="2000" spc="-5" dirty="0">
                <a:latin typeface="+mj-lt"/>
                <a:cs typeface="Lucida Sans Unicode"/>
              </a:rPr>
              <a:t>program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</a:t>
            </a:r>
            <a:r>
              <a:rPr sz="2000" dirty="0">
                <a:latin typeface="+mj-lt"/>
                <a:cs typeface="Lucida Sans Unicode"/>
              </a:rPr>
              <a:t> handled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should </a:t>
            </a:r>
            <a:r>
              <a:rPr sz="2000" spc="-5" dirty="0">
                <a:latin typeface="+mj-lt"/>
                <a:cs typeface="Lucida Sans Unicode"/>
              </a:rPr>
              <a:t>be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standard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within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organization</a:t>
            </a:r>
            <a:r>
              <a:rPr sz="2000" spc="-5">
                <a:latin typeface="+mj-lt"/>
                <a:cs typeface="Lucida Sans Unicode"/>
              </a:rPr>
              <a:t>.</a:t>
            </a:r>
            <a:r>
              <a:rPr sz="2000" spc="15">
                <a:latin typeface="+mj-lt"/>
                <a:cs typeface="Lucida Sans Unicode"/>
              </a:rPr>
              <a:t> </a:t>
            </a:r>
            <a:endParaRPr lang="en-IN" sz="2000" spc="15" dirty="0" smtClean="0">
              <a:latin typeface="+mj-lt"/>
              <a:cs typeface="Lucida Sans Unicode"/>
            </a:endParaRPr>
          </a:p>
          <a:p>
            <a:pPr marL="268605" marR="5080" indent="-256540">
              <a:lnSpc>
                <a:spcPts val="259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smtClean="0">
                <a:latin typeface="+mj-lt"/>
                <a:cs typeface="Lucida Sans Unicode"/>
              </a:rPr>
              <a:t>For</a:t>
            </a:r>
            <a:r>
              <a:rPr sz="2000" spc="10" smtClean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example, </a:t>
            </a:r>
            <a:r>
              <a:rPr sz="2000" dirty="0">
                <a:latin typeface="+mj-lt"/>
                <a:cs typeface="Lucida Sans Unicode"/>
              </a:rPr>
              <a:t> different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functions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while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encountering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condition </a:t>
            </a:r>
            <a:r>
              <a:rPr sz="2000" dirty="0">
                <a:latin typeface="+mj-lt"/>
                <a:cs typeface="Lucida Sans Unicode"/>
              </a:rPr>
              <a:t>should </a:t>
            </a:r>
            <a:r>
              <a:rPr sz="2000" spc="-5" dirty="0">
                <a:latin typeface="+mj-lt"/>
                <a:cs typeface="Lucida Sans Unicode"/>
              </a:rPr>
              <a:t>either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return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0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or 1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>
                <a:latin typeface="+mj-lt"/>
                <a:cs typeface="Lucida Sans Unicode"/>
              </a:rPr>
              <a:t>consistently</a:t>
            </a:r>
            <a:r>
              <a:rPr sz="2000" spc="-5" smtClean="0">
                <a:latin typeface="+mj-lt"/>
                <a:cs typeface="Lucida Sans Unicode"/>
              </a:rPr>
              <a:t>.</a:t>
            </a:r>
            <a:r>
              <a:rPr lang="en-US" sz="2000" spc="5" dirty="0" smtClean="0">
                <a:cs typeface="Lucida Sans Unicode"/>
              </a:rPr>
              <a:t> </a:t>
            </a:r>
          </a:p>
          <a:p>
            <a:pPr marL="268605" marR="5080" indent="-256540">
              <a:lnSpc>
                <a:spcPts val="259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spc="5" dirty="0" smtClean="0">
                <a:cs typeface="Lucida Sans Unicode"/>
              </a:rPr>
              <a:t>Do not use </a:t>
            </a:r>
            <a:r>
              <a:rPr lang="en-US" sz="2000" dirty="0" smtClean="0">
                <a:cs typeface="Lucida Sans Unicode"/>
              </a:rPr>
              <a:t>a coding style </a:t>
            </a:r>
            <a:r>
              <a:rPr lang="en-US" sz="2000" spc="5" dirty="0" smtClean="0">
                <a:cs typeface="Lucida Sans Unicode"/>
              </a:rPr>
              <a:t>that is too </a:t>
            </a:r>
            <a:r>
              <a:rPr lang="en-US" sz="2000" dirty="0" smtClean="0">
                <a:cs typeface="Lucida Sans Unicode"/>
              </a:rPr>
              <a:t>clever </a:t>
            </a:r>
            <a:r>
              <a:rPr lang="en-US" sz="2000" spc="5" dirty="0" smtClean="0">
                <a:cs typeface="Lucida Sans Unicode"/>
              </a:rPr>
              <a:t>or too </a:t>
            </a:r>
            <a:r>
              <a:rPr lang="en-US" sz="2000" spc="-745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difficult </a:t>
            </a:r>
            <a:r>
              <a:rPr lang="en-US" sz="2000" spc="5" dirty="0" smtClean="0">
                <a:cs typeface="Lucida Sans Unicode"/>
              </a:rPr>
              <a:t>to </a:t>
            </a:r>
            <a:r>
              <a:rPr lang="en-US" sz="2000" dirty="0" smtClean="0">
                <a:cs typeface="Lucida Sans Unicode"/>
              </a:rPr>
              <a:t>understand: Code should </a:t>
            </a:r>
            <a:r>
              <a:rPr lang="en-US" sz="2000" spc="-5" dirty="0" smtClean="0">
                <a:cs typeface="Lucida Sans Unicode"/>
              </a:rPr>
              <a:t>be easy to 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understand.</a:t>
            </a:r>
            <a:r>
              <a:rPr lang="en-US" sz="2000" spc="1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Clever</a:t>
            </a:r>
            <a:r>
              <a:rPr lang="en-US" sz="2000" spc="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coding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can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uncertain</a:t>
            </a:r>
            <a:r>
              <a:rPr lang="en-US" sz="2000" spc="1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meaning </a:t>
            </a:r>
            <a:r>
              <a:rPr lang="en-US" sz="2000" spc="-74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of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the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code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and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Difficult</a:t>
            </a:r>
            <a:r>
              <a:rPr lang="en-US" sz="2000" spc="2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to understand.</a:t>
            </a:r>
            <a:r>
              <a:rPr lang="en-US" sz="2000" spc="2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It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also </a:t>
            </a:r>
            <a:r>
              <a:rPr lang="en-US" sz="2000" dirty="0" smtClean="0">
                <a:cs typeface="Lucida Sans Unicode"/>
              </a:rPr>
              <a:t> makes maintenance</a:t>
            </a:r>
            <a:r>
              <a:rPr lang="en-US" sz="2000" spc="1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difficult.</a:t>
            </a:r>
          </a:p>
          <a:p>
            <a:pPr marL="268605" marR="11430" indent="-256540">
              <a:lnSpc>
                <a:spcPct val="90000"/>
              </a:lnSpc>
              <a:spcBef>
                <a:spcPts val="37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spc="5" dirty="0" smtClean="0">
                <a:cs typeface="Lucida Sans Unicode"/>
              </a:rPr>
              <a:t>Avoid </a:t>
            </a:r>
            <a:r>
              <a:rPr lang="en-US" sz="2000" dirty="0" smtClean="0">
                <a:cs typeface="Lucida Sans Unicode"/>
              </a:rPr>
              <a:t>uncertain side effects: </a:t>
            </a:r>
            <a:r>
              <a:rPr lang="en-US" sz="2000" spc="-5" dirty="0" smtClean="0">
                <a:cs typeface="Lucida Sans Unicode"/>
              </a:rPr>
              <a:t>any part of code </a:t>
            </a:r>
            <a:r>
              <a:rPr lang="en-US" sz="2000" dirty="0" smtClean="0">
                <a:cs typeface="Lucida Sans Unicode"/>
              </a:rPr>
              <a:t> should not</a:t>
            </a:r>
            <a:r>
              <a:rPr lang="en-US" sz="2000" spc="-5" dirty="0" smtClean="0">
                <a:cs typeface="Lucida Sans Unicode"/>
              </a:rPr>
              <a:t> be affect</a:t>
            </a:r>
            <a:r>
              <a:rPr lang="en-US" sz="2000" spc="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the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other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part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of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the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code. </a:t>
            </a:r>
            <a:r>
              <a:rPr lang="en-US" sz="2000" spc="-74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Uncertain</a:t>
            </a:r>
            <a:r>
              <a:rPr lang="en-US" sz="2000" spc="1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side </a:t>
            </a:r>
            <a:r>
              <a:rPr lang="en-US" sz="2000" spc="-5" dirty="0" smtClean="0">
                <a:cs typeface="Lucida Sans Unicode"/>
              </a:rPr>
              <a:t>effects</a:t>
            </a:r>
            <a:r>
              <a:rPr lang="en-US" sz="2000" spc="15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make </a:t>
            </a:r>
            <a:r>
              <a:rPr lang="en-US" sz="2000" spc="-5" dirty="0" smtClean="0">
                <a:cs typeface="Lucida Sans Unicode"/>
              </a:rPr>
              <a:t>it</a:t>
            </a:r>
            <a:r>
              <a:rPr lang="en-US" sz="2000" spc="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difficult</a:t>
            </a:r>
            <a:r>
              <a:rPr lang="en-US" sz="2000" spc="1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to </a:t>
            </a:r>
            <a:r>
              <a:rPr lang="en-US" sz="2000" dirty="0" smtClean="0">
                <a:cs typeface="Lucida Sans Unicode"/>
              </a:rPr>
              <a:t> understand</a:t>
            </a:r>
            <a:r>
              <a:rPr lang="en-US" sz="2000" spc="1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a</a:t>
            </a:r>
            <a:r>
              <a:rPr lang="en-US" sz="2000" spc="-5" dirty="0" smtClean="0">
                <a:cs typeface="Lucida Sans Unicode"/>
              </a:rPr>
              <a:t> piece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of code.</a:t>
            </a:r>
            <a:r>
              <a:rPr lang="en-US" sz="2000" spc="5" dirty="0" smtClean="0">
                <a:cs typeface="Lucida Sans Unicode"/>
              </a:rPr>
              <a:t> </a:t>
            </a:r>
          </a:p>
          <a:p>
            <a:pPr marL="268605" marR="11430" indent="-256540">
              <a:lnSpc>
                <a:spcPct val="90000"/>
              </a:lnSpc>
              <a:spcBef>
                <a:spcPts val="37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spc="5" dirty="0" smtClean="0">
                <a:cs typeface="Lucida Sans Unicode"/>
              </a:rPr>
              <a:t>Do not use </a:t>
            </a:r>
            <a:r>
              <a:rPr lang="en-US" sz="2000" dirty="0" smtClean="0">
                <a:cs typeface="Lucida Sans Unicode"/>
              </a:rPr>
              <a:t>an identifier </a:t>
            </a:r>
            <a:r>
              <a:rPr lang="en-US" sz="2000" spc="5" dirty="0" smtClean="0">
                <a:cs typeface="Lucida Sans Unicode"/>
              </a:rPr>
              <a:t>for multiple </a:t>
            </a:r>
            <a:r>
              <a:rPr lang="en-US" sz="2000" dirty="0" smtClean="0">
                <a:cs typeface="Lucida Sans Unicode"/>
              </a:rPr>
              <a:t>purposes: 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Programmers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often </a:t>
            </a:r>
            <a:r>
              <a:rPr lang="en-US" sz="2000" dirty="0" smtClean="0">
                <a:cs typeface="Lucida Sans Unicode"/>
              </a:rPr>
              <a:t>use</a:t>
            </a:r>
            <a:r>
              <a:rPr lang="en-US" sz="2000" spc="1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the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same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identifier</a:t>
            </a:r>
            <a:r>
              <a:rPr lang="en-US" sz="2000" spc="2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to 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denote</a:t>
            </a:r>
            <a:r>
              <a:rPr lang="en-US" sz="2000" dirty="0" smtClean="0">
                <a:cs typeface="Lucida Sans Unicode"/>
              </a:rPr>
              <a:t> some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temporary entities.</a:t>
            </a:r>
          </a:p>
          <a:p>
            <a:pPr marL="268605" marR="11430" indent="-256540">
              <a:lnSpc>
                <a:spcPct val="90000"/>
              </a:lnSpc>
              <a:spcBef>
                <a:spcPts val="37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lang="en-US" sz="2000" spc="25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Use</a:t>
            </a:r>
            <a:r>
              <a:rPr lang="en-US" sz="2000" spc="-5" dirty="0" smtClean="0">
                <a:cs typeface="Lucida Sans Unicode"/>
              </a:rPr>
              <a:t> of</a:t>
            </a:r>
            <a:r>
              <a:rPr lang="en-US" sz="2000" dirty="0" smtClean="0">
                <a:cs typeface="Lucida Sans Unicode"/>
              </a:rPr>
              <a:t> a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variable </a:t>
            </a:r>
            <a:r>
              <a:rPr lang="en-US" sz="2000" spc="-745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for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multiple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purposes</a:t>
            </a:r>
            <a:r>
              <a:rPr lang="en-US" sz="2000" spc="1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can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lead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to</a:t>
            </a:r>
            <a:r>
              <a:rPr lang="en-US" sz="2000" spc="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confusion</a:t>
            </a:r>
            <a:r>
              <a:rPr lang="en-US" sz="2000" spc="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and </a:t>
            </a:r>
            <a:r>
              <a:rPr lang="en-US" sz="2000" dirty="0" smtClean="0">
                <a:cs typeface="Lucida Sans Unicode"/>
              </a:rPr>
              <a:t> make </a:t>
            </a:r>
            <a:r>
              <a:rPr lang="en-US" sz="2000" spc="-5" dirty="0" smtClean="0">
                <a:cs typeface="Lucida Sans Unicode"/>
              </a:rPr>
              <a:t>it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difficult</a:t>
            </a:r>
            <a:r>
              <a:rPr lang="en-US" sz="2000" spc="20" dirty="0" smtClean="0">
                <a:cs typeface="Lucida Sans Unicode"/>
              </a:rPr>
              <a:t> </a:t>
            </a:r>
            <a:r>
              <a:rPr lang="en-US" sz="2000" dirty="0" smtClean="0">
                <a:cs typeface="Lucida Sans Unicode"/>
              </a:rPr>
              <a:t>for somebody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trying</a:t>
            </a:r>
            <a:r>
              <a:rPr lang="en-US" sz="2000" spc="1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to</a:t>
            </a:r>
            <a:r>
              <a:rPr lang="en-US" sz="2000" spc="-1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read</a:t>
            </a:r>
            <a:r>
              <a:rPr lang="en-US" sz="2000" spc="1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and </a:t>
            </a:r>
            <a:r>
              <a:rPr lang="en-US" sz="2000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understand</a:t>
            </a:r>
            <a:r>
              <a:rPr lang="en-US" sz="2000" spc="1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the</a:t>
            </a:r>
            <a:r>
              <a:rPr lang="en-US" sz="2000" spc="5" dirty="0" smtClean="0">
                <a:cs typeface="Lucida Sans Unicode"/>
              </a:rPr>
              <a:t> </a:t>
            </a:r>
            <a:r>
              <a:rPr lang="en-US" sz="2000" spc="-5" dirty="0" smtClean="0">
                <a:cs typeface="Lucida Sans Unicode"/>
              </a:rPr>
              <a:t>code.</a:t>
            </a:r>
            <a:endParaRPr lang="en-US" sz="2000" dirty="0" smtClean="0">
              <a:cs typeface="Lucida Sans Unicode"/>
            </a:endParaRPr>
          </a:p>
          <a:p>
            <a:pPr marL="268605" marR="391795" indent="-256540">
              <a:lnSpc>
                <a:spcPts val="2590"/>
              </a:lnSpc>
              <a:spcBef>
                <a:spcPts val="42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US" sz="2000" spc="-5" dirty="0" smtClean="0">
              <a:cs typeface="Lucida Sans Unicode"/>
            </a:endParaRPr>
          </a:p>
          <a:p>
            <a:pPr marL="268605" marR="391795" indent="-256540">
              <a:lnSpc>
                <a:spcPts val="2590"/>
              </a:lnSpc>
              <a:spcBef>
                <a:spcPts val="42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US" sz="2000" dirty="0" smtClean="0">
              <a:cs typeface="Lucida Sans Unicode"/>
            </a:endParaRPr>
          </a:p>
          <a:p>
            <a:pPr marL="268605" marR="461009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endParaRPr lang="en-IN" sz="2000" spc="-5" dirty="0" smtClean="0">
              <a:latin typeface="+mj-lt"/>
              <a:cs typeface="Lucida Sans Unicode"/>
            </a:endParaRPr>
          </a:p>
          <a:p>
            <a:pPr marL="268605" marR="461009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sz="2000" dirty="0">
              <a:latin typeface="+mj-lt"/>
              <a:cs typeface="Lucida Sans Unicode"/>
            </a:endParaRPr>
          </a:p>
        </p:txBody>
      </p:sp>
      <p:pic>
        <p:nvPicPr>
          <p:cNvPr id="6146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1143008" cy="85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428605"/>
            <a:ext cx="7806690" cy="321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841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5" dirty="0" smtClean="0">
              <a:latin typeface="+mj-lt"/>
              <a:cs typeface="Lucida Sans Unicode"/>
            </a:endParaRPr>
          </a:p>
          <a:p>
            <a:pPr marL="268605" marR="1841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endParaRPr lang="en-IN" sz="2000" spc="5" dirty="0" smtClean="0">
              <a:latin typeface="+mj-lt"/>
              <a:cs typeface="Lucida Sans Unicode"/>
            </a:endParaRPr>
          </a:p>
          <a:p>
            <a:pPr marL="268605" marR="1841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5" smtClean="0">
                <a:latin typeface="+mj-lt"/>
                <a:cs typeface="Lucida Sans Unicode"/>
              </a:rPr>
              <a:t>The</a:t>
            </a:r>
            <a:r>
              <a:rPr sz="2000" spc="-25" smtClean="0">
                <a:latin typeface="+mj-lt"/>
                <a:cs typeface="Lucida Sans Unicode"/>
              </a:rPr>
              <a:t> </a:t>
            </a:r>
            <a:r>
              <a:rPr sz="2000" spc="5" dirty="0">
                <a:latin typeface="+mj-lt"/>
                <a:cs typeface="Lucida Sans Unicode"/>
              </a:rPr>
              <a:t>code</a:t>
            </a:r>
            <a:r>
              <a:rPr sz="2000" spc="-45" dirty="0">
                <a:latin typeface="+mj-lt"/>
                <a:cs typeface="Lucida Sans Unicode"/>
              </a:rPr>
              <a:t> </a:t>
            </a:r>
            <a:r>
              <a:rPr sz="2000" spc="5" dirty="0">
                <a:latin typeface="+mj-lt"/>
                <a:cs typeface="Lucida Sans Unicode"/>
              </a:rPr>
              <a:t>should</a:t>
            </a:r>
            <a:r>
              <a:rPr sz="2000" spc="-40" dirty="0">
                <a:latin typeface="+mj-lt"/>
                <a:cs typeface="Lucida Sans Unicode"/>
              </a:rPr>
              <a:t> </a:t>
            </a:r>
            <a:r>
              <a:rPr sz="2000" spc="5" dirty="0">
                <a:latin typeface="+mj-lt"/>
                <a:cs typeface="Lucida Sans Unicode"/>
              </a:rPr>
              <a:t>be</a:t>
            </a:r>
            <a:r>
              <a:rPr sz="2000" spc="-2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well-documented</a:t>
            </a:r>
            <a:r>
              <a:rPr sz="2000" spc="-4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: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there</a:t>
            </a:r>
            <a:r>
              <a:rPr sz="2000" dirty="0">
                <a:latin typeface="+mj-lt"/>
                <a:cs typeface="Lucida Sans Unicode"/>
              </a:rPr>
              <a:t> must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at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least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one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comment line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on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average </a:t>
            </a:r>
            <a:r>
              <a:rPr sz="2000" dirty="0">
                <a:latin typeface="+mj-lt"/>
                <a:cs typeface="Lucida Sans Unicode"/>
              </a:rPr>
              <a:t>for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every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three-source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line.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5" dirty="0">
                <a:latin typeface="+mj-lt"/>
                <a:cs typeface="Lucida Sans Unicode"/>
              </a:rPr>
              <a:t>The length of any </a:t>
            </a:r>
            <a:r>
              <a:rPr sz="2000" dirty="0">
                <a:latin typeface="+mj-lt"/>
                <a:cs typeface="Lucida Sans Unicode"/>
              </a:rPr>
              <a:t>function should </a:t>
            </a:r>
            <a:r>
              <a:rPr sz="2000" spc="5" dirty="0">
                <a:latin typeface="+mj-lt"/>
                <a:cs typeface="Lucida Sans Unicode"/>
              </a:rPr>
              <a:t>not </a:t>
            </a:r>
            <a:r>
              <a:rPr sz="2000" dirty="0">
                <a:latin typeface="+mj-lt"/>
                <a:cs typeface="Lucida Sans Unicode"/>
              </a:rPr>
              <a:t>exceed 10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source </a:t>
            </a:r>
            <a:r>
              <a:rPr sz="2000" spc="5" dirty="0">
                <a:latin typeface="+mj-lt"/>
                <a:cs typeface="Lucida Sans Unicode"/>
              </a:rPr>
              <a:t>lines: </a:t>
            </a:r>
            <a:r>
              <a:rPr sz="2000" dirty="0">
                <a:latin typeface="+mj-lt"/>
                <a:cs typeface="Lucida Sans Unicode"/>
              </a:rPr>
              <a:t>A </a:t>
            </a:r>
            <a:r>
              <a:rPr sz="2000" spc="-5" dirty="0">
                <a:latin typeface="+mj-lt"/>
                <a:cs typeface="Lucida Sans Unicode"/>
              </a:rPr>
              <a:t>function that is </a:t>
            </a:r>
            <a:r>
              <a:rPr sz="2000" dirty="0">
                <a:latin typeface="+mj-lt"/>
                <a:cs typeface="Lucida Sans Unicode"/>
              </a:rPr>
              <a:t>very </a:t>
            </a:r>
            <a:r>
              <a:rPr sz="2000" spc="-5" dirty="0">
                <a:latin typeface="+mj-lt"/>
                <a:cs typeface="Lucida Sans Unicode"/>
              </a:rPr>
              <a:t>lengthy is </a:t>
            </a:r>
            <a:r>
              <a:rPr sz="2000" dirty="0">
                <a:latin typeface="+mj-lt"/>
                <a:cs typeface="Lucida Sans Unicode"/>
              </a:rPr>
              <a:t> usually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very difficult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 understand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it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probably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carries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out</a:t>
            </a:r>
            <a:r>
              <a:rPr sz="2000" dirty="0">
                <a:latin typeface="+mj-lt"/>
                <a:cs typeface="Lucida Sans Unicode"/>
              </a:rPr>
              <a:t> many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different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functions.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lengthy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functions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likely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have </a:t>
            </a:r>
            <a:r>
              <a:rPr sz="2000" spc="-5" dirty="0">
                <a:latin typeface="+mj-lt"/>
                <a:cs typeface="Lucida Sans Unicode"/>
              </a:rPr>
              <a:t>larger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number</a:t>
            </a:r>
            <a:r>
              <a:rPr sz="2000" spc="-5" dirty="0">
                <a:latin typeface="+mj-lt"/>
                <a:cs typeface="Lucida Sans Unicode"/>
              </a:rPr>
              <a:t> of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bugs.</a:t>
            </a:r>
            <a:endParaRPr sz="2000">
              <a:latin typeface="+mj-lt"/>
              <a:cs typeface="Lucida Sans Unicode"/>
            </a:endParaRPr>
          </a:p>
          <a:p>
            <a:pPr marL="268605" marR="54737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5" dirty="0">
                <a:latin typeface="+mj-lt"/>
                <a:cs typeface="Lucida Sans Unicode"/>
              </a:rPr>
              <a:t>Do not use </a:t>
            </a:r>
            <a:r>
              <a:rPr sz="2000" spc="10" dirty="0">
                <a:latin typeface="+mj-lt"/>
                <a:cs typeface="Lucida Sans Unicode"/>
              </a:rPr>
              <a:t>goto </a:t>
            </a:r>
            <a:r>
              <a:rPr sz="2000" spc="-5" dirty="0">
                <a:latin typeface="+mj-lt"/>
                <a:cs typeface="Lucida Sans Unicode"/>
              </a:rPr>
              <a:t>statements: </a:t>
            </a:r>
            <a:r>
              <a:rPr sz="2000" dirty="0">
                <a:latin typeface="+mj-lt"/>
                <a:cs typeface="Lucida Sans Unicode"/>
              </a:rPr>
              <a:t>Use </a:t>
            </a:r>
            <a:r>
              <a:rPr sz="2000" spc="-5" dirty="0">
                <a:latin typeface="+mj-lt"/>
                <a:cs typeface="Lucida Sans Unicode"/>
              </a:rPr>
              <a:t>of </a:t>
            </a:r>
            <a:r>
              <a:rPr sz="2000" dirty="0">
                <a:latin typeface="+mj-lt"/>
                <a:cs typeface="Lucida Sans Unicode"/>
              </a:rPr>
              <a:t>goto 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statements </a:t>
            </a:r>
            <a:r>
              <a:rPr sz="2000" dirty="0">
                <a:latin typeface="+mj-lt"/>
                <a:cs typeface="Lucida Sans Unicode"/>
              </a:rPr>
              <a:t>makes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a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program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unstructured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makes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it very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difficult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 understand.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7170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1142976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751078"/>
            <a:ext cx="7599680" cy="3947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303530" indent="-256540" algn="just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endParaRPr lang="en-IN" sz="3200" u="sng" dirty="0" smtClean="0">
              <a:latin typeface="+mj-lt"/>
              <a:cs typeface="Lucida Sans Unicode"/>
            </a:endParaRPr>
          </a:p>
          <a:p>
            <a:pPr marL="268605" marR="303530" indent="-256540" algn="just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r>
              <a:rPr lang="en-IN" sz="3200" u="sng" dirty="0" smtClean="0">
                <a:latin typeface="+mj-lt"/>
                <a:cs typeface="Lucida Sans Unicode"/>
              </a:rPr>
              <a:t>Code </a:t>
            </a:r>
            <a:r>
              <a:rPr lang="en-IN" sz="3200" u="sng" dirty="0" smtClean="0">
                <a:latin typeface="+mj-lt"/>
                <a:cs typeface="Lucida Sans Unicode"/>
              </a:rPr>
              <a:t>Review</a:t>
            </a:r>
          </a:p>
          <a:p>
            <a:pPr marL="268605" marR="303530" indent="-256540" algn="just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9240" algn="l"/>
              </a:tabLst>
            </a:pPr>
            <a:r>
              <a:rPr sz="2000" smtClean="0">
                <a:latin typeface="+mj-lt"/>
                <a:cs typeface="Lucida Sans Unicode"/>
              </a:rPr>
              <a:t>Code </a:t>
            </a:r>
            <a:r>
              <a:rPr sz="2000" spc="-5" dirty="0">
                <a:latin typeface="+mj-lt"/>
                <a:cs typeface="Lucida Sans Unicode"/>
              </a:rPr>
              <a:t>review </a:t>
            </a:r>
            <a:r>
              <a:rPr sz="2000" dirty="0">
                <a:latin typeface="+mj-lt"/>
                <a:cs typeface="Lucida Sans Unicode"/>
              </a:rPr>
              <a:t>for a </a:t>
            </a:r>
            <a:r>
              <a:rPr sz="2000" spc="-5" dirty="0">
                <a:latin typeface="+mj-lt"/>
                <a:cs typeface="Lucida Sans Unicode"/>
              </a:rPr>
              <a:t>model is carried out after the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module is </a:t>
            </a:r>
            <a:r>
              <a:rPr sz="2000" dirty="0">
                <a:latin typeface="+mj-lt"/>
                <a:cs typeface="Lucida Sans Unicode"/>
              </a:rPr>
              <a:t>successfully </a:t>
            </a:r>
            <a:r>
              <a:rPr sz="2000" spc="-5" dirty="0">
                <a:latin typeface="+mj-lt"/>
                <a:cs typeface="Lucida Sans Unicode"/>
              </a:rPr>
              <a:t>compiled and the all the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syntax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have</a:t>
            </a:r>
            <a:r>
              <a:rPr sz="2000" spc="-5" dirty="0">
                <a:latin typeface="+mj-lt"/>
                <a:cs typeface="Lucida Sans Unicode"/>
              </a:rPr>
              <a:t> been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eliminated.</a:t>
            </a:r>
            <a:endParaRPr sz="2000">
              <a:latin typeface="+mj-lt"/>
              <a:cs typeface="Lucida Sans Unicode"/>
            </a:endParaRPr>
          </a:p>
          <a:p>
            <a:pPr marL="268605" marR="331470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dirty="0">
                <a:latin typeface="+mj-lt"/>
                <a:cs typeface="Lucida Sans Unicode"/>
              </a:rPr>
              <a:t>Code </a:t>
            </a:r>
            <a:r>
              <a:rPr sz="2000" spc="-5" dirty="0">
                <a:latin typeface="+mj-lt"/>
                <a:cs typeface="Lucida Sans Unicode"/>
              </a:rPr>
              <a:t>reviews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extremely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cost-effective 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strategies</a:t>
            </a:r>
            <a:r>
              <a:rPr sz="2000" spc="2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for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reduction</a:t>
            </a:r>
            <a:r>
              <a:rPr sz="2000" spc="2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in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coding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errors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and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to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produce </a:t>
            </a:r>
            <a:r>
              <a:rPr sz="2000" dirty="0">
                <a:latin typeface="+mj-lt"/>
                <a:cs typeface="Lucida Sans Unicode"/>
              </a:rPr>
              <a:t>high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quality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code.</a:t>
            </a:r>
            <a:endParaRPr sz="2000">
              <a:latin typeface="+mj-lt"/>
              <a:cs typeface="Lucida Sans Unicode"/>
            </a:endParaRPr>
          </a:p>
          <a:p>
            <a:pPr marL="268605" marR="3746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Normally,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two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types</a:t>
            </a:r>
            <a:r>
              <a:rPr sz="2000" spc="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of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reviews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 carried</a:t>
            </a:r>
            <a:r>
              <a:rPr sz="2000" spc="3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out on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the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 </a:t>
            </a:r>
            <a:r>
              <a:rPr sz="2000" dirty="0">
                <a:latin typeface="+mj-lt"/>
                <a:cs typeface="Lucida Sans Unicode"/>
              </a:rPr>
              <a:t>of a</a:t>
            </a:r>
            <a:r>
              <a:rPr sz="2000" spc="-5" dirty="0">
                <a:latin typeface="+mj-lt"/>
                <a:cs typeface="Lucida Sans Unicode"/>
              </a:rPr>
              <a:t> module.</a:t>
            </a:r>
            <a:endParaRPr sz="200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 pitchFamily="2" charset="2"/>
              <a:buChar char="Ø"/>
              <a:tabLst>
                <a:tab pos="268605" algn="l"/>
                <a:tab pos="269240" algn="l"/>
              </a:tabLst>
            </a:pPr>
            <a:r>
              <a:rPr sz="2000" spc="-5" dirty="0">
                <a:latin typeface="+mj-lt"/>
                <a:cs typeface="Lucida Sans Unicode"/>
              </a:rPr>
              <a:t>These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two</a:t>
            </a:r>
            <a:r>
              <a:rPr sz="2000" spc="-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types</a:t>
            </a:r>
            <a:r>
              <a:rPr sz="200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code</a:t>
            </a:r>
            <a:r>
              <a:rPr sz="2000" spc="10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review techniques</a:t>
            </a:r>
            <a:r>
              <a:rPr sz="2000" spc="15" dirty="0">
                <a:latin typeface="+mj-lt"/>
                <a:cs typeface="Lucida Sans Unicode"/>
              </a:rPr>
              <a:t> </a:t>
            </a:r>
            <a:r>
              <a:rPr sz="2000" spc="-5" dirty="0">
                <a:latin typeface="+mj-lt"/>
                <a:cs typeface="Lucida Sans Unicode"/>
              </a:rPr>
              <a:t>are</a:t>
            </a:r>
            <a:r>
              <a:rPr sz="2000" spc="-25" dirty="0">
                <a:latin typeface="+mj-lt"/>
                <a:cs typeface="Lucida Sans Unicode"/>
              </a:rPr>
              <a:t> </a:t>
            </a:r>
            <a:r>
              <a:rPr sz="2000" spc="5" dirty="0">
                <a:latin typeface="+mj-lt"/>
                <a:cs typeface="Lucida Sans Unicode"/>
              </a:rPr>
              <a:t>code </a:t>
            </a:r>
            <a:r>
              <a:rPr sz="2000" spc="-745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inspection</a:t>
            </a:r>
            <a:r>
              <a:rPr sz="2000" spc="-35" dirty="0">
                <a:latin typeface="+mj-lt"/>
                <a:cs typeface="Lucida Sans Unicode"/>
              </a:rPr>
              <a:t> </a:t>
            </a:r>
            <a:r>
              <a:rPr sz="2000" spc="5" dirty="0">
                <a:latin typeface="+mj-lt"/>
                <a:cs typeface="Lucida Sans Unicode"/>
              </a:rPr>
              <a:t>and</a:t>
            </a:r>
            <a:r>
              <a:rPr sz="2000" spc="-15" dirty="0">
                <a:latin typeface="+mj-lt"/>
                <a:cs typeface="Lucida Sans Unicode"/>
              </a:rPr>
              <a:t> </a:t>
            </a:r>
            <a:r>
              <a:rPr sz="2000" spc="5" dirty="0">
                <a:latin typeface="+mj-lt"/>
                <a:cs typeface="Lucida Sans Unicode"/>
              </a:rPr>
              <a:t>code</a:t>
            </a:r>
            <a:r>
              <a:rPr sz="2000" spc="-35" dirty="0">
                <a:latin typeface="+mj-lt"/>
                <a:cs typeface="Lucida Sans Unicode"/>
              </a:rPr>
              <a:t> </a:t>
            </a:r>
            <a:r>
              <a:rPr sz="2000" spc="5" dirty="0">
                <a:latin typeface="+mj-lt"/>
                <a:cs typeface="Lucida Sans Unicode"/>
              </a:rPr>
              <a:t>walk</a:t>
            </a:r>
            <a:r>
              <a:rPr sz="2000" spc="-30" dirty="0">
                <a:latin typeface="+mj-lt"/>
                <a:cs typeface="Lucida Sans Unicode"/>
              </a:rPr>
              <a:t> </a:t>
            </a:r>
            <a:r>
              <a:rPr sz="2000" dirty="0">
                <a:latin typeface="+mj-lt"/>
                <a:cs typeface="Lucida Sans Unicode"/>
              </a:rPr>
              <a:t>through.</a:t>
            </a:r>
            <a:endParaRPr sz="2000">
              <a:latin typeface="+mj-lt"/>
              <a:cs typeface="Lucida Sans Unicode"/>
            </a:endParaRPr>
          </a:p>
        </p:txBody>
      </p:sp>
      <p:pic>
        <p:nvPicPr>
          <p:cNvPr id="8194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1071538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751344"/>
            <a:ext cx="80724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Code </a:t>
            </a:r>
            <a:r>
              <a:rPr lang="en-US" sz="2000" dirty="0" smtClean="0"/>
              <a:t>Review is a systematic examination, which can find and remove the vulnerabilities in the code such as memory leaks and buffer overflows.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Technical reviews are well documented and use a well-defined defect detection process that includes peers and technical experts.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It is ideally led by a trained moderator, who is NOT the author.</a:t>
            </a:r>
          </a:p>
          <a:p>
            <a:r>
              <a:rPr lang="en-US" sz="2000" dirty="0" smtClean="0"/>
              <a:t>This kind of review is usually performed as a peer review without management participation.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Reviewers prepare for the review meeting and prepare a review report with a list of findings.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Technical reviews may be quite informal or very formal and can have a number of purposes but not limited to discussion, decision making, evaluation of alternatives, finding defects and solving technical problems.</a:t>
            </a:r>
            <a:endParaRPr lang="en-US" sz="2000" dirty="0"/>
          </a:p>
        </p:txBody>
      </p:sp>
      <p:pic>
        <p:nvPicPr>
          <p:cNvPr id="9218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1214414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3776</Words>
  <Application>Microsoft Office PowerPoint</Application>
  <PresentationFormat>On-screen Show (4:3)</PresentationFormat>
  <Paragraphs>324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103</cp:revision>
  <dcterms:created xsi:type="dcterms:W3CDTF">2021-05-14T08:37:54Z</dcterms:created>
  <dcterms:modified xsi:type="dcterms:W3CDTF">2021-07-08T03:23:29Z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2021-05-14T00:00:00Z</vt:filetime>
  </property>
</Properties>
</file>