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67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7" r:id="rId15"/>
    <p:sldId id="278" r:id="rId16"/>
    <p:sldId id="279" r:id="rId17"/>
    <p:sldId id="281" r:id="rId18"/>
    <p:sldId id="282" r:id="rId19"/>
    <p:sldId id="283" r:id="rId20"/>
    <p:sldId id="284" r:id="rId21"/>
    <p:sldId id="285" r:id="rId22"/>
    <p:sldId id="287" r:id="rId23"/>
    <p:sldId id="288" r:id="rId24"/>
    <p:sldId id="291" r:id="rId25"/>
    <p:sldId id="292" r:id="rId26"/>
    <p:sldId id="293" r:id="rId27"/>
    <p:sldId id="294" r:id="rId28"/>
    <p:sldId id="295" r:id="rId29"/>
    <p:sldId id="299" r:id="rId30"/>
    <p:sldId id="303" r:id="rId31"/>
    <p:sldId id="304" r:id="rId32"/>
    <p:sldId id="314" r:id="rId33"/>
    <p:sldId id="315" r:id="rId34"/>
    <p:sldId id="316" r:id="rId35"/>
    <p:sldId id="320" r:id="rId36"/>
    <p:sldId id="321" r:id="rId37"/>
    <p:sldId id="322" r:id="rId38"/>
    <p:sldId id="330" r:id="rId39"/>
    <p:sldId id="337" r:id="rId40"/>
    <p:sldId id="339" r:id="rId41"/>
    <p:sldId id="340" r:id="rId42"/>
    <p:sldId id="341" r:id="rId43"/>
    <p:sldId id="343" r:id="rId44"/>
    <p:sldId id="344" r:id="rId45"/>
    <p:sldId id="347" r:id="rId46"/>
    <p:sldId id="348" r:id="rId47"/>
    <p:sldId id="349" r:id="rId48"/>
    <p:sldId id="354" r:id="rId49"/>
    <p:sldId id="356" r:id="rId50"/>
    <p:sldId id="357" r:id="rId51"/>
    <p:sldId id="358" r:id="rId52"/>
    <p:sldId id="359" r:id="rId53"/>
    <p:sldId id="361" r:id="rId54"/>
    <p:sldId id="362" r:id="rId55"/>
    <p:sldId id="363" r:id="rId56"/>
    <p:sldId id="364" r:id="rId57"/>
    <p:sldId id="365" r:id="rId58"/>
    <p:sldId id="366" r:id="rId5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1356" y="-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04290" y="2592146"/>
            <a:ext cx="6535419" cy="1275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7730" y="192150"/>
            <a:ext cx="7768539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07261"/>
            <a:ext cx="8073390" cy="2563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8153399" cy="3625351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950"/>
              </a:spcBef>
            </a:pPr>
            <a:r>
              <a:rPr lang="en-IN" sz="4400" b="0" spc="-5" dirty="0" smtClean="0"/>
              <a:t> </a:t>
            </a:r>
            <a:r>
              <a:rPr lang="en-IN" sz="4400" b="0" spc="-5" dirty="0" smtClean="0"/>
              <a:t>             </a:t>
            </a:r>
            <a:r>
              <a:rPr lang="en-IN" sz="2000" b="0" spc="-5" dirty="0" smtClean="0">
                <a:latin typeface="+mj-lt"/>
                <a:cs typeface="Carlito"/>
              </a:rPr>
              <a:t>Branch-CSE</a:t>
            </a:r>
            <a:br>
              <a:rPr lang="en-IN" sz="2000" b="0" spc="-5" dirty="0" smtClean="0">
                <a:latin typeface="+mj-lt"/>
                <a:cs typeface="Carlito"/>
              </a:rPr>
            </a:br>
            <a:r>
              <a:rPr lang="en-IN" sz="2000" b="0" spc="-5" dirty="0" smtClean="0">
                <a:latin typeface="+mj-lt"/>
                <a:cs typeface="Carlito"/>
              </a:rPr>
              <a:t>                                            6</a:t>
            </a:r>
            <a:r>
              <a:rPr lang="en-IN" sz="2000" b="0" spc="-5" baseline="30000" dirty="0" smtClean="0">
                <a:latin typeface="+mj-lt"/>
                <a:cs typeface="Carlito"/>
              </a:rPr>
              <a:t>th</a:t>
            </a:r>
            <a:r>
              <a:rPr lang="en-IN" sz="2000" b="0" spc="-5" dirty="0" smtClean="0">
                <a:latin typeface="+mj-lt"/>
                <a:cs typeface="Carlito"/>
              </a:rPr>
              <a:t> </a:t>
            </a:r>
            <a:r>
              <a:rPr lang="en-IN" sz="2000" b="0" spc="-5" dirty="0" err="1" smtClean="0">
                <a:latin typeface="+mj-lt"/>
                <a:cs typeface="Carlito"/>
              </a:rPr>
              <a:t>sem</a:t>
            </a:r>
            <a:r>
              <a:rPr lang="en-IN" sz="2000" b="0" spc="-5" dirty="0" smtClean="0">
                <a:latin typeface="+mj-lt"/>
                <a:cs typeface="Carlito"/>
              </a:rPr>
              <a:t> </a:t>
            </a:r>
            <a:r>
              <a:rPr lang="en-IN" sz="2000" b="0" spc="-5" dirty="0" err="1" smtClean="0">
                <a:latin typeface="+mj-lt"/>
                <a:cs typeface="Carlito"/>
              </a:rPr>
              <a:t>B.Tech</a:t>
            </a:r>
            <a:endParaRPr sz="4400">
              <a:latin typeface="Carlito"/>
              <a:cs typeface="Carlito"/>
            </a:endParaRPr>
          </a:p>
          <a:p>
            <a:pPr marL="12700" marR="5080" indent="2540" algn="ctr">
              <a:lnSpc>
                <a:spcPct val="100000"/>
              </a:lnSpc>
              <a:spcBef>
                <a:spcPts val="1390"/>
              </a:spcBef>
            </a:pPr>
            <a:r>
              <a:rPr lang="en-IN" sz="4400" b="0" spc="-40" dirty="0" smtClean="0">
                <a:solidFill>
                  <a:srgbClr val="888888"/>
                </a:solidFill>
                <a:latin typeface="+mj-lt"/>
                <a:cs typeface="Carlito"/>
              </a:rPr>
              <a:t/>
            </a:r>
            <a:br>
              <a:rPr lang="en-IN" sz="4400" b="0" spc="-40" dirty="0" smtClean="0">
                <a:solidFill>
                  <a:srgbClr val="888888"/>
                </a:solidFill>
                <a:latin typeface="+mj-lt"/>
                <a:cs typeface="Carlito"/>
              </a:rPr>
            </a:br>
            <a:r>
              <a:rPr lang="en-IN" sz="3600" b="0" spc="-40" dirty="0" smtClean="0">
                <a:latin typeface="+mj-lt"/>
                <a:cs typeface="Carlito"/>
              </a:rPr>
              <a:t>Unit-4</a:t>
            </a:r>
            <a:r>
              <a:rPr lang="en-IN" sz="4400" b="0" spc="-40" dirty="0" smtClean="0">
                <a:solidFill>
                  <a:srgbClr val="888888"/>
                </a:solidFill>
                <a:latin typeface="+mj-lt"/>
                <a:cs typeface="Carlito"/>
              </a:rPr>
              <a:t/>
            </a:r>
            <a:br>
              <a:rPr lang="en-IN" sz="4400" b="0" spc="-40" dirty="0" smtClean="0">
                <a:solidFill>
                  <a:srgbClr val="888888"/>
                </a:solidFill>
                <a:latin typeface="+mj-lt"/>
                <a:cs typeface="Carlito"/>
              </a:rPr>
            </a:br>
            <a:r>
              <a:rPr sz="3200" b="0" spc="-40" smtClean="0">
                <a:latin typeface="+mj-lt"/>
                <a:cs typeface="Carlito"/>
              </a:rPr>
              <a:t>SOFTWARE  </a:t>
            </a:r>
            <a:r>
              <a:rPr sz="3200" b="0" smtClean="0">
                <a:latin typeface="+mj-lt"/>
                <a:cs typeface="Carlito"/>
              </a:rPr>
              <a:t>MAIN</a:t>
            </a:r>
            <a:r>
              <a:rPr sz="3200" b="0" spc="-25" smtClean="0">
                <a:latin typeface="+mj-lt"/>
                <a:cs typeface="Carlito"/>
              </a:rPr>
              <a:t>T</a:t>
            </a:r>
            <a:r>
              <a:rPr sz="3200" b="0" spc="-5" smtClean="0">
                <a:latin typeface="+mj-lt"/>
                <a:cs typeface="Carlito"/>
              </a:rPr>
              <a:t>ENA</a:t>
            </a:r>
            <a:r>
              <a:rPr sz="3200" b="0" spc="-25" smtClean="0">
                <a:latin typeface="+mj-lt"/>
                <a:cs typeface="Carlito"/>
              </a:rPr>
              <a:t>N</a:t>
            </a:r>
            <a:r>
              <a:rPr sz="3200" b="0" spc="-5" smtClean="0">
                <a:latin typeface="+mj-lt"/>
                <a:cs typeface="Carlito"/>
              </a:rPr>
              <a:t>CE</a:t>
            </a:r>
            <a:r>
              <a:rPr lang="en-IN" sz="3200" b="0" spc="-5" dirty="0" smtClean="0">
                <a:latin typeface="+mj-lt"/>
                <a:cs typeface="Carlito"/>
              </a:rPr>
              <a:t/>
            </a:r>
            <a:br>
              <a:rPr lang="en-IN" sz="3200" b="0" spc="-5" dirty="0" smtClean="0">
                <a:latin typeface="+mj-lt"/>
                <a:cs typeface="Carlito"/>
              </a:rPr>
            </a:br>
            <a:endParaRPr sz="3200">
              <a:latin typeface="+mj-lt"/>
              <a:cs typeface="Carlito"/>
            </a:endParaRPr>
          </a:p>
        </p:txBody>
      </p:sp>
      <p:pic>
        <p:nvPicPr>
          <p:cNvPr id="1026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4419600"/>
            <a:ext cx="2133600" cy="1295400"/>
          </a:xfrm>
          <a:prstGeom prst="rect">
            <a:avLst/>
          </a:prstGeom>
          <a:noFill/>
        </p:spPr>
      </p:pic>
      <p:pic>
        <p:nvPicPr>
          <p:cNvPr id="1028" name="Picture 4" descr="C:\Users\USER\Downloads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1" y="304800"/>
            <a:ext cx="1905000" cy="4495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1214" y="461899"/>
            <a:ext cx="687514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10" dirty="0">
                <a:latin typeface="+mj-lt"/>
                <a:cs typeface="Carlito"/>
              </a:rPr>
              <a:t>Problems </a:t>
            </a:r>
            <a:r>
              <a:rPr sz="2800" b="0" spc="-5" dirty="0">
                <a:latin typeface="+mj-lt"/>
                <a:cs typeface="Carlito"/>
              </a:rPr>
              <a:t>during</a:t>
            </a:r>
            <a:r>
              <a:rPr sz="2800" b="0" spc="-35" dirty="0">
                <a:latin typeface="+mj-lt"/>
                <a:cs typeface="Carlito"/>
              </a:rPr>
              <a:t> </a:t>
            </a:r>
            <a:r>
              <a:rPr sz="2800" b="0" spc="-10" dirty="0">
                <a:latin typeface="+mj-lt"/>
                <a:cs typeface="Carlito"/>
              </a:rPr>
              <a:t>Maintenance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74025" cy="23730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1568450" algn="l"/>
                <a:tab pos="2393315" algn="l"/>
                <a:tab pos="4074160" algn="l"/>
                <a:tab pos="4598670" algn="l"/>
                <a:tab pos="6074410" algn="l"/>
                <a:tab pos="6741795" algn="l"/>
              </a:tabLst>
            </a:pPr>
            <a:r>
              <a:rPr sz="2000" spc="-5" smtClean="0">
                <a:latin typeface="+mj-lt"/>
                <a:cs typeface="Carlito"/>
              </a:rPr>
              <a:t>Of</a:t>
            </a:r>
            <a:r>
              <a:rPr sz="2000" spc="-40" smtClean="0">
                <a:latin typeface="+mj-lt"/>
                <a:cs typeface="Carlito"/>
              </a:rPr>
              <a:t>t</a:t>
            </a:r>
            <a:r>
              <a:rPr sz="2000" smtClean="0">
                <a:latin typeface="+mj-lt"/>
                <a:cs typeface="Carlito"/>
              </a:rPr>
              <a:t>en</a:t>
            </a:r>
            <a:r>
              <a:rPr lang="en-IN" sz="2000" dirty="0" smtClean="0">
                <a:latin typeface="+mj-lt"/>
                <a:cs typeface="Carlito"/>
              </a:rPr>
              <a:t> </a:t>
            </a:r>
            <a:r>
              <a:rPr sz="2000" smtClean="0">
                <a:latin typeface="+mj-lt"/>
                <a:cs typeface="Carlito"/>
              </a:rPr>
              <a:t>the</a:t>
            </a:r>
            <a:r>
              <a:rPr sz="2000">
                <a:latin typeface="+mj-lt"/>
                <a:cs typeface="Carlito"/>
              </a:rPr>
              <a:t>	</a:t>
            </a:r>
            <a:r>
              <a:rPr sz="2000" spc="-5" smtClean="0">
                <a:latin typeface="+mj-lt"/>
                <a:cs typeface="Carlito"/>
              </a:rPr>
              <a:t>p</a:t>
            </a:r>
            <a:r>
              <a:rPr sz="2000" spc="-50" smtClean="0">
                <a:latin typeface="+mj-lt"/>
                <a:cs typeface="Carlito"/>
              </a:rPr>
              <a:t>r</a:t>
            </a:r>
            <a:r>
              <a:rPr sz="2000" spc="-5" smtClean="0">
                <a:latin typeface="+mj-lt"/>
                <a:cs typeface="Carlito"/>
              </a:rPr>
              <a:t>og</a:t>
            </a:r>
            <a:r>
              <a:rPr sz="2000" spc="-55" smtClean="0">
                <a:latin typeface="+mj-lt"/>
                <a:cs typeface="Carlito"/>
              </a:rPr>
              <a:t>r</a:t>
            </a:r>
            <a:r>
              <a:rPr sz="2000" smtClean="0">
                <a:latin typeface="+mj-lt"/>
                <a:cs typeface="Carlito"/>
              </a:rPr>
              <a:t>am</a:t>
            </a:r>
            <a:r>
              <a:rPr lang="en-IN" sz="2000" dirty="0" smtClean="0">
                <a:latin typeface="+mj-lt"/>
                <a:cs typeface="Carlito"/>
              </a:rPr>
              <a:t> </a:t>
            </a:r>
            <a:r>
              <a:rPr sz="2000" spc="-5" smtClean="0">
                <a:latin typeface="+mj-lt"/>
                <a:cs typeface="Carlito"/>
              </a:rPr>
              <a:t>i</a:t>
            </a:r>
            <a:r>
              <a:rPr sz="2000" smtClean="0">
                <a:latin typeface="+mj-lt"/>
                <a:cs typeface="Carlito"/>
              </a:rPr>
              <a:t>s</a:t>
            </a:r>
            <a:r>
              <a:rPr lang="en-IN" sz="2000" dirty="0">
                <a:latin typeface="+mj-lt"/>
                <a:cs typeface="Carlito"/>
              </a:rPr>
              <a:t> </a:t>
            </a:r>
            <a:r>
              <a:rPr sz="2000" smtClean="0">
                <a:latin typeface="+mj-lt"/>
                <a:cs typeface="Carlito"/>
              </a:rPr>
              <a:t>wri</a:t>
            </a:r>
            <a:r>
              <a:rPr sz="2000" spc="-65" smtClean="0">
                <a:latin typeface="+mj-lt"/>
                <a:cs typeface="Carlito"/>
              </a:rPr>
              <a:t>t</a:t>
            </a:r>
            <a:r>
              <a:rPr sz="2000" spc="-45" smtClean="0">
                <a:latin typeface="+mj-lt"/>
                <a:cs typeface="Carlito"/>
              </a:rPr>
              <a:t>t</a:t>
            </a:r>
            <a:r>
              <a:rPr sz="2000" smtClean="0">
                <a:latin typeface="+mj-lt"/>
                <a:cs typeface="Carlito"/>
              </a:rPr>
              <a:t>en</a:t>
            </a:r>
            <a:r>
              <a:rPr lang="en-IN" sz="2000" dirty="0">
                <a:latin typeface="+mj-lt"/>
                <a:cs typeface="Carlito"/>
              </a:rPr>
              <a:t> </a:t>
            </a:r>
            <a:r>
              <a:rPr sz="2000" spc="-20" smtClean="0">
                <a:latin typeface="+mj-lt"/>
                <a:cs typeface="Carlito"/>
              </a:rPr>
              <a:t>b</a:t>
            </a:r>
            <a:r>
              <a:rPr sz="2000" smtClean="0">
                <a:latin typeface="+mj-lt"/>
                <a:cs typeface="Carlito"/>
              </a:rPr>
              <a:t>y</a:t>
            </a:r>
            <a:r>
              <a:rPr lang="en-IN" sz="2000" dirty="0">
                <a:latin typeface="+mj-lt"/>
                <a:cs typeface="Carlito"/>
              </a:rPr>
              <a:t> </a:t>
            </a:r>
            <a:r>
              <a:rPr sz="2000" smtClean="0">
                <a:latin typeface="+mj-lt"/>
                <a:cs typeface="Carlito"/>
              </a:rPr>
              <a:t>another  </a:t>
            </a:r>
            <a:r>
              <a:rPr sz="2000" spc="-15" dirty="0">
                <a:latin typeface="+mj-lt"/>
                <a:cs typeface="Carlito"/>
              </a:rPr>
              <a:t>person </a:t>
            </a:r>
            <a:r>
              <a:rPr sz="2000" dirty="0">
                <a:latin typeface="+mj-lt"/>
                <a:cs typeface="Carlito"/>
              </a:rPr>
              <a:t>or </a:t>
            </a:r>
            <a:r>
              <a:rPr sz="2000" spc="-15" dirty="0">
                <a:latin typeface="+mj-lt"/>
                <a:cs typeface="Carlito"/>
              </a:rPr>
              <a:t>group </a:t>
            </a:r>
            <a:r>
              <a:rPr sz="2000" dirty="0">
                <a:latin typeface="+mj-lt"/>
                <a:cs typeface="Carlito"/>
              </a:rPr>
              <a:t>of</a:t>
            </a:r>
            <a:r>
              <a:rPr sz="2000" spc="15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persons.</a:t>
            </a:r>
            <a:endParaRPr sz="2000">
              <a:latin typeface="+mj-lt"/>
              <a:cs typeface="Carlito"/>
            </a:endParaRPr>
          </a:p>
          <a:p>
            <a:pPr marL="355600" marR="762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Often </a:t>
            </a:r>
            <a:r>
              <a:rPr sz="2000" spc="5" dirty="0">
                <a:latin typeface="+mj-lt"/>
                <a:cs typeface="Carlito"/>
              </a:rPr>
              <a:t>the </a:t>
            </a:r>
            <a:r>
              <a:rPr sz="2000" spc="-20" dirty="0">
                <a:latin typeface="+mj-lt"/>
                <a:cs typeface="Carlito"/>
              </a:rPr>
              <a:t>program </a:t>
            </a:r>
            <a:r>
              <a:rPr sz="2000" spc="-5" dirty="0">
                <a:latin typeface="+mj-lt"/>
                <a:cs typeface="Carlito"/>
              </a:rPr>
              <a:t>is changed </a:t>
            </a:r>
            <a:r>
              <a:rPr sz="2000" spc="-10" dirty="0">
                <a:latin typeface="+mj-lt"/>
                <a:cs typeface="Carlito"/>
              </a:rPr>
              <a:t>by </a:t>
            </a:r>
            <a:r>
              <a:rPr sz="2000" spc="-15" dirty="0">
                <a:latin typeface="+mj-lt"/>
                <a:cs typeface="Carlito"/>
              </a:rPr>
              <a:t>person </a:t>
            </a:r>
            <a:r>
              <a:rPr sz="2000" dirty="0">
                <a:latin typeface="+mj-lt"/>
                <a:cs typeface="Carlito"/>
              </a:rPr>
              <a:t>who  </a:t>
            </a:r>
            <a:r>
              <a:rPr sz="2000" spc="-5" dirty="0">
                <a:latin typeface="+mj-lt"/>
                <a:cs typeface="Carlito"/>
              </a:rPr>
              <a:t>did not </a:t>
            </a:r>
            <a:r>
              <a:rPr sz="2000" spc="-15" dirty="0">
                <a:latin typeface="+mj-lt"/>
                <a:cs typeface="Carlito"/>
              </a:rPr>
              <a:t>understand </a:t>
            </a:r>
            <a:r>
              <a:rPr sz="2000" spc="-5" dirty="0">
                <a:latin typeface="+mj-lt"/>
                <a:cs typeface="Carlito"/>
              </a:rPr>
              <a:t>it</a:t>
            </a:r>
            <a:r>
              <a:rPr sz="2000" spc="65" dirty="0">
                <a:latin typeface="+mj-lt"/>
                <a:cs typeface="Carlito"/>
              </a:rPr>
              <a:t> </a:t>
            </a:r>
            <a:r>
              <a:rPr sz="2000" spc="-30" dirty="0">
                <a:latin typeface="+mj-lt"/>
                <a:cs typeface="Carlito"/>
              </a:rPr>
              <a:t>clearly.</a:t>
            </a:r>
            <a:endParaRPr sz="2000">
              <a:latin typeface="+mj-lt"/>
              <a:cs typeface="Carlito"/>
            </a:endParaRPr>
          </a:p>
          <a:p>
            <a:pPr marL="447040" indent="-43497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000" spc="-20" dirty="0">
                <a:latin typeface="+mj-lt"/>
                <a:cs typeface="Carlito"/>
              </a:rPr>
              <a:t>Program </a:t>
            </a:r>
            <a:r>
              <a:rPr sz="2000" spc="-10" dirty="0">
                <a:latin typeface="+mj-lt"/>
                <a:cs typeface="Carlito"/>
              </a:rPr>
              <a:t>listings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5" dirty="0">
                <a:latin typeface="+mj-lt"/>
                <a:cs typeface="Carlito"/>
              </a:rPr>
              <a:t>not</a:t>
            </a:r>
            <a:r>
              <a:rPr sz="2000" spc="5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structured.</a:t>
            </a:r>
            <a:endParaRPr sz="2000">
              <a:latin typeface="+mj-lt"/>
              <a:cs typeface="Carlito"/>
            </a:endParaRPr>
          </a:p>
          <a:p>
            <a:pPr marL="447040" indent="-43497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000" spc="-5" dirty="0">
                <a:latin typeface="+mj-lt"/>
                <a:cs typeface="Carlito"/>
              </a:rPr>
              <a:t>High </a:t>
            </a:r>
            <a:r>
              <a:rPr sz="2000" spc="-35" dirty="0">
                <a:latin typeface="+mj-lt"/>
                <a:cs typeface="Carlito"/>
              </a:rPr>
              <a:t>staff</a:t>
            </a:r>
            <a:r>
              <a:rPr sz="2000" spc="40" dirty="0">
                <a:latin typeface="+mj-lt"/>
                <a:cs typeface="Carlito"/>
              </a:rPr>
              <a:t> </a:t>
            </a:r>
            <a:r>
              <a:rPr sz="2000" spc="-45" dirty="0">
                <a:latin typeface="+mj-lt"/>
                <a:cs typeface="Carlito"/>
              </a:rPr>
              <a:t>turnover.</a:t>
            </a:r>
            <a:endParaRPr sz="2000">
              <a:latin typeface="+mj-lt"/>
              <a:cs typeface="Carlito"/>
            </a:endParaRPr>
          </a:p>
          <a:p>
            <a:pPr marL="447040" indent="-43497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000" spc="-15" dirty="0">
                <a:latin typeface="+mj-lt"/>
                <a:cs typeface="Carlito"/>
              </a:rPr>
              <a:t>Information</a:t>
            </a:r>
            <a:r>
              <a:rPr sz="2000" spc="45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gap.</a:t>
            </a:r>
            <a:endParaRPr sz="2000">
              <a:latin typeface="+mj-lt"/>
              <a:cs typeface="Carlito"/>
            </a:endParaRPr>
          </a:p>
          <a:p>
            <a:pPr marL="447040" indent="-434975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000" spc="-20" dirty="0">
                <a:latin typeface="+mj-lt"/>
                <a:cs typeface="Carlito"/>
              </a:rPr>
              <a:t>Systems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5" dirty="0">
                <a:latin typeface="+mj-lt"/>
                <a:cs typeface="Carlito"/>
              </a:rPr>
              <a:t>not designed </a:t>
            </a:r>
            <a:r>
              <a:rPr sz="2000" spc="-30" dirty="0">
                <a:latin typeface="+mj-lt"/>
                <a:cs typeface="Carlito"/>
              </a:rPr>
              <a:t>for</a:t>
            </a:r>
            <a:r>
              <a:rPr sz="2000" spc="4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change.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10242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430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0873" y="461899"/>
            <a:ext cx="583946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5" dirty="0">
                <a:latin typeface="Carlito"/>
                <a:cs typeface="Carlito"/>
              </a:rPr>
              <a:t>The </a:t>
            </a:r>
            <a:r>
              <a:rPr sz="2800" b="0" spc="-10" dirty="0">
                <a:latin typeface="Carlito"/>
                <a:cs typeface="Carlito"/>
              </a:rPr>
              <a:t>Maintenance</a:t>
            </a:r>
            <a:r>
              <a:rPr sz="2800" b="0" spc="-35" dirty="0">
                <a:latin typeface="Carlito"/>
                <a:cs typeface="Carlito"/>
              </a:rPr>
              <a:t> </a:t>
            </a:r>
            <a:r>
              <a:rPr sz="2800" b="0" spc="-15" dirty="0">
                <a:latin typeface="Carlito"/>
                <a:cs typeface="Carlito"/>
              </a:rPr>
              <a:t>Process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86302" y="1365660"/>
            <a:ext cx="6138977" cy="54191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266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1000"/>
            <a:ext cx="1524000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45081"/>
            <a:ext cx="8071484" cy="30807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000" b="1" spc="-15" dirty="0">
                <a:latin typeface="+mj-lt"/>
                <a:cs typeface="Carlito"/>
              </a:rPr>
              <a:t>Program</a:t>
            </a:r>
            <a:r>
              <a:rPr sz="2000" b="1" spc="-5" dirty="0">
                <a:latin typeface="+mj-lt"/>
                <a:cs typeface="Carlito"/>
              </a:rPr>
              <a:t> </a:t>
            </a:r>
            <a:r>
              <a:rPr sz="2000" b="1" spc="-10" dirty="0">
                <a:latin typeface="+mj-lt"/>
                <a:cs typeface="Carlito"/>
              </a:rPr>
              <a:t>Understanding</a:t>
            </a:r>
            <a:endParaRPr sz="2000">
              <a:latin typeface="+mj-lt"/>
              <a:cs typeface="Carlito"/>
            </a:endParaRPr>
          </a:p>
          <a:p>
            <a:pPr marL="355600" marR="6985" algn="just">
              <a:lnSpc>
                <a:spcPts val="2400"/>
              </a:lnSpc>
              <a:spcBef>
                <a:spcPts val="580"/>
              </a:spcBef>
            </a:pP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20" dirty="0">
                <a:latin typeface="+mj-lt"/>
                <a:cs typeface="Carlito"/>
              </a:rPr>
              <a:t>first </a:t>
            </a:r>
            <a:r>
              <a:rPr sz="2000" spc="-5" dirty="0">
                <a:latin typeface="+mj-lt"/>
                <a:cs typeface="Carlito"/>
              </a:rPr>
              <a:t>phase </a:t>
            </a:r>
            <a:r>
              <a:rPr sz="2000" spc="-15" dirty="0">
                <a:latin typeface="+mj-lt"/>
                <a:cs typeface="Carlito"/>
              </a:rPr>
              <a:t>consists </a:t>
            </a:r>
            <a:r>
              <a:rPr sz="2000" spc="-5" dirty="0">
                <a:latin typeface="+mj-lt"/>
                <a:cs typeface="Carlito"/>
              </a:rPr>
              <a:t>of analyzing the </a:t>
            </a:r>
            <a:r>
              <a:rPr sz="2000" spc="-20" dirty="0">
                <a:latin typeface="+mj-lt"/>
                <a:cs typeface="Carlito"/>
              </a:rPr>
              <a:t>program </a:t>
            </a:r>
            <a:r>
              <a:rPr sz="2000" spc="-5" dirty="0">
                <a:latin typeface="+mj-lt"/>
                <a:cs typeface="Carlito"/>
              </a:rPr>
              <a:t>in </a:t>
            </a:r>
            <a:r>
              <a:rPr sz="2000" spc="-10" dirty="0">
                <a:latin typeface="+mj-lt"/>
                <a:cs typeface="Carlito"/>
              </a:rPr>
              <a:t>order </a:t>
            </a:r>
            <a:r>
              <a:rPr sz="2000" spc="-40" dirty="0">
                <a:latin typeface="+mj-lt"/>
                <a:cs typeface="Carlito"/>
              </a:rPr>
              <a:t>to  </a:t>
            </a:r>
            <a:r>
              <a:rPr sz="2000" spc="-15" dirty="0">
                <a:latin typeface="+mj-lt"/>
                <a:cs typeface="Carlito"/>
              </a:rPr>
              <a:t>understand.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+mj-lt"/>
              <a:cs typeface="Carlito"/>
            </a:endParaRPr>
          </a:p>
          <a:p>
            <a:pPr marL="426720" indent="-414655" algn="just">
              <a:lnSpc>
                <a:spcPct val="100000"/>
              </a:lnSpc>
              <a:buFont typeface="Arial"/>
              <a:buChar char="•"/>
              <a:tabLst>
                <a:tab pos="427355" algn="l"/>
              </a:tabLst>
            </a:pPr>
            <a:r>
              <a:rPr sz="2000" b="1" spc="-10" dirty="0">
                <a:latin typeface="+mj-lt"/>
                <a:cs typeface="Carlito"/>
              </a:rPr>
              <a:t>Generating Particular Maintenance</a:t>
            </a:r>
            <a:r>
              <a:rPr sz="2000" b="1" spc="5" dirty="0">
                <a:latin typeface="+mj-lt"/>
                <a:cs typeface="Carlito"/>
              </a:rPr>
              <a:t> </a:t>
            </a:r>
            <a:r>
              <a:rPr sz="2000" b="1" spc="-10" dirty="0">
                <a:latin typeface="+mj-lt"/>
                <a:cs typeface="Carlito"/>
              </a:rPr>
              <a:t>Proposal</a:t>
            </a:r>
            <a:endParaRPr sz="2000">
              <a:latin typeface="+mj-lt"/>
              <a:cs typeface="Carlito"/>
            </a:endParaRPr>
          </a:p>
          <a:p>
            <a:pPr marL="355600" marR="5715" algn="just">
              <a:lnSpc>
                <a:spcPct val="80000"/>
              </a:lnSpc>
              <a:spcBef>
                <a:spcPts val="600"/>
              </a:spcBef>
            </a:pPr>
            <a:r>
              <a:rPr sz="2000" spc="-5" dirty="0">
                <a:latin typeface="+mj-lt"/>
                <a:cs typeface="Carlito"/>
              </a:rPr>
              <a:t>The second phase </a:t>
            </a:r>
            <a:r>
              <a:rPr sz="2000" spc="-10" dirty="0">
                <a:latin typeface="+mj-lt"/>
                <a:cs typeface="Carlito"/>
              </a:rPr>
              <a:t>consists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generating </a:t>
            </a:r>
            <a:r>
              <a:rPr sz="2000" spc="-5" dirty="0">
                <a:latin typeface="+mj-lt"/>
                <a:cs typeface="Carlito"/>
              </a:rPr>
              <a:t>a particular  maintenance </a:t>
            </a:r>
            <a:r>
              <a:rPr sz="2000" spc="-10" dirty="0">
                <a:latin typeface="+mj-lt"/>
                <a:cs typeface="Carlito"/>
              </a:rPr>
              <a:t>proposal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accomplish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implementation 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maintenance</a:t>
            </a:r>
            <a:r>
              <a:rPr sz="2000" spc="1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objective.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+mj-lt"/>
              <a:cs typeface="Carlito"/>
            </a:endParaRPr>
          </a:p>
          <a:p>
            <a:pPr marL="426720" indent="-414655" algn="just">
              <a:lnSpc>
                <a:spcPct val="100000"/>
              </a:lnSpc>
              <a:buFont typeface="Arial"/>
              <a:buChar char="•"/>
              <a:tabLst>
                <a:tab pos="427355" algn="l"/>
              </a:tabLst>
            </a:pPr>
            <a:r>
              <a:rPr sz="2000" b="1" spc="-5" dirty="0">
                <a:latin typeface="+mj-lt"/>
                <a:cs typeface="Carlito"/>
              </a:rPr>
              <a:t>Ripple </a:t>
            </a:r>
            <a:r>
              <a:rPr sz="2000" b="1" spc="-30" dirty="0">
                <a:latin typeface="+mj-lt"/>
                <a:cs typeface="Carlito"/>
              </a:rPr>
              <a:t>Effect</a:t>
            </a:r>
            <a:endParaRPr sz="2000">
              <a:latin typeface="+mj-lt"/>
              <a:cs typeface="Carlito"/>
            </a:endParaRPr>
          </a:p>
          <a:p>
            <a:pPr marL="355600" marR="5080" algn="just">
              <a:lnSpc>
                <a:spcPct val="80000"/>
              </a:lnSpc>
              <a:spcBef>
                <a:spcPts val="605"/>
              </a:spcBef>
            </a:pPr>
            <a:r>
              <a:rPr sz="2000" spc="-10" dirty="0">
                <a:latin typeface="+mj-lt"/>
                <a:cs typeface="Carlito"/>
              </a:rPr>
              <a:t>The third </a:t>
            </a:r>
            <a:r>
              <a:rPr sz="2000" spc="-5" dirty="0">
                <a:latin typeface="+mj-lt"/>
                <a:cs typeface="Carlito"/>
              </a:rPr>
              <a:t>phase </a:t>
            </a:r>
            <a:r>
              <a:rPr sz="2000" spc="-15" dirty="0">
                <a:latin typeface="+mj-lt"/>
                <a:cs typeface="Carlito"/>
              </a:rPr>
              <a:t>consists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accounting </a:t>
            </a:r>
            <a:r>
              <a:rPr sz="2000" spc="-25" dirty="0">
                <a:latin typeface="+mj-lt"/>
                <a:cs typeface="Carlito"/>
              </a:rPr>
              <a:t>for </a:t>
            </a:r>
            <a:r>
              <a:rPr sz="2000" spc="-5" dirty="0">
                <a:latin typeface="+mj-lt"/>
                <a:cs typeface="Carlito"/>
              </a:rPr>
              <a:t>all of the </a:t>
            </a:r>
            <a:r>
              <a:rPr sz="2000" dirty="0">
                <a:latin typeface="+mj-lt"/>
                <a:cs typeface="Carlito"/>
              </a:rPr>
              <a:t>ripple  </a:t>
            </a:r>
            <a:r>
              <a:rPr sz="2000" spc="-20" dirty="0">
                <a:latin typeface="+mj-lt"/>
                <a:cs typeface="Carlito"/>
              </a:rPr>
              <a:t>effect </a:t>
            </a:r>
            <a:r>
              <a:rPr sz="2000" spc="-5" dirty="0">
                <a:latin typeface="+mj-lt"/>
                <a:cs typeface="Carlito"/>
              </a:rPr>
              <a:t>as a </a:t>
            </a:r>
            <a:r>
              <a:rPr sz="2000" spc="-10" dirty="0">
                <a:latin typeface="+mj-lt"/>
                <a:cs typeface="Carlito"/>
              </a:rPr>
              <a:t>consequence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5" dirty="0">
                <a:latin typeface="+mj-lt"/>
                <a:cs typeface="Carlito"/>
              </a:rPr>
              <a:t>program</a:t>
            </a:r>
            <a:r>
              <a:rPr sz="2000" spc="8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modifications.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12290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16764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37461"/>
            <a:ext cx="8074025" cy="29351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Modified </a:t>
            </a:r>
            <a:r>
              <a:rPr sz="2000" spc="-15" dirty="0">
                <a:latin typeface="+mj-lt"/>
                <a:cs typeface="Carlito"/>
              </a:rPr>
              <a:t>Program</a:t>
            </a:r>
            <a:r>
              <a:rPr sz="2000" spc="-10" dirty="0">
                <a:latin typeface="+mj-lt"/>
                <a:cs typeface="Carlito"/>
              </a:rPr>
              <a:t> </a:t>
            </a:r>
            <a:r>
              <a:rPr sz="2000" spc="-40" dirty="0">
                <a:latin typeface="+mj-lt"/>
                <a:cs typeface="Carlito"/>
              </a:rPr>
              <a:t>Testing</a:t>
            </a:r>
            <a:endParaRPr sz="2000">
              <a:latin typeface="+mj-lt"/>
              <a:cs typeface="Carlito"/>
            </a:endParaRPr>
          </a:p>
          <a:p>
            <a:pPr marL="355600" marR="5080" algn="just">
              <a:lnSpc>
                <a:spcPct val="80000"/>
              </a:lnSpc>
              <a:spcBef>
                <a:spcPts val="650"/>
              </a:spcBef>
            </a:pP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20" dirty="0">
                <a:latin typeface="+mj-lt"/>
                <a:cs typeface="Carlito"/>
              </a:rPr>
              <a:t>fourth </a:t>
            </a:r>
            <a:r>
              <a:rPr sz="2000" spc="-10" dirty="0">
                <a:latin typeface="+mj-lt"/>
                <a:cs typeface="Carlito"/>
              </a:rPr>
              <a:t>phase </a:t>
            </a:r>
            <a:r>
              <a:rPr sz="2000" spc="-15" dirty="0">
                <a:latin typeface="+mj-lt"/>
                <a:cs typeface="Carlito"/>
              </a:rPr>
              <a:t>consists 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testing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modified  </a:t>
            </a:r>
            <a:r>
              <a:rPr sz="2000" spc="-20" dirty="0">
                <a:latin typeface="+mj-lt"/>
                <a:cs typeface="Carlito"/>
              </a:rPr>
              <a:t>program </a:t>
            </a:r>
            <a:r>
              <a:rPr sz="2000" spc="-15" dirty="0">
                <a:latin typeface="+mj-lt"/>
                <a:cs typeface="Carlito"/>
              </a:rPr>
              <a:t>to ensure that </a:t>
            </a:r>
            <a:r>
              <a:rPr sz="2000" spc="-10" dirty="0">
                <a:latin typeface="+mj-lt"/>
                <a:cs typeface="Carlito"/>
              </a:rPr>
              <a:t>the </a:t>
            </a:r>
            <a:r>
              <a:rPr sz="2000" dirty="0">
                <a:latin typeface="+mj-lt"/>
                <a:cs typeface="Carlito"/>
              </a:rPr>
              <a:t>modified </a:t>
            </a:r>
            <a:r>
              <a:rPr sz="2000" spc="-20" dirty="0">
                <a:latin typeface="+mj-lt"/>
                <a:cs typeface="Carlito"/>
              </a:rPr>
              <a:t>program </a:t>
            </a:r>
            <a:r>
              <a:rPr sz="2000" spc="-5" dirty="0">
                <a:latin typeface="+mj-lt"/>
                <a:cs typeface="Carlito"/>
              </a:rPr>
              <a:t>has </a:t>
            </a:r>
            <a:r>
              <a:rPr sz="2000" spc="-25" dirty="0">
                <a:latin typeface="+mj-lt"/>
                <a:cs typeface="Carlito"/>
              </a:rPr>
              <a:t>at  </a:t>
            </a:r>
            <a:r>
              <a:rPr sz="2000" spc="-5" dirty="0">
                <a:latin typeface="+mj-lt"/>
                <a:cs typeface="Carlito"/>
              </a:rPr>
              <a:t>least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same reliability </a:t>
            </a:r>
            <a:r>
              <a:rPr sz="2000" spc="-10" dirty="0">
                <a:latin typeface="+mj-lt"/>
                <a:cs typeface="Carlito"/>
              </a:rPr>
              <a:t>level </a:t>
            </a:r>
            <a:r>
              <a:rPr sz="2000" dirty="0">
                <a:latin typeface="+mj-lt"/>
                <a:cs typeface="Carlito"/>
              </a:rPr>
              <a:t>as</a:t>
            </a:r>
            <a:r>
              <a:rPr sz="2000" spc="-90" dirty="0">
                <a:latin typeface="+mj-lt"/>
                <a:cs typeface="Carlito"/>
              </a:rPr>
              <a:t> </a:t>
            </a:r>
            <a:r>
              <a:rPr sz="2000" spc="-20" dirty="0">
                <a:latin typeface="+mj-lt"/>
                <a:cs typeface="Carlito"/>
              </a:rPr>
              <a:t>before.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+mj-lt"/>
              <a:cs typeface="Carlito"/>
            </a:endParaRPr>
          </a:p>
          <a:p>
            <a:pPr marL="433070" indent="-421005" algn="just">
              <a:lnSpc>
                <a:spcPct val="100000"/>
              </a:lnSpc>
              <a:buFont typeface="Arial"/>
              <a:buChar char="•"/>
              <a:tabLst>
                <a:tab pos="433705" algn="l"/>
              </a:tabLst>
            </a:pPr>
            <a:r>
              <a:rPr sz="2000" spc="-10" dirty="0">
                <a:latin typeface="+mj-lt"/>
                <a:cs typeface="Carlito"/>
              </a:rPr>
              <a:t>Maintainability</a:t>
            </a:r>
            <a:endParaRPr sz="2000">
              <a:latin typeface="+mj-lt"/>
              <a:cs typeface="Carlito"/>
            </a:endParaRPr>
          </a:p>
          <a:p>
            <a:pPr marL="355600" marR="5715" algn="just">
              <a:lnSpc>
                <a:spcPct val="80000"/>
              </a:lnSpc>
              <a:spcBef>
                <a:spcPts val="650"/>
              </a:spcBef>
            </a:pPr>
            <a:r>
              <a:rPr sz="2000" spc="-15" dirty="0">
                <a:latin typeface="+mj-lt"/>
                <a:cs typeface="Carlito"/>
              </a:rPr>
              <a:t>Each</a:t>
            </a:r>
            <a:r>
              <a:rPr sz="2000" spc="580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5" dirty="0">
                <a:latin typeface="+mj-lt"/>
                <a:cs typeface="Carlito"/>
              </a:rPr>
              <a:t>these </a:t>
            </a:r>
            <a:r>
              <a:rPr sz="2000" spc="-20" dirty="0">
                <a:latin typeface="+mj-lt"/>
                <a:cs typeface="Carlito"/>
              </a:rPr>
              <a:t>four </a:t>
            </a:r>
            <a:r>
              <a:rPr sz="2000" spc="-10" dirty="0">
                <a:latin typeface="+mj-lt"/>
                <a:cs typeface="Carlito"/>
              </a:rPr>
              <a:t>phases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10" dirty="0">
                <a:latin typeface="+mj-lt"/>
                <a:cs typeface="Carlito"/>
              </a:rPr>
              <a:t>their associated  </a:t>
            </a:r>
            <a:r>
              <a:rPr sz="2000" spc="-15" dirty="0">
                <a:latin typeface="+mj-lt"/>
                <a:cs typeface="Carlito"/>
              </a:rPr>
              <a:t>software </a:t>
            </a:r>
            <a:r>
              <a:rPr sz="2000" spc="-5" dirty="0">
                <a:latin typeface="+mj-lt"/>
                <a:cs typeface="Carlito"/>
              </a:rPr>
              <a:t>quality </a:t>
            </a:r>
            <a:r>
              <a:rPr sz="2000" spc="-15" dirty="0">
                <a:latin typeface="+mj-lt"/>
                <a:cs typeface="Carlito"/>
              </a:rPr>
              <a:t>attributes are </a:t>
            </a:r>
            <a:r>
              <a:rPr sz="2000" spc="-5" dirty="0">
                <a:latin typeface="+mj-lt"/>
                <a:cs typeface="Carlito"/>
              </a:rPr>
              <a:t>critical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10" dirty="0">
                <a:latin typeface="+mj-lt"/>
                <a:cs typeface="Carlito"/>
              </a:rPr>
              <a:t>maintenance </a:t>
            </a:r>
            <a:r>
              <a:rPr sz="2000" spc="-15" dirty="0">
                <a:latin typeface="+mj-lt"/>
                <a:cs typeface="Carlito"/>
              </a:rPr>
              <a:t>process.</a:t>
            </a:r>
            <a:r>
              <a:rPr sz="2000" spc="580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All of these </a:t>
            </a:r>
            <a:r>
              <a:rPr sz="2000" spc="-25" dirty="0">
                <a:latin typeface="+mj-lt"/>
                <a:cs typeface="Carlito"/>
              </a:rPr>
              <a:t>factors </a:t>
            </a:r>
            <a:r>
              <a:rPr sz="2000" spc="-10" dirty="0">
                <a:latin typeface="+mj-lt"/>
                <a:cs typeface="Carlito"/>
              </a:rPr>
              <a:t>must </a:t>
            </a:r>
            <a:r>
              <a:rPr sz="2000" spc="-5" dirty="0">
                <a:latin typeface="+mj-lt"/>
                <a:cs typeface="Carlito"/>
              </a:rPr>
              <a:t>be  combined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20" dirty="0">
                <a:latin typeface="+mj-lt"/>
                <a:cs typeface="Carlito"/>
              </a:rPr>
              <a:t>form</a:t>
            </a:r>
            <a:r>
              <a:rPr sz="2000" spc="-1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maintainability.</a:t>
            </a:r>
            <a:endParaRPr sz="2000">
              <a:latin typeface="+mj-lt"/>
              <a:cs typeface="Carlito"/>
            </a:endParaRPr>
          </a:p>
          <a:p>
            <a:pPr marL="355600" marR="8890" algn="just">
              <a:lnSpc>
                <a:spcPct val="80000"/>
              </a:lnSpc>
              <a:spcBef>
                <a:spcPts val="650"/>
              </a:spcBef>
            </a:pPr>
            <a:r>
              <a:rPr sz="2000" dirty="0">
                <a:latin typeface="+mj-lt"/>
                <a:cs typeface="Carlito"/>
              </a:rPr>
              <a:t>How </a:t>
            </a:r>
            <a:r>
              <a:rPr sz="2000" spc="-15" dirty="0">
                <a:latin typeface="+mj-lt"/>
                <a:cs typeface="Carlito"/>
              </a:rPr>
              <a:t>easy </a:t>
            </a:r>
            <a:r>
              <a:rPr sz="2000" spc="-5" dirty="0">
                <a:latin typeface="+mj-lt"/>
                <a:cs typeface="Carlito"/>
              </a:rPr>
              <a:t>is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maintain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5" dirty="0">
                <a:latin typeface="+mj-lt"/>
                <a:cs typeface="Carlito"/>
              </a:rPr>
              <a:t>program </a:t>
            </a:r>
            <a:r>
              <a:rPr sz="2000" dirty="0">
                <a:latin typeface="+mj-lt"/>
                <a:cs typeface="Carlito"/>
              </a:rPr>
              <a:t>depends on </a:t>
            </a:r>
            <a:r>
              <a:rPr sz="2000" spc="-10" dirty="0">
                <a:latin typeface="+mj-lt"/>
                <a:cs typeface="Carlito"/>
              </a:rPr>
              <a:t>how  </a:t>
            </a:r>
            <a:r>
              <a:rPr sz="2000" spc="-15" dirty="0">
                <a:latin typeface="+mj-lt"/>
                <a:cs typeface="Carlito"/>
              </a:rPr>
              <a:t>easy </a:t>
            </a:r>
            <a:r>
              <a:rPr sz="2000" spc="-5" dirty="0">
                <a:latin typeface="+mj-lt"/>
                <a:cs typeface="Carlito"/>
              </a:rPr>
              <a:t>is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understand</a:t>
            </a:r>
            <a:r>
              <a:rPr sz="2000" spc="3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it.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13314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14478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9586" y="461899"/>
            <a:ext cx="702627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2800" b="0" spc="-10" dirty="0" smtClean="0">
                <a:latin typeface="+mj-lt"/>
                <a:cs typeface="Carlito"/>
              </a:rPr>
              <a:t>          </a:t>
            </a:r>
            <a:r>
              <a:rPr sz="2800" b="0" spc="-10" smtClean="0">
                <a:latin typeface="+mj-lt"/>
                <a:cs typeface="Carlito"/>
              </a:rPr>
              <a:t>Introduction </a:t>
            </a:r>
            <a:r>
              <a:rPr sz="2800" b="0" spc="-25">
                <a:latin typeface="+mj-lt"/>
                <a:cs typeface="Carlito"/>
              </a:rPr>
              <a:t>to</a:t>
            </a:r>
            <a:r>
              <a:rPr sz="2800" b="0" spc="-40">
                <a:latin typeface="+mj-lt"/>
                <a:cs typeface="Carlito"/>
              </a:rPr>
              <a:t> </a:t>
            </a:r>
            <a:r>
              <a:rPr sz="2800" b="0" spc="-5" smtClean="0">
                <a:latin typeface="+mj-lt"/>
                <a:cs typeface="Carlito"/>
              </a:rPr>
              <a:t>Re-</a:t>
            </a:r>
            <a:r>
              <a:rPr lang="en-IN" sz="2800" b="0" spc="-5" dirty="0" smtClean="0">
                <a:latin typeface="+mj-lt"/>
                <a:cs typeface="Carlito"/>
              </a:rPr>
              <a:t>E</a:t>
            </a:r>
            <a:r>
              <a:rPr sz="2800" b="0" spc="-5" smtClean="0">
                <a:latin typeface="+mj-lt"/>
                <a:cs typeface="Carlito"/>
              </a:rPr>
              <a:t>ngineering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58493"/>
            <a:ext cx="8074659" cy="254364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 algn="just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smtClean="0">
                <a:latin typeface="+mj-lt"/>
                <a:cs typeface="Carlito"/>
              </a:rPr>
              <a:t>Re-</a:t>
            </a:r>
            <a:r>
              <a:rPr lang="en-IN" sz="2000" spc="-5" dirty="0" smtClean="0">
                <a:latin typeface="+mj-lt"/>
                <a:cs typeface="Carlito"/>
              </a:rPr>
              <a:t>E</a:t>
            </a:r>
            <a:r>
              <a:rPr sz="2000" spc="-5" smtClean="0">
                <a:latin typeface="+mj-lt"/>
                <a:cs typeface="Carlito"/>
              </a:rPr>
              <a:t>ngineering </a:t>
            </a:r>
            <a:r>
              <a:rPr sz="2000" dirty="0">
                <a:latin typeface="+mj-lt"/>
                <a:cs typeface="Carlito"/>
              </a:rPr>
              <a:t>means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re-implement  </a:t>
            </a:r>
            <a:r>
              <a:rPr sz="2000" spc="-20" dirty="0">
                <a:latin typeface="+mj-lt"/>
                <a:cs typeface="Carlito"/>
              </a:rPr>
              <a:t>systems to </a:t>
            </a:r>
            <a:r>
              <a:rPr sz="2000" spc="-25" dirty="0">
                <a:latin typeface="+mj-lt"/>
                <a:cs typeface="Carlito"/>
              </a:rPr>
              <a:t>make </a:t>
            </a:r>
            <a:r>
              <a:rPr sz="2000" spc="-10" dirty="0">
                <a:latin typeface="+mj-lt"/>
                <a:cs typeface="Carlito"/>
              </a:rPr>
              <a:t>more</a:t>
            </a:r>
            <a:r>
              <a:rPr sz="2000" spc="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maintainable.</a:t>
            </a:r>
            <a:endParaRPr sz="2000">
              <a:latin typeface="+mj-lt"/>
              <a:cs typeface="Carlito"/>
            </a:endParaRPr>
          </a:p>
          <a:p>
            <a:pPr marL="355600" marR="6350" indent="-342900" algn="just">
              <a:lnSpc>
                <a:spcPct val="90000"/>
              </a:lnSpc>
              <a:spcBef>
                <a:spcPts val="71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In </a:t>
            </a:r>
            <a:r>
              <a:rPr sz="2000" dirty="0">
                <a:latin typeface="+mj-lt"/>
                <a:cs typeface="Carlito"/>
              </a:rPr>
              <a:t>this, the </a:t>
            </a:r>
            <a:r>
              <a:rPr sz="2000" spc="-5" dirty="0">
                <a:latin typeface="+mj-lt"/>
                <a:cs typeface="Carlito"/>
              </a:rPr>
              <a:t>functionality </a:t>
            </a:r>
            <a:r>
              <a:rPr sz="2000" dirty="0">
                <a:latin typeface="+mj-lt"/>
                <a:cs typeface="Carlito"/>
              </a:rPr>
              <a:t>&amp; </a:t>
            </a:r>
            <a:r>
              <a:rPr sz="2000" spc="-10" dirty="0">
                <a:latin typeface="+mj-lt"/>
                <a:cs typeface="Carlito"/>
              </a:rPr>
              <a:t>architecture </a:t>
            </a:r>
            <a:r>
              <a:rPr sz="2000" dirty="0">
                <a:latin typeface="+mj-lt"/>
                <a:cs typeface="Carlito"/>
              </a:rPr>
              <a:t>of the  </a:t>
            </a:r>
            <a:r>
              <a:rPr sz="2000" spc="-30" dirty="0">
                <a:latin typeface="+mj-lt"/>
                <a:cs typeface="Carlito"/>
              </a:rPr>
              <a:t>system </a:t>
            </a:r>
            <a:r>
              <a:rPr sz="2000" spc="-5" dirty="0">
                <a:latin typeface="+mj-lt"/>
                <a:cs typeface="Carlito"/>
              </a:rPr>
              <a:t>remains </a:t>
            </a:r>
            <a:r>
              <a:rPr sz="2000" dirty="0">
                <a:latin typeface="+mj-lt"/>
                <a:cs typeface="Carlito"/>
              </a:rPr>
              <a:t>the same </a:t>
            </a:r>
            <a:r>
              <a:rPr sz="2000" spc="-5" dirty="0">
                <a:latin typeface="+mj-lt"/>
                <a:cs typeface="Carlito"/>
              </a:rPr>
              <a:t>but it </a:t>
            </a:r>
            <a:r>
              <a:rPr sz="2000" dirty="0">
                <a:latin typeface="+mj-lt"/>
                <a:cs typeface="Carlito"/>
              </a:rPr>
              <a:t>includes  </a:t>
            </a:r>
            <a:r>
              <a:rPr sz="2000" spc="-5" dirty="0">
                <a:latin typeface="+mj-lt"/>
                <a:cs typeface="Carlito"/>
              </a:rPr>
              <a:t>redocumenting, </a:t>
            </a:r>
            <a:r>
              <a:rPr sz="2000" spc="-10" dirty="0">
                <a:latin typeface="+mj-lt"/>
                <a:cs typeface="Carlito"/>
              </a:rPr>
              <a:t>organizing, </a:t>
            </a:r>
            <a:r>
              <a:rPr sz="2000" dirty="0">
                <a:latin typeface="+mj-lt"/>
                <a:cs typeface="Carlito"/>
              </a:rPr>
              <a:t>modifying &amp;  </a:t>
            </a:r>
            <a:r>
              <a:rPr sz="2000" spc="-5" dirty="0">
                <a:latin typeface="+mj-lt"/>
                <a:cs typeface="Carlito"/>
              </a:rPr>
              <a:t>updating </a:t>
            </a:r>
            <a:r>
              <a:rPr sz="2000" dirty="0">
                <a:latin typeface="+mj-lt"/>
                <a:cs typeface="Carlito"/>
              </a:rPr>
              <a:t>the</a:t>
            </a:r>
            <a:r>
              <a:rPr sz="2000" spc="25" dirty="0">
                <a:latin typeface="+mj-lt"/>
                <a:cs typeface="Carlito"/>
              </a:rPr>
              <a:t> </a:t>
            </a:r>
            <a:r>
              <a:rPr sz="2000" spc="-25" dirty="0">
                <a:latin typeface="+mj-lt"/>
                <a:cs typeface="Carlito"/>
              </a:rPr>
              <a:t>system.</a:t>
            </a:r>
            <a:endParaRPr sz="2000">
              <a:latin typeface="+mj-lt"/>
              <a:cs typeface="Carlito"/>
            </a:endParaRPr>
          </a:p>
          <a:p>
            <a:pPr marL="355600" marR="6350" indent="-342900" algn="just">
              <a:lnSpc>
                <a:spcPct val="9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When </a:t>
            </a:r>
            <a:r>
              <a:rPr sz="2000" spc="-5" dirty="0">
                <a:latin typeface="+mj-lt"/>
                <a:cs typeface="Carlito"/>
              </a:rPr>
              <a:t>re-engineering principles </a:t>
            </a:r>
            <a:r>
              <a:rPr sz="2000" spc="-10" dirty="0">
                <a:latin typeface="+mj-lt"/>
                <a:cs typeface="Carlito"/>
              </a:rPr>
              <a:t>are </a:t>
            </a:r>
            <a:r>
              <a:rPr sz="2000" dirty="0">
                <a:latin typeface="+mj-lt"/>
                <a:cs typeface="Carlito"/>
              </a:rPr>
              <a:t>applied </a:t>
            </a:r>
            <a:r>
              <a:rPr sz="2000" spc="-45" dirty="0">
                <a:latin typeface="+mj-lt"/>
                <a:cs typeface="Carlito"/>
              </a:rPr>
              <a:t>to  </a:t>
            </a:r>
            <a:r>
              <a:rPr sz="2000" spc="-5" dirty="0">
                <a:latin typeface="+mj-lt"/>
                <a:cs typeface="Carlito"/>
              </a:rPr>
              <a:t>business </a:t>
            </a:r>
            <a:r>
              <a:rPr sz="2000" spc="-10" dirty="0">
                <a:latin typeface="+mj-lt"/>
                <a:cs typeface="Carlito"/>
              </a:rPr>
              <a:t>process </a:t>
            </a:r>
            <a:r>
              <a:rPr sz="2000" dirty="0">
                <a:latin typeface="+mj-lt"/>
                <a:cs typeface="Carlito"/>
              </a:rPr>
              <a:t>then </a:t>
            </a:r>
            <a:r>
              <a:rPr sz="2000" spc="-5" dirty="0">
                <a:latin typeface="+mj-lt"/>
                <a:cs typeface="Carlito"/>
              </a:rPr>
              <a:t>it is called Business  Process </a:t>
            </a:r>
            <a:r>
              <a:rPr sz="2000" spc="-10" dirty="0">
                <a:latin typeface="+mj-lt"/>
                <a:cs typeface="Carlito"/>
              </a:rPr>
              <a:t>Reengineering</a:t>
            </a:r>
            <a:r>
              <a:rPr sz="2000" spc="-45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(BPR).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14338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14478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7092" y="461899"/>
            <a:ext cx="537210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15" dirty="0">
                <a:latin typeface="+mj-lt"/>
                <a:cs typeface="Carlito"/>
              </a:rPr>
              <a:t>Steps </a:t>
            </a:r>
            <a:r>
              <a:rPr sz="2800" b="0" dirty="0">
                <a:latin typeface="+mj-lt"/>
                <a:cs typeface="Carlito"/>
              </a:rPr>
              <a:t>in</a:t>
            </a:r>
            <a:r>
              <a:rPr sz="2800" b="0" spc="-60" dirty="0">
                <a:latin typeface="+mj-lt"/>
                <a:cs typeface="Carlito"/>
              </a:rPr>
              <a:t> </a:t>
            </a:r>
            <a:r>
              <a:rPr sz="2800" b="0" spc="-5" dirty="0">
                <a:latin typeface="+mj-lt"/>
                <a:cs typeface="Carlito"/>
              </a:rPr>
              <a:t>Re-engineering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6226"/>
            <a:ext cx="7691755" cy="2539157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20" dirty="0">
                <a:latin typeface="+mj-lt"/>
                <a:cs typeface="Carlito"/>
              </a:rPr>
              <a:t>steps </a:t>
            </a:r>
            <a:r>
              <a:rPr sz="2000" spc="-15" dirty="0">
                <a:latin typeface="+mj-lt"/>
                <a:cs typeface="Carlito"/>
              </a:rPr>
              <a:t>involved </a:t>
            </a:r>
            <a:r>
              <a:rPr sz="2000" dirty="0">
                <a:latin typeface="+mj-lt"/>
                <a:cs typeface="Carlito"/>
              </a:rPr>
              <a:t>in </a:t>
            </a:r>
            <a:r>
              <a:rPr sz="2000" spc="-5" dirty="0">
                <a:latin typeface="+mj-lt"/>
                <a:cs typeface="Carlito"/>
              </a:rPr>
              <a:t>re-engineering</a:t>
            </a:r>
            <a:r>
              <a:rPr sz="2000" spc="3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are-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5" dirty="0">
                <a:latin typeface="+mj-lt"/>
                <a:cs typeface="Carlito"/>
              </a:rPr>
              <a:t>Goal</a:t>
            </a:r>
            <a:r>
              <a:rPr sz="2000" spc="-1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setting</a:t>
            </a:r>
            <a:endParaRPr sz="2000">
              <a:latin typeface="+mj-lt"/>
              <a:cs typeface="Carlito"/>
            </a:endParaRPr>
          </a:p>
          <a:p>
            <a:pPr marL="756285" marR="746760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0" dirty="0">
                <a:latin typeface="+mj-lt"/>
                <a:cs typeface="Carlito"/>
              </a:rPr>
              <a:t>Critical analysis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20" dirty="0">
                <a:latin typeface="+mj-lt"/>
                <a:cs typeface="Carlito"/>
              </a:rPr>
              <a:t>existing </a:t>
            </a:r>
            <a:r>
              <a:rPr sz="2000" spc="-10" dirty="0">
                <a:latin typeface="+mj-lt"/>
                <a:cs typeface="Carlito"/>
              </a:rPr>
              <a:t>scenario such </a:t>
            </a:r>
            <a:r>
              <a:rPr sz="2000" spc="-5" dirty="0">
                <a:latin typeface="+mj-lt"/>
                <a:cs typeface="Carlito"/>
              </a:rPr>
              <a:t>as  </a:t>
            </a:r>
            <a:r>
              <a:rPr sz="2000" spc="-15" dirty="0">
                <a:latin typeface="+mj-lt"/>
                <a:cs typeface="Carlito"/>
              </a:rPr>
              <a:t>process, </a:t>
            </a:r>
            <a:r>
              <a:rPr sz="2000" spc="-10" dirty="0">
                <a:latin typeface="+mj-lt"/>
                <a:cs typeface="Carlito"/>
              </a:rPr>
              <a:t>task, </a:t>
            </a:r>
            <a:r>
              <a:rPr sz="2000" spc="-5" dirty="0">
                <a:latin typeface="+mj-lt"/>
                <a:cs typeface="Carlito"/>
              </a:rPr>
              <a:t>design, </a:t>
            </a:r>
            <a:r>
              <a:rPr sz="2000" spc="-10" dirty="0">
                <a:latin typeface="+mj-lt"/>
                <a:cs typeface="Carlito"/>
              </a:rPr>
              <a:t>methods</a:t>
            </a:r>
            <a:r>
              <a:rPr sz="2000" spc="95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etc.</a:t>
            </a:r>
            <a:endParaRPr sz="2000">
              <a:latin typeface="+mj-lt"/>
              <a:cs typeface="Carlito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0" dirty="0">
                <a:latin typeface="+mj-lt"/>
                <a:cs typeface="Carlito"/>
              </a:rPr>
              <a:t>Identifying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problems </a:t>
            </a:r>
            <a:r>
              <a:rPr sz="2000" spc="-5" dirty="0">
                <a:latin typeface="+mj-lt"/>
                <a:cs typeface="Carlito"/>
              </a:rPr>
              <a:t>&amp; </a:t>
            </a:r>
            <a:r>
              <a:rPr sz="2000" spc="-10" dirty="0">
                <a:latin typeface="+mj-lt"/>
                <a:cs typeface="Carlito"/>
              </a:rPr>
              <a:t>solving </a:t>
            </a:r>
            <a:r>
              <a:rPr sz="2000" spc="-5" dirty="0">
                <a:latin typeface="+mj-lt"/>
                <a:cs typeface="Carlito"/>
              </a:rPr>
              <a:t>them </a:t>
            </a:r>
            <a:r>
              <a:rPr sz="2000" spc="-15" dirty="0">
                <a:latin typeface="+mj-lt"/>
                <a:cs typeface="Carlito"/>
              </a:rPr>
              <a:t>by new  </a:t>
            </a:r>
            <a:r>
              <a:rPr sz="2000" spc="-20" dirty="0">
                <a:latin typeface="+mj-lt"/>
                <a:cs typeface="Carlito"/>
              </a:rPr>
              <a:t>innovative</a:t>
            </a:r>
            <a:r>
              <a:rPr sz="2000" spc="1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thinking.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+mj-lt"/>
              <a:cs typeface="Carlito"/>
            </a:endParaRPr>
          </a:p>
        </p:txBody>
      </p:sp>
      <p:pic>
        <p:nvPicPr>
          <p:cNvPr id="15362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7552" y="461899"/>
            <a:ext cx="562864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15">
                <a:latin typeface="+mj-lt"/>
                <a:cs typeface="Carlito"/>
              </a:rPr>
              <a:t>Software</a:t>
            </a:r>
            <a:r>
              <a:rPr sz="2800" b="0" spc="-80">
                <a:latin typeface="+mj-lt"/>
                <a:cs typeface="Carlito"/>
              </a:rPr>
              <a:t> </a:t>
            </a:r>
            <a:r>
              <a:rPr sz="2800" b="0" smtClean="0">
                <a:latin typeface="+mj-lt"/>
                <a:cs typeface="Carlito"/>
              </a:rPr>
              <a:t>R</a:t>
            </a:r>
            <a:r>
              <a:rPr lang="en-IN" sz="2800" b="0" dirty="0" smtClean="0">
                <a:latin typeface="+mj-lt"/>
                <a:cs typeface="Carlito"/>
              </a:rPr>
              <a:t>e</a:t>
            </a:r>
            <a:r>
              <a:rPr sz="2800" b="0" smtClean="0">
                <a:latin typeface="+mj-lt"/>
                <a:cs typeface="Carlito"/>
              </a:rPr>
              <a:t>-Engineering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524000"/>
            <a:ext cx="8074659" cy="1654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The principles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5" dirty="0">
                <a:latin typeface="+mj-lt"/>
                <a:cs typeface="Carlito"/>
              </a:rPr>
              <a:t>re-engineering </a:t>
            </a:r>
            <a:r>
              <a:rPr sz="2000" dirty="0">
                <a:latin typeface="+mj-lt"/>
                <a:cs typeface="Carlito"/>
              </a:rPr>
              <a:t>when </a:t>
            </a:r>
            <a:r>
              <a:rPr sz="2000" spc="-5" dirty="0">
                <a:latin typeface="+mj-lt"/>
                <a:cs typeface="Carlito"/>
              </a:rPr>
              <a:t>applied 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s/w development </a:t>
            </a:r>
            <a:r>
              <a:rPr sz="2000" spc="-10" dirty="0">
                <a:latin typeface="+mj-lt"/>
                <a:cs typeface="Carlito"/>
              </a:rPr>
              <a:t>processes </a:t>
            </a:r>
            <a:r>
              <a:rPr sz="2000" dirty="0">
                <a:latin typeface="+mj-lt"/>
                <a:cs typeface="Carlito"/>
              </a:rPr>
              <a:t>, </a:t>
            </a:r>
            <a:r>
              <a:rPr sz="2000" spc="-5" dirty="0">
                <a:latin typeface="+mj-lt"/>
                <a:cs typeface="Carlito"/>
              </a:rPr>
              <a:t>it is called s/w  reengineering.</a:t>
            </a:r>
            <a:endParaRPr sz="2000">
              <a:latin typeface="+mj-lt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Acc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dirty="0">
                <a:latin typeface="+mj-lt"/>
                <a:cs typeface="Carlito"/>
              </a:rPr>
              <a:t>IBM user </a:t>
            </a:r>
            <a:r>
              <a:rPr sz="2000" spc="-10" dirty="0">
                <a:latin typeface="+mj-lt"/>
                <a:cs typeface="Carlito"/>
              </a:rPr>
              <a:t>group </a:t>
            </a:r>
            <a:r>
              <a:rPr sz="2000" spc="-5" dirty="0">
                <a:latin typeface="+mj-lt"/>
                <a:cs typeface="Carlito"/>
              </a:rPr>
              <a:t>guide, </a:t>
            </a:r>
            <a:r>
              <a:rPr sz="2000" dirty="0">
                <a:latin typeface="+mj-lt"/>
                <a:cs typeface="Carlito"/>
              </a:rPr>
              <a:t>“the </a:t>
            </a:r>
            <a:r>
              <a:rPr sz="2000" spc="-10" dirty="0">
                <a:latin typeface="+mj-lt"/>
                <a:cs typeface="Carlito"/>
              </a:rPr>
              <a:t>process </a:t>
            </a:r>
            <a:r>
              <a:rPr sz="2000" dirty="0">
                <a:latin typeface="+mj-lt"/>
                <a:cs typeface="Carlito"/>
              </a:rPr>
              <a:t>of  </a:t>
            </a:r>
            <a:r>
              <a:rPr sz="2000" spc="5" dirty="0">
                <a:latin typeface="+mj-lt"/>
                <a:cs typeface="Carlito"/>
              </a:rPr>
              <a:t>modifying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internal </a:t>
            </a:r>
            <a:r>
              <a:rPr sz="2000" dirty="0">
                <a:latin typeface="+mj-lt"/>
                <a:cs typeface="Carlito"/>
              </a:rPr>
              <a:t>mechanism of a </a:t>
            </a:r>
            <a:r>
              <a:rPr sz="2000" spc="-30" dirty="0">
                <a:latin typeface="+mj-lt"/>
                <a:cs typeface="Carlito"/>
              </a:rPr>
              <a:t>system  </a:t>
            </a:r>
            <a:r>
              <a:rPr sz="2000" dirty="0">
                <a:latin typeface="+mj-lt"/>
                <a:cs typeface="Carlito"/>
              </a:rPr>
              <a:t>or </a:t>
            </a:r>
            <a:r>
              <a:rPr sz="2000" spc="-20" dirty="0">
                <a:latin typeface="+mj-lt"/>
                <a:cs typeface="Carlito"/>
              </a:rPr>
              <a:t>program </a:t>
            </a:r>
            <a:r>
              <a:rPr sz="2000" dirty="0">
                <a:latin typeface="+mj-lt"/>
                <a:cs typeface="Carlito"/>
              </a:rPr>
              <a:t>or the </a:t>
            </a:r>
            <a:r>
              <a:rPr sz="2000" spc="-20" dirty="0">
                <a:latin typeface="+mj-lt"/>
                <a:cs typeface="Carlito"/>
              </a:rPr>
              <a:t>data </a:t>
            </a:r>
            <a:r>
              <a:rPr sz="2000" spc="-10" dirty="0">
                <a:latin typeface="+mj-lt"/>
                <a:cs typeface="Carlito"/>
              </a:rPr>
              <a:t>structures </a:t>
            </a:r>
            <a:r>
              <a:rPr sz="2000" dirty="0">
                <a:latin typeface="+mj-lt"/>
                <a:cs typeface="Carlito"/>
              </a:rPr>
              <a:t>of a </a:t>
            </a:r>
            <a:r>
              <a:rPr sz="2000" spc="-30" dirty="0">
                <a:latin typeface="+mj-lt"/>
                <a:cs typeface="Carlito"/>
              </a:rPr>
              <a:t>system  </a:t>
            </a:r>
            <a:r>
              <a:rPr sz="2000" dirty="0">
                <a:latin typeface="+mj-lt"/>
                <a:cs typeface="Carlito"/>
              </a:rPr>
              <a:t>or </a:t>
            </a:r>
            <a:r>
              <a:rPr sz="2000" spc="-20" dirty="0">
                <a:latin typeface="+mj-lt"/>
                <a:cs typeface="Carlito"/>
              </a:rPr>
              <a:t>program </a:t>
            </a:r>
            <a:r>
              <a:rPr sz="2000" dirty="0">
                <a:latin typeface="+mj-lt"/>
                <a:cs typeface="Carlito"/>
              </a:rPr>
              <a:t>without changing </a:t>
            </a:r>
            <a:r>
              <a:rPr sz="2000" spc="-5" dirty="0">
                <a:latin typeface="+mj-lt"/>
                <a:cs typeface="Carlito"/>
              </a:rPr>
              <a:t>its  </a:t>
            </a:r>
            <a:r>
              <a:rPr sz="2000" spc="-20" dirty="0">
                <a:latin typeface="+mj-lt"/>
                <a:cs typeface="Carlito"/>
              </a:rPr>
              <a:t>functionality”.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16386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002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828800"/>
            <a:ext cx="8200644" cy="4482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410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1000"/>
            <a:ext cx="20574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37461"/>
            <a:ext cx="7760970" cy="3593933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779145" indent="-342900">
              <a:lnSpc>
                <a:spcPts val="259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following </a:t>
            </a:r>
            <a:r>
              <a:rPr sz="2000" spc="-5" dirty="0">
                <a:latin typeface="+mj-lt"/>
                <a:cs typeface="Carlito"/>
              </a:rPr>
              <a:t>suggestions </a:t>
            </a:r>
            <a:r>
              <a:rPr sz="2000" spc="-15" dirty="0">
                <a:latin typeface="+mj-lt"/>
                <a:cs typeface="Carlito"/>
              </a:rPr>
              <a:t>may </a:t>
            </a:r>
            <a:r>
              <a:rPr sz="2000" dirty="0">
                <a:latin typeface="+mj-lt"/>
                <a:cs typeface="Carlito"/>
              </a:rPr>
              <a:t>be </a:t>
            </a:r>
            <a:r>
              <a:rPr sz="2000" spc="-10" dirty="0">
                <a:latin typeface="+mj-lt"/>
                <a:cs typeface="Carlito"/>
              </a:rPr>
              <a:t>useful </a:t>
            </a:r>
            <a:r>
              <a:rPr sz="2000" spc="-20" dirty="0">
                <a:latin typeface="+mj-lt"/>
                <a:cs typeface="Carlito"/>
              </a:rPr>
              <a:t>for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5" dirty="0">
                <a:latin typeface="+mj-lt"/>
                <a:cs typeface="Carlito"/>
              </a:rPr>
              <a:t>modification of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legacy code: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5" dirty="0">
                <a:latin typeface="+mj-lt"/>
                <a:cs typeface="Carlito"/>
              </a:rPr>
              <a:t>Study </a:t>
            </a:r>
            <a:r>
              <a:rPr sz="2000" spc="-10" dirty="0">
                <a:latin typeface="+mj-lt"/>
                <a:cs typeface="Carlito"/>
              </a:rPr>
              <a:t>code well </a:t>
            </a:r>
            <a:r>
              <a:rPr sz="2000" spc="-20" dirty="0">
                <a:latin typeface="+mj-lt"/>
                <a:cs typeface="Carlito"/>
              </a:rPr>
              <a:t>before </a:t>
            </a:r>
            <a:r>
              <a:rPr sz="2000" spc="-10" dirty="0">
                <a:latin typeface="+mj-lt"/>
                <a:cs typeface="Carlito"/>
              </a:rPr>
              <a:t>attempting </a:t>
            </a:r>
            <a:r>
              <a:rPr sz="2000" spc="-5" dirty="0">
                <a:latin typeface="+mj-lt"/>
                <a:cs typeface="Carlito"/>
              </a:rPr>
              <a:t>changes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15" dirty="0">
                <a:latin typeface="+mj-lt"/>
                <a:cs typeface="Carlito"/>
              </a:rPr>
              <a:t>Concentrate </a:t>
            </a:r>
            <a:r>
              <a:rPr sz="2000" spc="-5" dirty="0">
                <a:latin typeface="+mj-lt"/>
                <a:cs typeface="Carlito"/>
              </a:rPr>
              <a:t>on </a:t>
            </a:r>
            <a:r>
              <a:rPr sz="2000" spc="-15" dirty="0">
                <a:latin typeface="+mj-lt"/>
                <a:cs typeface="Carlito"/>
              </a:rPr>
              <a:t>overall control </a:t>
            </a:r>
            <a:r>
              <a:rPr sz="2000" spc="-10" dirty="0">
                <a:latin typeface="+mj-lt"/>
                <a:cs typeface="Carlito"/>
              </a:rPr>
              <a:t>flow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5" dirty="0">
                <a:latin typeface="+mj-lt"/>
                <a:cs typeface="Carlito"/>
              </a:rPr>
              <a:t>not</a:t>
            </a:r>
            <a:r>
              <a:rPr sz="2000" spc="-1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coding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5" dirty="0">
                <a:latin typeface="+mj-lt"/>
                <a:cs typeface="Carlito"/>
              </a:rPr>
              <a:t>Heavily </a:t>
            </a:r>
            <a:r>
              <a:rPr sz="2000" spc="-10" dirty="0">
                <a:latin typeface="+mj-lt"/>
                <a:cs typeface="Carlito"/>
              </a:rPr>
              <a:t>comment internal</a:t>
            </a:r>
            <a:r>
              <a:rPr sz="2000" spc="-4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code.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5" dirty="0">
                <a:latin typeface="+mj-lt"/>
                <a:cs typeface="Carlito"/>
              </a:rPr>
              <a:t>Create </a:t>
            </a:r>
            <a:r>
              <a:rPr sz="2000" spc="-10" dirty="0">
                <a:latin typeface="+mj-lt"/>
                <a:cs typeface="Carlito"/>
              </a:rPr>
              <a:t>Cross</a:t>
            </a:r>
            <a:r>
              <a:rPr sz="2000" spc="-2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References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latin typeface="+mj-lt"/>
                <a:cs typeface="Carlito"/>
              </a:rPr>
              <a:t>Build </a:t>
            </a:r>
            <a:r>
              <a:rPr sz="2000" spc="-5" dirty="0">
                <a:latin typeface="+mj-lt"/>
                <a:cs typeface="Carlito"/>
              </a:rPr>
              <a:t>Symbol</a:t>
            </a:r>
            <a:r>
              <a:rPr sz="2000" spc="-4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tables</a:t>
            </a:r>
            <a:endParaRPr sz="2000">
              <a:latin typeface="+mj-lt"/>
              <a:cs typeface="Carlito"/>
            </a:endParaRPr>
          </a:p>
          <a:p>
            <a:pPr marL="756285" marR="5080" lvl="1" indent="-287020">
              <a:lnSpc>
                <a:spcPts val="2300"/>
              </a:lnSpc>
              <a:spcBef>
                <a:spcPts val="560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5" dirty="0">
                <a:latin typeface="+mj-lt"/>
                <a:cs typeface="Carlito"/>
              </a:rPr>
              <a:t>Use </a:t>
            </a:r>
            <a:r>
              <a:rPr sz="2000" spc="-10" dirty="0">
                <a:latin typeface="+mj-lt"/>
                <a:cs typeface="Carlito"/>
              </a:rPr>
              <a:t>own variables, </a:t>
            </a:r>
            <a:r>
              <a:rPr sz="2000" spc="-15" dirty="0">
                <a:latin typeface="+mj-lt"/>
                <a:cs typeface="Carlito"/>
              </a:rPr>
              <a:t>constants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10" dirty="0">
                <a:latin typeface="+mj-lt"/>
                <a:cs typeface="Carlito"/>
              </a:rPr>
              <a:t>declarations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localize  </a:t>
            </a:r>
            <a:r>
              <a:rPr sz="2000" dirty="0">
                <a:latin typeface="+mj-lt"/>
                <a:cs typeface="Carlito"/>
              </a:rPr>
              <a:t>the</a:t>
            </a:r>
            <a:r>
              <a:rPr sz="2000" spc="-5" dirty="0">
                <a:latin typeface="+mj-lt"/>
                <a:cs typeface="Carlito"/>
              </a:rPr>
              <a:t> </a:t>
            </a:r>
            <a:r>
              <a:rPr sz="2000" spc="-20" dirty="0">
                <a:latin typeface="+mj-lt"/>
                <a:cs typeface="Carlito"/>
              </a:rPr>
              <a:t>effect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5" dirty="0">
                <a:latin typeface="+mj-lt"/>
                <a:cs typeface="Carlito"/>
              </a:rPr>
              <a:t>Keep </a:t>
            </a:r>
            <a:r>
              <a:rPr sz="2000" spc="-5" dirty="0">
                <a:latin typeface="+mj-lt"/>
                <a:cs typeface="Carlito"/>
              </a:rPr>
              <a:t>detailed maintenance</a:t>
            </a:r>
            <a:r>
              <a:rPr sz="2000" spc="-2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document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5" dirty="0">
                <a:latin typeface="+mj-lt"/>
                <a:cs typeface="Carlito"/>
              </a:rPr>
              <a:t>Use </a:t>
            </a:r>
            <a:r>
              <a:rPr sz="2000" dirty="0">
                <a:latin typeface="+mj-lt"/>
                <a:cs typeface="Carlito"/>
              </a:rPr>
              <a:t>modern </a:t>
            </a:r>
            <a:r>
              <a:rPr sz="2000" spc="-5" dirty="0">
                <a:latin typeface="+mj-lt"/>
                <a:cs typeface="Carlito"/>
              </a:rPr>
              <a:t>design</a:t>
            </a:r>
            <a:r>
              <a:rPr sz="2000" spc="-10" dirty="0">
                <a:latin typeface="+mj-lt"/>
                <a:cs typeface="Carlito"/>
              </a:rPr>
              <a:t> techniques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18434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16002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4608" y="461899"/>
            <a:ext cx="549148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10" dirty="0">
                <a:latin typeface="+mj-lt"/>
                <a:cs typeface="Carlito"/>
              </a:rPr>
              <a:t>Source </a:t>
            </a:r>
            <a:r>
              <a:rPr sz="2800" b="0" spc="-5" dirty="0">
                <a:latin typeface="+mj-lt"/>
                <a:cs typeface="Carlito"/>
              </a:rPr>
              <a:t>Code</a:t>
            </a:r>
            <a:r>
              <a:rPr sz="2800" b="0" spc="-65" dirty="0">
                <a:latin typeface="+mj-lt"/>
                <a:cs typeface="Carlito"/>
              </a:rPr>
              <a:t> </a:t>
            </a:r>
            <a:r>
              <a:rPr sz="2800" b="0" spc="-35" dirty="0">
                <a:latin typeface="+mj-lt"/>
                <a:cs typeface="Carlito"/>
              </a:rPr>
              <a:t>Translation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3661"/>
            <a:ext cx="8074025" cy="37061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985" indent="-342900" algn="just">
              <a:lnSpc>
                <a:spcPct val="100000"/>
              </a:lnSpc>
              <a:spcBef>
                <a:spcPts val="100"/>
              </a:spcBef>
              <a:buFont typeface="Carlito"/>
              <a:buAutoNum type="arabicPeriod"/>
              <a:tabLst>
                <a:tab pos="391160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b="1" spc="-10" dirty="0">
                <a:latin typeface="+mj-lt"/>
                <a:cs typeface="Carlito"/>
              </a:rPr>
              <a:t>Hardware platform update: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organization may </a:t>
            </a:r>
            <a:r>
              <a:rPr sz="2000" dirty="0">
                <a:latin typeface="+mj-lt"/>
                <a:cs typeface="Carlito"/>
              </a:rPr>
              <a:t>wish </a:t>
            </a:r>
            <a:r>
              <a:rPr sz="2000" spc="-25" dirty="0">
                <a:latin typeface="+mj-lt"/>
                <a:cs typeface="Carlito"/>
              </a:rPr>
              <a:t>to  </a:t>
            </a:r>
            <a:r>
              <a:rPr sz="2000" spc="-5" dirty="0">
                <a:latin typeface="+mj-lt"/>
                <a:cs typeface="Carlito"/>
              </a:rPr>
              <a:t>change </a:t>
            </a:r>
            <a:r>
              <a:rPr sz="2000" dirty="0">
                <a:latin typeface="+mj-lt"/>
                <a:cs typeface="Carlito"/>
              </a:rPr>
              <a:t>its </a:t>
            </a:r>
            <a:r>
              <a:rPr sz="2000" spc="-15" dirty="0">
                <a:latin typeface="+mj-lt"/>
                <a:cs typeface="Carlito"/>
              </a:rPr>
              <a:t>standard hardware platform. </a:t>
            </a:r>
            <a:r>
              <a:rPr sz="2000" spc="-10" dirty="0">
                <a:latin typeface="+mj-lt"/>
                <a:cs typeface="Carlito"/>
              </a:rPr>
              <a:t>Compilers </a:t>
            </a:r>
            <a:r>
              <a:rPr sz="2000" spc="-20" dirty="0">
                <a:latin typeface="+mj-lt"/>
                <a:cs typeface="Carlito"/>
              </a:rPr>
              <a:t>for </a:t>
            </a:r>
            <a:r>
              <a:rPr sz="2000" spc="-5" dirty="0">
                <a:latin typeface="+mj-lt"/>
                <a:cs typeface="Carlito"/>
              </a:rPr>
              <a:t>the  original language </a:t>
            </a:r>
            <a:r>
              <a:rPr sz="2000" spc="-15" dirty="0">
                <a:latin typeface="+mj-lt"/>
                <a:cs typeface="Carlito"/>
              </a:rPr>
              <a:t>may </a:t>
            </a:r>
            <a:r>
              <a:rPr sz="2000" spc="-5" dirty="0">
                <a:latin typeface="+mj-lt"/>
                <a:cs typeface="Carlito"/>
              </a:rPr>
              <a:t>not be </a:t>
            </a:r>
            <a:r>
              <a:rPr sz="2000" spc="-10" dirty="0">
                <a:latin typeface="+mj-lt"/>
                <a:cs typeface="Carlito"/>
              </a:rPr>
              <a:t>available </a:t>
            </a:r>
            <a:r>
              <a:rPr sz="2000" spc="-5" dirty="0">
                <a:latin typeface="+mj-lt"/>
                <a:cs typeface="Carlito"/>
              </a:rPr>
              <a:t>on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new</a:t>
            </a:r>
            <a:r>
              <a:rPr sz="2000" spc="-15" dirty="0">
                <a:latin typeface="+mj-lt"/>
                <a:cs typeface="Carlito"/>
              </a:rPr>
              <a:t> platform.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rlito"/>
              <a:buAutoNum type="arabicPeriod"/>
            </a:pPr>
            <a:endParaRPr sz="2000">
              <a:latin typeface="+mj-lt"/>
              <a:cs typeface="Carlito"/>
            </a:endParaRPr>
          </a:p>
          <a:p>
            <a:pPr marL="355600" marR="5715" indent="-342900" algn="just">
              <a:lnSpc>
                <a:spcPct val="100000"/>
              </a:lnSpc>
              <a:buFont typeface="Carlito"/>
              <a:buAutoNum type="arabicPeriod"/>
              <a:tabLst>
                <a:tab pos="492125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b="1" spc="-10" dirty="0">
                <a:latin typeface="+mj-lt"/>
                <a:cs typeface="Carlito"/>
              </a:rPr>
              <a:t>Staff </a:t>
            </a:r>
            <a:r>
              <a:rPr sz="2000" b="1" dirty="0">
                <a:latin typeface="+mj-lt"/>
                <a:cs typeface="Carlito"/>
              </a:rPr>
              <a:t>Skill </a:t>
            </a:r>
            <a:r>
              <a:rPr sz="2000" b="1" spc="-5" dirty="0">
                <a:latin typeface="+mj-lt"/>
                <a:cs typeface="Carlito"/>
              </a:rPr>
              <a:t>Shortages: </a:t>
            </a:r>
            <a:r>
              <a:rPr sz="2000" spc="-10" dirty="0">
                <a:latin typeface="+mj-lt"/>
                <a:cs typeface="Carlito"/>
              </a:rPr>
              <a:t>There </a:t>
            </a:r>
            <a:r>
              <a:rPr sz="2000" spc="-15" dirty="0">
                <a:latin typeface="+mj-lt"/>
                <a:cs typeface="Carlito"/>
              </a:rPr>
              <a:t>may </a:t>
            </a:r>
            <a:r>
              <a:rPr sz="2000" spc="-5" dirty="0">
                <a:latin typeface="+mj-lt"/>
                <a:cs typeface="Carlito"/>
              </a:rPr>
              <a:t>be </a:t>
            </a:r>
            <a:r>
              <a:rPr sz="2000" dirty="0">
                <a:latin typeface="+mj-lt"/>
                <a:cs typeface="Carlito"/>
              </a:rPr>
              <a:t>lack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trained  </a:t>
            </a:r>
            <a:r>
              <a:rPr sz="2000" spc="-5" dirty="0">
                <a:latin typeface="+mj-lt"/>
                <a:cs typeface="Carlito"/>
              </a:rPr>
              <a:t>maintenance </a:t>
            </a:r>
            <a:r>
              <a:rPr sz="2000" spc="-20" dirty="0">
                <a:latin typeface="+mj-lt"/>
                <a:cs typeface="Carlito"/>
              </a:rPr>
              <a:t>staff for </a:t>
            </a:r>
            <a:r>
              <a:rPr sz="2000" spc="-5" dirty="0">
                <a:latin typeface="+mj-lt"/>
                <a:cs typeface="Carlito"/>
              </a:rPr>
              <a:t>the original </a:t>
            </a:r>
            <a:r>
              <a:rPr sz="2000" spc="-10" dirty="0">
                <a:latin typeface="+mj-lt"/>
                <a:cs typeface="Carlito"/>
              </a:rPr>
              <a:t>language. </a:t>
            </a:r>
            <a:r>
              <a:rPr sz="2000" spc="-5" dirty="0">
                <a:latin typeface="+mj-lt"/>
                <a:cs typeface="Carlito"/>
              </a:rPr>
              <a:t>This </a:t>
            </a:r>
            <a:r>
              <a:rPr sz="2000" dirty="0">
                <a:latin typeface="+mj-lt"/>
                <a:cs typeface="Carlito"/>
              </a:rPr>
              <a:t>is a </a:t>
            </a:r>
            <a:r>
              <a:rPr sz="2000" spc="-10" dirty="0">
                <a:latin typeface="+mj-lt"/>
                <a:cs typeface="Carlito"/>
              </a:rPr>
              <a:t>particular  problem where </a:t>
            </a:r>
            <a:r>
              <a:rPr sz="2000" spc="-15" dirty="0">
                <a:latin typeface="+mj-lt"/>
                <a:cs typeface="Carlito"/>
              </a:rPr>
              <a:t>programs were written </a:t>
            </a:r>
            <a:r>
              <a:rPr sz="2000" dirty="0">
                <a:latin typeface="+mj-lt"/>
                <a:cs typeface="Carlito"/>
              </a:rPr>
              <a:t>in </a:t>
            </a:r>
            <a:r>
              <a:rPr sz="2000" spc="-5" dirty="0">
                <a:latin typeface="+mj-lt"/>
                <a:cs typeface="Carlito"/>
              </a:rPr>
              <a:t>some non </a:t>
            </a:r>
            <a:r>
              <a:rPr sz="2000" spc="-15" dirty="0">
                <a:latin typeface="+mj-lt"/>
                <a:cs typeface="Carlito"/>
              </a:rPr>
              <a:t>standard  </a:t>
            </a:r>
            <a:r>
              <a:rPr sz="2000" spc="-5" dirty="0">
                <a:latin typeface="+mj-lt"/>
                <a:cs typeface="Carlito"/>
              </a:rPr>
              <a:t>language </a:t>
            </a:r>
            <a:r>
              <a:rPr sz="2000" spc="-10" dirty="0">
                <a:latin typeface="+mj-lt"/>
                <a:cs typeface="Carlito"/>
              </a:rPr>
              <a:t>that </a:t>
            </a:r>
            <a:r>
              <a:rPr sz="2000" spc="-5" dirty="0">
                <a:latin typeface="+mj-lt"/>
                <a:cs typeface="Carlito"/>
              </a:rPr>
              <a:t>has </a:t>
            </a:r>
            <a:r>
              <a:rPr sz="2000" spc="-10" dirty="0">
                <a:latin typeface="+mj-lt"/>
                <a:cs typeface="Carlito"/>
              </a:rPr>
              <a:t>now gone </a:t>
            </a:r>
            <a:r>
              <a:rPr sz="2000" spc="-5" dirty="0">
                <a:latin typeface="+mj-lt"/>
                <a:cs typeface="Carlito"/>
              </a:rPr>
              <a:t>out of </a:t>
            </a:r>
            <a:r>
              <a:rPr sz="2000" spc="-10" dirty="0">
                <a:latin typeface="+mj-lt"/>
                <a:cs typeface="Carlito"/>
              </a:rPr>
              <a:t>general</a:t>
            </a:r>
            <a:r>
              <a:rPr sz="2000" spc="-2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use.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Carlito"/>
              <a:buAutoNum type="arabicPeriod"/>
            </a:pPr>
            <a:endParaRPr sz="2000">
              <a:latin typeface="+mj-lt"/>
              <a:cs typeface="Carlito"/>
            </a:endParaRPr>
          </a:p>
          <a:p>
            <a:pPr marL="330200" marR="5080" indent="-330200" algn="just">
              <a:lnSpc>
                <a:spcPct val="100000"/>
              </a:lnSpc>
              <a:buAutoNum type="arabicPeriod"/>
              <a:tabLst>
                <a:tab pos="330200" algn="l"/>
              </a:tabLst>
            </a:pPr>
            <a:r>
              <a:rPr sz="2000" b="1" spc="-10" dirty="0">
                <a:latin typeface="+mj-lt"/>
                <a:cs typeface="Carlito"/>
              </a:rPr>
              <a:t>Organizational </a:t>
            </a:r>
            <a:r>
              <a:rPr sz="2000" b="1" spc="-5" dirty="0">
                <a:latin typeface="+mj-lt"/>
                <a:cs typeface="Carlito"/>
              </a:rPr>
              <a:t>policy </a:t>
            </a:r>
            <a:r>
              <a:rPr sz="2000" b="1" spc="-10" dirty="0">
                <a:latin typeface="+mj-lt"/>
                <a:cs typeface="Carlito"/>
              </a:rPr>
              <a:t>changes: </a:t>
            </a:r>
            <a:r>
              <a:rPr sz="2000" dirty="0">
                <a:latin typeface="+mj-lt"/>
                <a:cs typeface="Carlito"/>
              </a:rPr>
              <a:t>An </a:t>
            </a:r>
            <a:r>
              <a:rPr sz="2000" spc="-15" dirty="0">
                <a:latin typeface="+mj-lt"/>
                <a:cs typeface="Carlito"/>
              </a:rPr>
              <a:t>organization may </a:t>
            </a:r>
            <a:r>
              <a:rPr sz="2000" spc="-5" dirty="0">
                <a:latin typeface="+mj-lt"/>
                <a:cs typeface="Carlito"/>
              </a:rPr>
              <a:t>decide </a:t>
            </a:r>
            <a:r>
              <a:rPr sz="2000" spc="-25" dirty="0">
                <a:latin typeface="+mj-lt"/>
                <a:cs typeface="Carlito"/>
              </a:rPr>
              <a:t>to  </a:t>
            </a:r>
            <a:r>
              <a:rPr sz="2000" spc="-15" dirty="0">
                <a:latin typeface="+mj-lt"/>
                <a:cs typeface="Carlito"/>
              </a:rPr>
              <a:t>standardize </a:t>
            </a:r>
            <a:r>
              <a:rPr sz="2000" spc="-5" dirty="0">
                <a:latin typeface="+mj-lt"/>
                <a:cs typeface="Carlito"/>
              </a:rPr>
              <a:t>on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particular language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minimize </a:t>
            </a:r>
            <a:r>
              <a:rPr sz="2000" dirty="0">
                <a:latin typeface="+mj-lt"/>
                <a:cs typeface="Carlito"/>
              </a:rPr>
              <a:t>its </a:t>
            </a:r>
            <a:r>
              <a:rPr sz="2000" spc="-5" dirty="0">
                <a:latin typeface="+mj-lt"/>
                <a:cs typeface="Carlito"/>
              </a:rPr>
              <a:t>support  </a:t>
            </a:r>
            <a:r>
              <a:rPr sz="2000" spc="-10" dirty="0">
                <a:latin typeface="+mj-lt"/>
                <a:cs typeface="Carlito"/>
              </a:rPr>
              <a:t>software </a:t>
            </a:r>
            <a:r>
              <a:rPr sz="2000" spc="-15" dirty="0">
                <a:latin typeface="+mj-lt"/>
                <a:cs typeface="Carlito"/>
              </a:rPr>
              <a:t>costs. </a:t>
            </a:r>
            <a:r>
              <a:rPr sz="2000" spc="-5" dirty="0">
                <a:latin typeface="+mj-lt"/>
                <a:cs typeface="Carlito"/>
              </a:rPr>
              <a:t>Maintaining </a:t>
            </a:r>
            <a:r>
              <a:rPr sz="2000" spc="-15" dirty="0">
                <a:latin typeface="+mj-lt"/>
                <a:cs typeface="Carlito"/>
              </a:rPr>
              <a:t>many versions </a:t>
            </a:r>
            <a:r>
              <a:rPr sz="2000" spc="-5" dirty="0">
                <a:latin typeface="+mj-lt"/>
                <a:cs typeface="Carlito"/>
              </a:rPr>
              <a:t>of old </a:t>
            </a:r>
            <a:r>
              <a:rPr sz="2000" spc="-15" dirty="0">
                <a:latin typeface="+mj-lt"/>
                <a:cs typeface="Carlito"/>
              </a:rPr>
              <a:t>compilers  </a:t>
            </a:r>
            <a:r>
              <a:rPr sz="2000" spc="-10" dirty="0">
                <a:latin typeface="+mj-lt"/>
                <a:cs typeface="Carlito"/>
              </a:rPr>
              <a:t>can </a:t>
            </a:r>
            <a:r>
              <a:rPr sz="2000" spc="-5" dirty="0">
                <a:latin typeface="+mj-lt"/>
                <a:cs typeface="Carlito"/>
              </a:rPr>
              <a:t>be very </a:t>
            </a:r>
            <a:r>
              <a:rPr sz="2000" spc="-10" dirty="0">
                <a:latin typeface="+mj-lt"/>
                <a:cs typeface="Carlito"/>
              </a:rPr>
              <a:t>expensive.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19458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30" y="192150"/>
            <a:ext cx="7768539" cy="369332"/>
          </a:xfrm>
        </p:spPr>
        <p:txBody>
          <a:bodyPr/>
          <a:lstStyle/>
          <a:p>
            <a:r>
              <a:rPr lang="en-IN" sz="2400" b="0" dirty="0" smtClean="0"/>
              <a:t>Content</a:t>
            </a:r>
            <a:endParaRPr lang="en-US" sz="24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762001"/>
            <a:ext cx="8073390" cy="3385542"/>
          </a:xfrm>
        </p:spPr>
        <p:txBody>
          <a:bodyPr/>
          <a:lstStyle/>
          <a:p>
            <a:r>
              <a:rPr lang="en-IN" sz="2000" dirty="0" smtClean="0"/>
              <a:t>Introduction</a:t>
            </a:r>
          </a:p>
          <a:p>
            <a:r>
              <a:rPr lang="en-IN" sz="2000" dirty="0" smtClean="0"/>
              <a:t>Need for Maintenance</a:t>
            </a:r>
          </a:p>
          <a:p>
            <a:r>
              <a:rPr lang="en-IN" sz="2000" dirty="0" smtClean="0"/>
              <a:t>Aim of Software Maintenance</a:t>
            </a:r>
          </a:p>
          <a:p>
            <a:r>
              <a:rPr lang="en-IN" sz="2000" dirty="0" smtClean="0"/>
              <a:t>Problem During Maintenance</a:t>
            </a:r>
          </a:p>
          <a:p>
            <a:r>
              <a:rPr lang="en-IN" sz="2000" dirty="0" smtClean="0"/>
              <a:t>Re-Engineering</a:t>
            </a:r>
          </a:p>
          <a:p>
            <a:r>
              <a:rPr lang="en-IN" sz="2000" dirty="0" smtClean="0"/>
              <a:t>Source Code Translation</a:t>
            </a:r>
          </a:p>
          <a:p>
            <a:r>
              <a:rPr lang="en-IN" sz="2000" dirty="0" smtClean="0"/>
              <a:t>COCOMO Model</a:t>
            </a:r>
          </a:p>
          <a:p>
            <a:r>
              <a:rPr lang="en-IN" sz="2000" dirty="0" smtClean="0"/>
              <a:t>CASE Tool</a:t>
            </a:r>
          </a:p>
          <a:p>
            <a:r>
              <a:rPr lang="en-IN" sz="2000" dirty="0" smtClean="0"/>
              <a:t>Risk</a:t>
            </a:r>
          </a:p>
          <a:p>
            <a:endParaRPr lang="en-IN" sz="2000" dirty="0" smtClean="0"/>
          </a:p>
          <a:p>
            <a:endParaRPr lang="en-US" sz="2000" dirty="0"/>
          </a:p>
        </p:txBody>
      </p:sp>
      <p:pic>
        <p:nvPicPr>
          <p:cNvPr id="2050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381000"/>
            <a:ext cx="243840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8345" y="461899"/>
            <a:ext cx="514477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25" dirty="0">
                <a:latin typeface="+mj-lt"/>
                <a:cs typeface="Carlito"/>
              </a:rPr>
              <a:t>Program</a:t>
            </a:r>
            <a:r>
              <a:rPr sz="2800" b="0" spc="-45" dirty="0">
                <a:latin typeface="+mj-lt"/>
                <a:cs typeface="Carlito"/>
              </a:rPr>
              <a:t> </a:t>
            </a:r>
            <a:r>
              <a:rPr sz="2800" b="0" spc="-10" dirty="0">
                <a:latin typeface="+mj-lt"/>
                <a:cs typeface="Carlito"/>
              </a:rPr>
              <a:t>Restructuring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1524000"/>
            <a:ext cx="8074659" cy="4103686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59"/>
              </a:spcBef>
              <a:buFont typeface="Carlito"/>
              <a:buAutoNum type="arabicPeriod"/>
              <a:tabLst>
                <a:tab pos="452120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b="1" spc="-15" dirty="0">
                <a:latin typeface="+mj-lt"/>
                <a:cs typeface="Carlito"/>
              </a:rPr>
              <a:t>Control </a:t>
            </a:r>
            <a:r>
              <a:rPr sz="2000" b="1" spc="-10" dirty="0">
                <a:latin typeface="+mj-lt"/>
                <a:cs typeface="Carlito"/>
              </a:rPr>
              <a:t>flow driven restructuring: </a:t>
            </a:r>
            <a:r>
              <a:rPr sz="2000" spc="-5" dirty="0">
                <a:latin typeface="+mj-lt"/>
                <a:cs typeface="Carlito"/>
              </a:rPr>
              <a:t>This </a:t>
            </a:r>
            <a:r>
              <a:rPr sz="2000" spc="-20" dirty="0">
                <a:latin typeface="+mj-lt"/>
                <a:cs typeface="Carlito"/>
              </a:rPr>
              <a:t>involves 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imposition </a:t>
            </a:r>
            <a:r>
              <a:rPr sz="2000" dirty="0">
                <a:latin typeface="+mj-lt"/>
                <a:cs typeface="Carlito"/>
              </a:rPr>
              <a:t>of a </a:t>
            </a:r>
            <a:r>
              <a:rPr sz="2000" spc="-5" dirty="0">
                <a:latin typeface="+mj-lt"/>
                <a:cs typeface="Carlito"/>
              </a:rPr>
              <a:t>clear </a:t>
            </a:r>
            <a:r>
              <a:rPr sz="2000" spc="-20" dirty="0">
                <a:latin typeface="+mj-lt"/>
                <a:cs typeface="Carlito"/>
              </a:rPr>
              <a:t>control </a:t>
            </a:r>
            <a:r>
              <a:rPr sz="2000" spc="-10" dirty="0">
                <a:latin typeface="+mj-lt"/>
                <a:cs typeface="Carlito"/>
              </a:rPr>
              <a:t>structure within 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source </a:t>
            </a:r>
            <a:r>
              <a:rPr sz="2000" spc="-10" dirty="0">
                <a:latin typeface="+mj-lt"/>
                <a:cs typeface="Carlito"/>
              </a:rPr>
              <a:t>code </a:t>
            </a:r>
            <a:r>
              <a:rPr sz="2000" spc="-5" dirty="0">
                <a:latin typeface="+mj-lt"/>
                <a:cs typeface="Carlito"/>
              </a:rPr>
              <a:t>and </a:t>
            </a:r>
            <a:r>
              <a:rPr sz="2000" spc="-10" dirty="0">
                <a:latin typeface="+mj-lt"/>
                <a:cs typeface="Carlito"/>
              </a:rPr>
              <a:t>can </a:t>
            </a:r>
            <a:r>
              <a:rPr sz="2000" spc="-5" dirty="0">
                <a:latin typeface="+mj-lt"/>
                <a:cs typeface="Carlito"/>
              </a:rPr>
              <a:t>be either </a:t>
            </a:r>
            <a:r>
              <a:rPr sz="2000" spc="-15" dirty="0">
                <a:latin typeface="+mj-lt"/>
                <a:cs typeface="Carlito"/>
              </a:rPr>
              <a:t>inter </a:t>
            </a:r>
            <a:r>
              <a:rPr sz="2000" dirty="0">
                <a:latin typeface="+mj-lt"/>
                <a:cs typeface="Carlito"/>
              </a:rPr>
              <a:t>modular  or </a:t>
            </a:r>
            <a:r>
              <a:rPr sz="2000" spc="-20" dirty="0">
                <a:latin typeface="+mj-lt"/>
                <a:cs typeface="Carlito"/>
              </a:rPr>
              <a:t>intra </a:t>
            </a:r>
            <a:r>
              <a:rPr sz="2000" dirty="0">
                <a:latin typeface="+mj-lt"/>
                <a:cs typeface="Carlito"/>
              </a:rPr>
              <a:t>modular </a:t>
            </a:r>
            <a:r>
              <a:rPr sz="2000" spc="-5" dirty="0">
                <a:latin typeface="+mj-lt"/>
                <a:cs typeface="Carlito"/>
              </a:rPr>
              <a:t>in</a:t>
            </a:r>
            <a:r>
              <a:rPr sz="200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nature.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Carlito"/>
              <a:buAutoNum type="arabicPeriod"/>
            </a:pPr>
            <a:endParaRPr sz="2000">
              <a:latin typeface="+mj-lt"/>
              <a:cs typeface="Carlito"/>
            </a:endParaRPr>
          </a:p>
          <a:p>
            <a:pPr marL="355600" marR="5715" indent="-342900" algn="just">
              <a:lnSpc>
                <a:spcPct val="90000"/>
              </a:lnSpc>
              <a:buFont typeface="Carlito"/>
              <a:buAutoNum type="arabicPeriod"/>
              <a:tabLst>
                <a:tab pos="554355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b="1" spc="-15" dirty="0">
                <a:latin typeface="+mj-lt"/>
                <a:cs typeface="Carlito"/>
              </a:rPr>
              <a:t>Efficiency</a:t>
            </a:r>
            <a:r>
              <a:rPr sz="2000" b="1" spc="645" dirty="0">
                <a:latin typeface="+mj-lt"/>
                <a:cs typeface="Carlito"/>
              </a:rPr>
              <a:t> </a:t>
            </a:r>
            <a:r>
              <a:rPr sz="2000" b="1" spc="-10" dirty="0">
                <a:latin typeface="+mj-lt"/>
                <a:cs typeface="Carlito"/>
              </a:rPr>
              <a:t>driven restructuring: </a:t>
            </a:r>
            <a:r>
              <a:rPr sz="2000" spc="-5" dirty="0">
                <a:latin typeface="+mj-lt"/>
                <a:cs typeface="Carlito"/>
              </a:rPr>
              <a:t>This </a:t>
            </a:r>
            <a:r>
              <a:rPr sz="2000" spc="-20" dirty="0">
                <a:latin typeface="+mj-lt"/>
                <a:cs typeface="Carlito"/>
              </a:rPr>
              <a:t>involves  </a:t>
            </a:r>
            <a:r>
              <a:rPr sz="2000" spc="-5" dirty="0">
                <a:latin typeface="+mj-lt"/>
                <a:cs typeface="Carlito"/>
              </a:rPr>
              <a:t>restructuring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b="1" spc="-10" dirty="0">
                <a:latin typeface="+mj-lt"/>
                <a:cs typeface="Carlito"/>
              </a:rPr>
              <a:t>function </a:t>
            </a:r>
            <a:r>
              <a:rPr sz="2000" b="1" spc="-5" dirty="0">
                <a:latin typeface="+mj-lt"/>
                <a:cs typeface="Carlito"/>
              </a:rPr>
              <a:t>or algorithm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25" dirty="0">
                <a:latin typeface="+mj-lt"/>
                <a:cs typeface="Carlito"/>
              </a:rPr>
              <a:t>make </a:t>
            </a:r>
            <a:r>
              <a:rPr sz="2000" spc="-5" dirty="0">
                <a:latin typeface="+mj-lt"/>
                <a:cs typeface="Carlito"/>
              </a:rPr>
              <a:t>it  </a:t>
            </a:r>
            <a:r>
              <a:rPr sz="2000" spc="-10" dirty="0">
                <a:latin typeface="+mj-lt"/>
                <a:cs typeface="Carlito"/>
              </a:rPr>
              <a:t>more </a:t>
            </a:r>
            <a:r>
              <a:rPr sz="2000" spc="-15" dirty="0">
                <a:latin typeface="+mj-lt"/>
                <a:cs typeface="Carlito"/>
              </a:rPr>
              <a:t>efficient.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simple </a:t>
            </a:r>
            <a:r>
              <a:rPr sz="2000" spc="-20" dirty="0">
                <a:latin typeface="+mj-lt"/>
                <a:cs typeface="Carlito"/>
              </a:rPr>
              <a:t>example </a:t>
            </a:r>
            <a:r>
              <a:rPr sz="2000" spc="-5" dirty="0">
                <a:latin typeface="+mj-lt"/>
                <a:cs typeface="Carlito"/>
              </a:rPr>
              <a:t>is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10" dirty="0">
                <a:latin typeface="+mj-lt"/>
                <a:cs typeface="Carlito"/>
              </a:rPr>
              <a:t>replacement </a:t>
            </a:r>
            <a:r>
              <a:rPr sz="2000" dirty="0">
                <a:latin typeface="+mj-lt"/>
                <a:cs typeface="Carlito"/>
              </a:rPr>
              <a:t>of an </a:t>
            </a:r>
            <a:r>
              <a:rPr sz="2000" spc="-10" dirty="0">
                <a:latin typeface="+mj-lt"/>
                <a:cs typeface="Carlito"/>
              </a:rPr>
              <a:t>IF-THEN-ELSE-IF-ELSE  construct </a:t>
            </a:r>
            <a:r>
              <a:rPr sz="2000" dirty="0">
                <a:latin typeface="+mj-lt"/>
                <a:cs typeface="Carlito"/>
              </a:rPr>
              <a:t>with a </a:t>
            </a:r>
            <a:r>
              <a:rPr sz="2000" spc="-5" dirty="0">
                <a:latin typeface="+mj-lt"/>
                <a:cs typeface="Carlito"/>
              </a:rPr>
              <a:t>CASE</a:t>
            </a:r>
            <a:r>
              <a:rPr sz="2000" spc="-45" dirty="0">
                <a:latin typeface="+mj-lt"/>
                <a:cs typeface="Carlito"/>
              </a:rPr>
              <a:t> </a:t>
            </a:r>
            <a:r>
              <a:rPr sz="2000" spc="-10">
                <a:latin typeface="+mj-lt"/>
                <a:cs typeface="Carlito"/>
              </a:rPr>
              <a:t>construct</a:t>
            </a:r>
            <a:r>
              <a:rPr sz="2000" spc="-10" smtClean="0">
                <a:latin typeface="+mj-lt"/>
                <a:cs typeface="Carlito"/>
              </a:rPr>
              <a:t>.</a:t>
            </a:r>
            <a:endParaRPr lang="en-IN" sz="2000" spc="-10" dirty="0" smtClean="0">
              <a:latin typeface="+mj-lt"/>
              <a:cs typeface="Carlito"/>
            </a:endParaRPr>
          </a:p>
          <a:p>
            <a:pPr marL="355600" marR="5715" indent="-342900" algn="just">
              <a:lnSpc>
                <a:spcPct val="90000"/>
              </a:lnSpc>
              <a:buFont typeface="Carlito"/>
              <a:buAutoNum type="arabicPeriod"/>
              <a:tabLst>
                <a:tab pos="554355" algn="l"/>
              </a:tabLst>
            </a:pPr>
            <a:endParaRPr lang="en-IN" sz="2000" spc="-10" dirty="0">
              <a:latin typeface="+mj-lt"/>
              <a:cs typeface="Carlito"/>
            </a:endParaRPr>
          </a:p>
          <a:p>
            <a:pPr marL="355600" marR="5715" indent="-342900" algn="just">
              <a:lnSpc>
                <a:spcPct val="90000"/>
              </a:lnSpc>
              <a:buFont typeface="Carlito"/>
              <a:buAutoNum type="arabicPeriod"/>
              <a:tabLst>
                <a:tab pos="554355" algn="l"/>
              </a:tabLst>
            </a:pPr>
            <a:r>
              <a:rPr lang="en-US" sz="2000" b="1" spc="-5" dirty="0">
                <a:cs typeface="Carlito"/>
              </a:rPr>
              <a:t>3. Adaption </a:t>
            </a:r>
            <a:r>
              <a:rPr lang="en-US" sz="2000" b="1" spc="-10" dirty="0">
                <a:cs typeface="Carlito"/>
              </a:rPr>
              <a:t>driven restructuring: </a:t>
            </a:r>
            <a:r>
              <a:rPr lang="en-US" sz="2000" spc="-5" dirty="0">
                <a:cs typeface="Carlito"/>
              </a:rPr>
              <a:t>This </a:t>
            </a:r>
            <a:r>
              <a:rPr lang="en-US" sz="2000" spc="-15" dirty="0">
                <a:cs typeface="Carlito"/>
              </a:rPr>
              <a:t>involves  </a:t>
            </a:r>
            <a:r>
              <a:rPr lang="en-US" sz="2000" b="1" spc="-5" dirty="0">
                <a:cs typeface="Carlito"/>
              </a:rPr>
              <a:t>changing </a:t>
            </a:r>
            <a:r>
              <a:rPr lang="en-US" sz="2000" b="1" dirty="0">
                <a:cs typeface="Carlito"/>
              </a:rPr>
              <a:t>the </a:t>
            </a:r>
            <a:r>
              <a:rPr lang="en-US" sz="2000" b="1" spc="-10" dirty="0">
                <a:cs typeface="Carlito"/>
              </a:rPr>
              <a:t>coding style </a:t>
            </a:r>
            <a:r>
              <a:rPr lang="en-US" sz="2000" spc="-5" dirty="0">
                <a:cs typeface="Carlito"/>
              </a:rPr>
              <a:t>in </a:t>
            </a:r>
            <a:r>
              <a:rPr lang="en-US" sz="2000" spc="-10" dirty="0">
                <a:cs typeface="Carlito"/>
              </a:rPr>
              <a:t>order </a:t>
            </a:r>
            <a:r>
              <a:rPr lang="en-US" sz="2000" spc="-20" dirty="0">
                <a:cs typeface="Carlito"/>
              </a:rPr>
              <a:t>to </a:t>
            </a:r>
            <a:r>
              <a:rPr lang="en-US" sz="2000" spc="-5" dirty="0">
                <a:cs typeface="Carlito"/>
              </a:rPr>
              <a:t>adapt  </a:t>
            </a:r>
            <a:r>
              <a:rPr lang="en-US" sz="2000" dirty="0">
                <a:cs typeface="Carlito"/>
              </a:rPr>
              <a:t>the </a:t>
            </a:r>
            <a:r>
              <a:rPr lang="en-US" sz="2000" spc="-20" dirty="0">
                <a:cs typeface="Carlito"/>
              </a:rPr>
              <a:t>program </a:t>
            </a:r>
            <a:r>
              <a:rPr lang="en-US" sz="2000" spc="-25" dirty="0">
                <a:cs typeface="Carlito"/>
              </a:rPr>
              <a:t>to </a:t>
            </a:r>
            <a:r>
              <a:rPr lang="en-US" sz="2000" dirty="0">
                <a:cs typeface="Carlito"/>
              </a:rPr>
              <a:t>a </a:t>
            </a:r>
            <a:r>
              <a:rPr lang="en-US" sz="2000" spc="-5" dirty="0">
                <a:cs typeface="Carlito"/>
              </a:rPr>
              <a:t>new </a:t>
            </a:r>
            <a:r>
              <a:rPr lang="en-US" sz="2000" spc="-10" dirty="0">
                <a:cs typeface="Carlito"/>
              </a:rPr>
              <a:t>programming </a:t>
            </a:r>
            <a:r>
              <a:rPr lang="en-US" sz="2000" dirty="0">
                <a:cs typeface="Carlito"/>
              </a:rPr>
              <a:t>language  or </a:t>
            </a:r>
            <a:r>
              <a:rPr lang="en-US" sz="2000" spc="-5" dirty="0">
                <a:cs typeface="Carlito"/>
              </a:rPr>
              <a:t>new </a:t>
            </a:r>
            <a:r>
              <a:rPr lang="en-US" sz="2000" spc="-15" dirty="0">
                <a:cs typeface="Carlito"/>
              </a:rPr>
              <a:t>operating environment, </a:t>
            </a:r>
            <a:r>
              <a:rPr lang="en-US" sz="2000" spc="-25" dirty="0">
                <a:cs typeface="Carlito"/>
              </a:rPr>
              <a:t>for </a:t>
            </a:r>
            <a:r>
              <a:rPr lang="en-US" sz="2000" spc="-15" dirty="0">
                <a:cs typeface="Carlito"/>
              </a:rPr>
              <a:t>instance  </a:t>
            </a:r>
            <a:r>
              <a:rPr lang="en-US" sz="2000" dirty="0">
                <a:cs typeface="Carlito"/>
              </a:rPr>
              <a:t>changing an </a:t>
            </a:r>
            <a:r>
              <a:rPr lang="en-US" sz="2000" spc="-15" dirty="0">
                <a:cs typeface="Carlito"/>
              </a:rPr>
              <a:t>imperative</a:t>
            </a:r>
            <a:r>
              <a:rPr lang="en-US" sz="2000" spc="690" dirty="0">
                <a:cs typeface="Carlito"/>
              </a:rPr>
              <a:t> </a:t>
            </a:r>
            <a:r>
              <a:rPr lang="en-US" sz="2000" spc="-20" dirty="0">
                <a:cs typeface="Carlito"/>
              </a:rPr>
              <a:t>program </a:t>
            </a:r>
            <a:r>
              <a:rPr lang="en-US" sz="2000" spc="-5" dirty="0">
                <a:cs typeface="Carlito"/>
              </a:rPr>
              <a:t>in </a:t>
            </a:r>
            <a:r>
              <a:rPr lang="en-US" sz="2000" spc="-45" dirty="0">
                <a:cs typeface="Carlito"/>
              </a:rPr>
              <a:t>PASCAL  </a:t>
            </a:r>
            <a:r>
              <a:rPr lang="en-US" sz="2000" spc="-15" dirty="0">
                <a:cs typeface="Carlito"/>
              </a:rPr>
              <a:t>into </a:t>
            </a:r>
            <a:r>
              <a:rPr lang="en-US" sz="2000" dirty="0">
                <a:cs typeface="Carlito"/>
              </a:rPr>
              <a:t>a </a:t>
            </a:r>
            <a:r>
              <a:rPr lang="en-US" sz="2000" spc="-5" dirty="0">
                <a:cs typeface="Carlito"/>
              </a:rPr>
              <a:t>functional </a:t>
            </a:r>
            <a:r>
              <a:rPr lang="en-US" sz="2000" spc="-20" dirty="0">
                <a:cs typeface="Carlito"/>
              </a:rPr>
              <a:t>program </a:t>
            </a:r>
            <a:r>
              <a:rPr lang="en-US" sz="2000" spc="-5" dirty="0">
                <a:cs typeface="Carlito"/>
              </a:rPr>
              <a:t>in</a:t>
            </a:r>
            <a:r>
              <a:rPr lang="en-US" sz="2000" spc="75" dirty="0">
                <a:cs typeface="Carlito"/>
              </a:rPr>
              <a:t> </a:t>
            </a:r>
            <a:r>
              <a:rPr lang="en-US" sz="2000" spc="-85" dirty="0">
                <a:cs typeface="Carlito"/>
              </a:rPr>
              <a:t>LISP.</a:t>
            </a:r>
            <a:endParaRPr lang="en-US" sz="2000" dirty="0">
              <a:cs typeface="Carlito"/>
            </a:endParaRPr>
          </a:p>
          <a:p>
            <a:pPr marL="355600" marR="5715" indent="-342900" algn="just">
              <a:lnSpc>
                <a:spcPct val="90000"/>
              </a:lnSpc>
              <a:tabLst>
                <a:tab pos="554355" algn="l"/>
              </a:tabLst>
            </a:pPr>
            <a:endParaRPr lang="en-IN" sz="2000" spc="-10" dirty="0" smtClean="0">
              <a:latin typeface="+mj-lt"/>
              <a:cs typeface="Carlito"/>
            </a:endParaRPr>
          </a:p>
          <a:p>
            <a:pPr marL="355600" marR="5715" indent="-342900" algn="just">
              <a:lnSpc>
                <a:spcPct val="90000"/>
              </a:lnSpc>
              <a:buFont typeface="Carlito"/>
              <a:buAutoNum type="arabicPeriod"/>
              <a:tabLst>
                <a:tab pos="554355" algn="l"/>
              </a:tabLst>
            </a:pPr>
            <a:endParaRPr sz="2000">
              <a:latin typeface="+mj-lt"/>
              <a:cs typeface="Carlito"/>
            </a:endParaRPr>
          </a:p>
        </p:txBody>
      </p:sp>
      <p:pic>
        <p:nvPicPr>
          <p:cNvPr id="20482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526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4375" y="2285970"/>
            <a:ext cx="7586662" cy="3352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0" y="5943600"/>
            <a:ext cx="2895600" cy="3148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506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81000"/>
            <a:ext cx="198120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7790" y="461899"/>
            <a:ext cx="680974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2800" b="0" spc="-20" dirty="0" smtClean="0">
                <a:latin typeface="+mj-lt"/>
                <a:cs typeface="Carlito"/>
              </a:rPr>
              <a:t>         </a:t>
            </a:r>
            <a:r>
              <a:rPr sz="2800" b="0" spc="-20" smtClean="0">
                <a:latin typeface="+mj-lt"/>
                <a:cs typeface="Carlito"/>
              </a:rPr>
              <a:t>Advantages </a:t>
            </a:r>
            <a:r>
              <a:rPr sz="2800" b="0" spc="-5" dirty="0">
                <a:latin typeface="+mj-lt"/>
                <a:cs typeface="Carlito"/>
              </a:rPr>
              <a:t>of</a:t>
            </a:r>
            <a:r>
              <a:rPr sz="2800" b="0" spc="-35" dirty="0">
                <a:latin typeface="+mj-lt"/>
                <a:cs typeface="Carlito"/>
              </a:rPr>
              <a:t> </a:t>
            </a:r>
            <a:r>
              <a:rPr sz="2800" b="0" spc="-5" dirty="0">
                <a:latin typeface="+mj-lt"/>
                <a:cs typeface="Carlito"/>
              </a:rPr>
              <a:t>Re-engineering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1752600"/>
            <a:ext cx="4658360" cy="1650451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Lower</a:t>
            </a:r>
            <a:r>
              <a:rPr sz="2000" spc="-15" dirty="0">
                <a:latin typeface="+mj-lt"/>
                <a:cs typeface="Carlito"/>
              </a:rPr>
              <a:t> costs</a:t>
            </a: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Lower</a:t>
            </a:r>
            <a:r>
              <a:rPr sz="2000" spc="-1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risks</a:t>
            </a: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20" dirty="0">
                <a:latin typeface="+mj-lt"/>
                <a:cs typeface="Carlito"/>
              </a:rPr>
              <a:t>Better </a:t>
            </a:r>
            <a:r>
              <a:rPr sz="2000" spc="-5" dirty="0">
                <a:latin typeface="+mj-lt"/>
                <a:cs typeface="Carlito"/>
              </a:rPr>
              <a:t>use of </a:t>
            </a:r>
            <a:r>
              <a:rPr sz="2000" spc="-15" dirty="0">
                <a:latin typeface="+mj-lt"/>
                <a:cs typeface="Carlito"/>
              </a:rPr>
              <a:t>existing</a:t>
            </a:r>
            <a:r>
              <a:rPr sz="2000" spc="35" dirty="0">
                <a:latin typeface="+mj-lt"/>
                <a:cs typeface="Carlito"/>
              </a:rPr>
              <a:t> </a:t>
            </a:r>
            <a:r>
              <a:rPr sz="2000" spc="-30" dirty="0">
                <a:latin typeface="+mj-lt"/>
                <a:cs typeface="Carlito"/>
              </a:rPr>
              <a:t>staff</a:t>
            </a: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Incremental</a:t>
            </a:r>
            <a:r>
              <a:rPr sz="2000" spc="-3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development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22530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000"/>
            <a:ext cx="14478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9274" y="461899"/>
            <a:ext cx="7446645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2400" b="0" spc="-15" dirty="0" smtClean="0">
                <a:latin typeface="+mj-lt"/>
                <a:cs typeface="Carlito"/>
              </a:rPr>
              <a:t>                     </a:t>
            </a:r>
            <a:r>
              <a:rPr sz="2400" b="0" spc="-15" smtClean="0">
                <a:latin typeface="+mj-lt"/>
                <a:cs typeface="Carlito"/>
              </a:rPr>
              <a:t>Disadvantages </a:t>
            </a:r>
            <a:r>
              <a:rPr sz="2400" b="0" spc="-5" dirty="0">
                <a:latin typeface="+mj-lt"/>
                <a:cs typeface="Carlito"/>
              </a:rPr>
              <a:t>of</a:t>
            </a:r>
            <a:r>
              <a:rPr sz="2400" b="0" spc="-55" dirty="0">
                <a:latin typeface="+mj-lt"/>
                <a:cs typeface="Carlito"/>
              </a:rPr>
              <a:t> </a:t>
            </a:r>
            <a:r>
              <a:rPr sz="2400" b="0" spc="-5" dirty="0">
                <a:latin typeface="+mj-lt"/>
                <a:cs typeface="Carlito"/>
              </a:rPr>
              <a:t>Re-engineering</a:t>
            </a:r>
            <a:endParaRPr sz="24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74025" cy="13471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Major </a:t>
            </a:r>
            <a:r>
              <a:rPr sz="2000" spc="-15" dirty="0">
                <a:latin typeface="+mj-lt"/>
                <a:cs typeface="Carlito"/>
              </a:rPr>
              <a:t>architectural </a:t>
            </a:r>
            <a:r>
              <a:rPr sz="2000" dirty="0">
                <a:latin typeface="+mj-lt"/>
                <a:cs typeface="Carlito"/>
              </a:rPr>
              <a:t>changes or </a:t>
            </a:r>
            <a:r>
              <a:rPr sz="2000" spc="-15" dirty="0">
                <a:latin typeface="+mj-lt"/>
                <a:cs typeface="Carlito"/>
              </a:rPr>
              <a:t>radical  </a:t>
            </a:r>
            <a:r>
              <a:rPr sz="2000" spc="-10" dirty="0">
                <a:latin typeface="+mj-lt"/>
                <a:cs typeface="Carlito"/>
              </a:rPr>
              <a:t>reorganizing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5" dirty="0">
                <a:latin typeface="+mj-lt"/>
                <a:cs typeface="Carlito"/>
              </a:rPr>
              <a:t>the </a:t>
            </a:r>
            <a:r>
              <a:rPr sz="2000" spc="-30" dirty="0">
                <a:latin typeface="+mj-lt"/>
                <a:cs typeface="Carlito"/>
              </a:rPr>
              <a:t>system </a:t>
            </a:r>
            <a:r>
              <a:rPr sz="2000" spc="-20" dirty="0">
                <a:latin typeface="+mj-lt"/>
                <a:cs typeface="Carlito"/>
              </a:rPr>
              <a:t>data </a:t>
            </a:r>
            <a:r>
              <a:rPr sz="2000" spc="-5" dirty="0">
                <a:latin typeface="+mj-lt"/>
                <a:cs typeface="Carlito"/>
              </a:rPr>
              <a:t>management  has </a:t>
            </a:r>
            <a:r>
              <a:rPr sz="2000" spc="-25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be done</a:t>
            </a:r>
            <a:r>
              <a:rPr sz="2000" spc="55" dirty="0">
                <a:latin typeface="+mj-lt"/>
                <a:cs typeface="Carlito"/>
              </a:rPr>
              <a:t> </a:t>
            </a:r>
            <a:r>
              <a:rPr sz="2000" spc="-25" dirty="0">
                <a:latin typeface="+mj-lt"/>
                <a:cs typeface="Carlito"/>
              </a:rPr>
              <a:t>manually.</a:t>
            </a:r>
            <a:endParaRPr sz="2000">
              <a:latin typeface="+mj-lt"/>
              <a:cs typeface="Carlito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Re-engineered </a:t>
            </a:r>
            <a:r>
              <a:rPr sz="2000" spc="-30" dirty="0">
                <a:latin typeface="+mj-lt"/>
                <a:cs typeface="Carlito"/>
              </a:rPr>
              <a:t>system </a:t>
            </a:r>
            <a:r>
              <a:rPr sz="2000" spc="-5" dirty="0">
                <a:latin typeface="+mj-lt"/>
                <a:cs typeface="Carlito"/>
              </a:rPr>
              <a:t>is not </a:t>
            </a:r>
            <a:r>
              <a:rPr sz="2000" spc="-20" dirty="0">
                <a:latin typeface="+mj-lt"/>
                <a:cs typeface="Carlito"/>
              </a:rPr>
              <a:t>likely to </a:t>
            </a:r>
            <a:r>
              <a:rPr sz="2000" dirty="0">
                <a:latin typeface="+mj-lt"/>
                <a:cs typeface="Carlito"/>
              </a:rPr>
              <a:t>be as  </a:t>
            </a:r>
            <a:r>
              <a:rPr sz="2000" spc="-5" dirty="0">
                <a:latin typeface="+mj-lt"/>
                <a:cs typeface="Carlito"/>
              </a:rPr>
              <a:t>maintainable </a:t>
            </a:r>
            <a:r>
              <a:rPr sz="2000" dirty="0">
                <a:latin typeface="+mj-lt"/>
                <a:cs typeface="Carlito"/>
              </a:rPr>
              <a:t>as a </a:t>
            </a:r>
            <a:r>
              <a:rPr sz="2000" spc="-5" dirty="0">
                <a:latin typeface="+mj-lt"/>
                <a:cs typeface="Carlito"/>
              </a:rPr>
              <a:t>new </a:t>
            </a:r>
            <a:r>
              <a:rPr sz="2000" spc="-30" dirty="0">
                <a:latin typeface="+mj-lt"/>
                <a:cs typeface="Carlito"/>
              </a:rPr>
              <a:t>system </a:t>
            </a:r>
            <a:r>
              <a:rPr sz="2000" spc="-5" dirty="0">
                <a:latin typeface="+mj-lt"/>
                <a:cs typeface="Carlito"/>
              </a:rPr>
              <a:t>developed  using </a:t>
            </a:r>
            <a:r>
              <a:rPr sz="2000" dirty="0">
                <a:latin typeface="+mj-lt"/>
                <a:cs typeface="Carlito"/>
              </a:rPr>
              <a:t>modern </a:t>
            </a:r>
            <a:r>
              <a:rPr sz="2000" spc="-5" dirty="0">
                <a:latin typeface="+mj-lt"/>
                <a:cs typeface="Carlito"/>
              </a:rPr>
              <a:t>s/w engineering</a:t>
            </a:r>
            <a:r>
              <a:rPr sz="2000" spc="3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methods.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23554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050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2913" y="461899"/>
            <a:ext cx="367982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5" dirty="0">
                <a:latin typeface="+mj-lt"/>
                <a:cs typeface="Carlito"/>
              </a:rPr>
              <a:t>Scope </a:t>
            </a:r>
            <a:r>
              <a:rPr sz="2800" b="0" dirty="0">
                <a:latin typeface="+mj-lt"/>
                <a:cs typeface="Carlito"/>
              </a:rPr>
              <a:t>and</a:t>
            </a:r>
            <a:r>
              <a:rPr sz="2800" b="0" spc="-70" dirty="0">
                <a:latin typeface="+mj-lt"/>
                <a:cs typeface="Carlito"/>
              </a:rPr>
              <a:t> </a:t>
            </a:r>
            <a:r>
              <a:rPr sz="2800" b="0" spc="-75" dirty="0">
                <a:latin typeface="+mj-lt"/>
                <a:cs typeface="Carlito"/>
              </a:rPr>
              <a:t>Tasks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26489"/>
            <a:ext cx="8075295" cy="3274614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5080" indent="-342900">
              <a:lnSpc>
                <a:spcPts val="2880"/>
              </a:lnSpc>
              <a:spcBef>
                <a:spcPts val="7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areas where </a:t>
            </a:r>
            <a:r>
              <a:rPr sz="2000" spc="-25" dirty="0">
                <a:latin typeface="+mj-lt"/>
                <a:cs typeface="Carlito"/>
              </a:rPr>
              <a:t>reverse </a:t>
            </a:r>
            <a:r>
              <a:rPr sz="2000" spc="-10" dirty="0">
                <a:latin typeface="+mj-lt"/>
                <a:cs typeface="Carlito"/>
              </a:rPr>
              <a:t>engineering </a:t>
            </a:r>
            <a:r>
              <a:rPr sz="2000" dirty="0">
                <a:latin typeface="+mj-lt"/>
                <a:cs typeface="Carlito"/>
              </a:rPr>
              <a:t>is </a:t>
            </a:r>
            <a:r>
              <a:rPr sz="2000" spc="-5" dirty="0">
                <a:latin typeface="+mj-lt"/>
                <a:cs typeface="Carlito"/>
              </a:rPr>
              <a:t>applicable  </a:t>
            </a:r>
            <a:r>
              <a:rPr sz="2000" dirty="0">
                <a:latin typeface="+mj-lt"/>
                <a:cs typeface="Carlito"/>
              </a:rPr>
              <a:t>include </a:t>
            </a:r>
            <a:r>
              <a:rPr sz="2000" spc="-5" dirty="0">
                <a:latin typeface="+mj-lt"/>
                <a:cs typeface="Carlito"/>
              </a:rPr>
              <a:t>(but not </a:t>
            </a:r>
            <a:r>
              <a:rPr sz="2000" spc="-10" dirty="0">
                <a:latin typeface="+mj-lt"/>
                <a:cs typeface="Carlito"/>
              </a:rPr>
              <a:t>limited</a:t>
            </a:r>
            <a:r>
              <a:rPr sz="2000" spc="-4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to):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+mj-lt"/>
              <a:cs typeface="Carlito"/>
            </a:endParaRPr>
          </a:p>
          <a:p>
            <a:pPr marL="388620" indent="-37655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89255" algn="l"/>
              </a:tabLst>
            </a:pPr>
            <a:r>
              <a:rPr sz="2000" spc="-20" dirty="0">
                <a:latin typeface="+mj-lt"/>
                <a:cs typeface="Carlito"/>
              </a:rPr>
              <a:t>Program</a:t>
            </a:r>
            <a:r>
              <a:rPr sz="2000" spc="-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comprehension</a:t>
            </a:r>
            <a:endParaRPr sz="2000">
              <a:latin typeface="+mj-lt"/>
              <a:cs typeface="Carlito"/>
            </a:endParaRPr>
          </a:p>
          <a:p>
            <a:pPr marL="388620" indent="-376555">
              <a:lnSpc>
                <a:spcPct val="100000"/>
              </a:lnSpc>
              <a:buAutoNum type="arabicPeriod"/>
              <a:tabLst>
                <a:tab pos="389255" algn="l"/>
              </a:tabLst>
            </a:pPr>
            <a:r>
              <a:rPr sz="2000" spc="-10" dirty="0">
                <a:latin typeface="+mj-lt"/>
                <a:cs typeface="Carlito"/>
              </a:rPr>
              <a:t>Redocumentation </a:t>
            </a:r>
            <a:r>
              <a:rPr sz="2000" dirty="0">
                <a:latin typeface="+mj-lt"/>
                <a:cs typeface="Carlito"/>
              </a:rPr>
              <a:t>and/ or </a:t>
            </a:r>
            <a:r>
              <a:rPr sz="2000" spc="-10" dirty="0">
                <a:latin typeface="+mj-lt"/>
                <a:cs typeface="Carlito"/>
              </a:rPr>
              <a:t>document</a:t>
            </a:r>
            <a:r>
              <a:rPr sz="2000" spc="-10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generation</a:t>
            </a:r>
            <a:endParaRPr sz="2000">
              <a:latin typeface="+mj-lt"/>
              <a:cs typeface="Carlito"/>
            </a:endParaRPr>
          </a:p>
          <a:p>
            <a:pPr marL="355600" marR="8890" indent="-342900">
              <a:lnSpc>
                <a:spcPct val="80000"/>
              </a:lnSpc>
              <a:spcBef>
                <a:spcPts val="720"/>
              </a:spcBef>
              <a:buFont typeface="Carlito"/>
              <a:buAutoNum type="arabicPeriod"/>
              <a:tabLst>
                <a:tab pos="440690" algn="l"/>
                <a:tab pos="441325" algn="l"/>
                <a:tab pos="1987550" algn="l"/>
                <a:tab pos="2443480" algn="l"/>
                <a:tab pos="3588385" algn="l"/>
                <a:tab pos="5179695" algn="l"/>
                <a:tab pos="5899150" algn="l"/>
                <a:tab pos="7042150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spc="-45" dirty="0">
                <a:latin typeface="+mj-lt"/>
                <a:cs typeface="Carlito"/>
              </a:rPr>
              <a:t>R</a:t>
            </a:r>
            <a:r>
              <a:rPr sz="2000" spc="-20" dirty="0">
                <a:latin typeface="+mj-lt"/>
                <a:cs typeface="Carlito"/>
              </a:rPr>
              <a:t>e</a:t>
            </a:r>
            <a:r>
              <a:rPr sz="2000" spc="-25" dirty="0">
                <a:latin typeface="+mj-lt"/>
                <a:cs typeface="Carlito"/>
              </a:rPr>
              <a:t>cov</a:t>
            </a:r>
            <a:r>
              <a:rPr sz="2000" spc="-20" dirty="0">
                <a:latin typeface="+mj-lt"/>
                <a:cs typeface="Carlito"/>
              </a:rPr>
              <a:t>e</a:t>
            </a:r>
            <a:r>
              <a:rPr sz="2000" dirty="0">
                <a:latin typeface="+mj-lt"/>
                <a:cs typeface="Carlito"/>
              </a:rPr>
              <a:t>ry	of	</a:t>
            </a:r>
            <a:r>
              <a:rPr sz="2000" spc="-5" dirty="0">
                <a:latin typeface="+mj-lt"/>
                <a:cs typeface="Carlito"/>
              </a:rPr>
              <a:t>des</a:t>
            </a:r>
            <a:r>
              <a:rPr sz="2000" dirty="0">
                <a:latin typeface="+mj-lt"/>
                <a:cs typeface="Carlito"/>
              </a:rPr>
              <a:t>ign	app</a:t>
            </a:r>
            <a:r>
              <a:rPr sz="2000" spc="-55" dirty="0">
                <a:latin typeface="+mj-lt"/>
                <a:cs typeface="Carlito"/>
              </a:rPr>
              <a:t>r</a:t>
            </a:r>
            <a:r>
              <a:rPr sz="2000" spc="-5" dirty="0">
                <a:latin typeface="+mj-lt"/>
                <a:cs typeface="Carlito"/>
              </a:rPr>
              <a:t>oac</a:t>
            </a:r>
            <a:r>
              <a:rPr sz="2000" dirty="0">
                <a:latin typeface="+mj-lt"/>
                <a:cs typeface="Carlito"/>
              </a:rPr>
              <a:t>h	and	</a:t>
            </a:r>
            <a:r>
              <a:rPr sz="2000" spc="-5" dirty="0">
                <a:latin typeface="+mj-lt"/>
                <a:cs typeface="Carlito"/>
              </a:rPr>
              <a:t>d</a:t>
            </a:r>
            <a:r>
              <a:rPr sz="2000" spc="-15" dirty="0">
                <a:latin typeface="+mj-lt"/>
                <a:cs typeface="Carlito"/>
              </a:rPr>
              <a:t>e</a:t>
            </a:r>
            <a:r>
              <a:rPr sz="2000" spc="-5" dirty="0">
                <a:latin typeface="+mj-lt"/>
                <a:cs typeface="Carlito"/>
              </a:rPr>
              <a:t>sig</a:t>
            </a:r>
            <a:r>
              <a:rPr sz="2000" dirty="0">
                <a:latin typeface="+mj-lt"/>
                <a:cs typeface="Carlito"/>
              </a:rPr>
              <a:t>n	</a:t>
            </a:r>
            <a:r>
              <a:rPr sz="2000" spc="-5" dirty="0">
                <a:latin typeface="+mj-lt"/>
                <a:cs typeface="Carlito"/>
              </a:rPr>
              <a:t>d</a:t>
            </a:r>
            <a:r>
              <a:rPr sz="2000" spc="-25" dirty="0">
                <a:latin typeface="+mj-lt"/>
                <a:cs typeface="Carlito"/>
              </a:rPr>
              <a:t>e</a:t>
            </a:r>
            <a:r>
              <a:rPr sz="2000" spc="-35" dirty="0">
                <a:latin typeface="+mj-lt"/>
                <a:cs typeface="Carlito"/>
              </a:rPr>
              <a:t>t</a:t>
            </a:r>
            <a:r>
              <a:rPr sz="2000" dirty="0">
                <a:latin typeface="+mj-lt"/>
                <a:cs typeface="Carlito"/>
              </a:rPr>
              <a:t>ai</a:t>
            </a:r>
            <a:r>
              <a:rPr sz="2000" spc="-10" dirty="0">
                <a:latin typeface="+mj-lt"/>
                <a:cs typeface="Carlito"/>
              </a:rPr>
              <a:t>l</a:t>
            </a:r>
            <a:r>
              <a:rPr sz="2000" dirty="0">
                <a:latin typeface="+mj-lt"/>
                <a:cs typeface="Carlito"/>
              </a:rPr>
              <a:t>s  </a:t>
            </a:r>
            <a:r>
              <a:rPr sz="2000" spc="-10" dirty="0">
                <a:latin typeface="+mj-lt"/>
                <a:cs typeface="Carlito"/>
              </a:rPr>
              <a:t>at </a:t>
            </a:r>
            <a:r>
              <a:rPr sz="2000" spc="-20" dirty="0">
                <a:latin typeface="+mj-lt"/>
                <a:cs typeface="Carlito"/>
              </a:rPr>
              <a:t>any </a:t>
            </a:r>
            <a:r>
              <a:rPr sz="2000" spc="-10" dirty="0">
                <a:latin typeface="+mj-lt"/>
                <a:cs typeface="Carlito"/>
              </a:rPr>
              <a:t>level </a:t>
            </a:r>
            <a:r>
              <a:rPr sz="2000" dirty="0">
                <a:latin typeface="+mj-lt"/>
                <a:cs typeface="Carlito"/>
              </a:rPr>
              <a:t>of</a:t>
            </a:r>
            <a:r>
              <a:rPr sz="2000" spc="-2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abstraction</a:t>
            </a:r>
            <a:endParaRPr sz="2000">
              <a:latin typeface="+mj-lt"/>
              <a:cs typeface="Carlito"/>
            </a:endParaRPr>
          </a:p>
          <a:p>
            <a:pPr marL="388620" indent="-376555">
              <a:lnSpc>
                <a:spcPct val="100000"/>
              </a:lnSpc>
              <a:buAutoNum type="arabicPeriod"/>
              <a:tabLst>
                <a:tab pos="389255" algn="l"/>
              </a:tabLst>
            </a:pPr>
            <a:r>
              <a:rPr sz="2000" spc="-5" dirty="0">
                <a:latin typeface="+mj-lt"/>
                <a:cs typeface="Carlito"/>
              </a:rPr>
              <a:t>Identifying </a:t>
            </a:r>
            <a:r>
              <a:rPr sz="2000" spc="-10" dirty="0">
                <a:latin typeface="+mj-lt"/>
                <a:cs typeface="Carlito"/>
              </a:rPr>
              <a:t>reusable</a:t>
            </a:r>
            <a:r>
              <a:rPr sz="2000" spc="-3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components</a:t>
            </a:r>
            <a:endParaRPr sz="2000">
              <a:latin typeface="+mj-lt"/>
              <a:cs typeface="Carlito"/>
            </a:endParaRPr>
          </a:p>
          <a:p>
            <a:pPr marL="388620" indent="-376555">
              <a:lnSpc>
                <a:spcPct val="100000"/>
              </a:lnSpc>
              <a:buAutoNum type="arabicPeriod"/>
              <a:tabLst>
                <a:tab pos="389255" algn="l"/>
              </a:tabLst>
            </a:pPr>
            <a:r>
              <a:rPr sz="2000" spc="-5" dirty="0">
                <a:latin typeface="+mj-lt"/>
                <a:cs typeface="Carlito"/>
              </a:rPr>
              <a:t>Identifying </a:t>
            </a:r>
            <a:r>
              <a:rPr sz="2000" spc="-10" dirty="0">
                <a:latin typeface="+mj-lt"/>
                <a:cs typeface="Carlito"/>
              </a:rPr>
              <a:t>components that </a:t>
            </a:r>
            <a:r>
              <a:rPr sz="2000" spc="-5" dirty="0">
                <a:latin typeface="+mj-lt"/>
                <a:cs typeface="Carlito"/>
              </a:rPr>
              <a:t>need</a:t>
            </a:r>
            <a:r>
              <a:rPr sz="2000" spc="-4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restructuring</a:t>
            </a:r>
            <a:endParaRPr sz="2000">
              <a:latin typeface="+mj-lt"/>
              <a:cs typeface="Carlito"/>
            </a:endParaRPr>
          </a:p>
          <a:p>
            <a:pPr marL="388620" indent="-376555">
              <a:lnSpc>
                <a:spcPct val="100000"/>
              </a:lnSpc>
              <a:buAutoNum type="arabicPeriod"/>
              <a:tabLst>
                <a:tab pos="389255" algn="l"/>
              </a:tabLst>
            </a:pPr>
            <a:r>
              <a:rPr sz="2000" spc="-10" dirty="0">
                <a:latin typeface="+mj-lt"/>
                <a:cs typeface="Carlito"/>
              </a:rPr>
              <a:t>Understanding </a:t>
            </a:r>
            <a:r>
              <a:rPr sz="2000" spc="-5" dirty="0">
                <a:latin typeface="+mj-lt"/>
                <a:cs typeface="Carlito"/>
              </a:rPr>
              <a:t>high </a:t>
            </a:r>
            <a:r>
              <a:rPr sz="2000" spc="-10" dirty="0">
                <a:latin typeface="+mj-lt"/>
                <a:cs typeface="Carlito"/>
              </a:rPr>
              <a:t>level </a:t>
            </a:r>
            <a:r>
              <a:rPr sz="2000" spc="-25" dirty="0">
                <a:latin typeface="+mj-lt"/>
                <a:cs typeface="Carlito"/>
              </a:rPr>
              <a:t>system</a:t>
            </a:r>
            <a:r>
              <a:rPr sz="2000" spc="-5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description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24578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762000"/>
            <a:ext cx="8229600" cy="571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602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04800"/>
            <a:ext cx="1371600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839" y="504190"/>
            <a:ext cx="7731759" cy="3788858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715" algn="just">
              <a:lnSpc>
                <a:spcPct val="90000"/>
              </a:lnSpc>
              <a:spcBef>
                <a:spcPts val="425"/>
              </a:spcBef>
            </a:pPr>
            <a:endParaRPr lang="en-IN" sz="2000" spc="-5" dirty="0" smtClean="0">
              <a:latin typeface="+mj-lt"/>
              <a:cs typeface="Carlito"/>
            </a:endParaRPr>
          </a:p>
          <a:p>
            <a:pPr marL="12700" marR="5715" algn="just">
              <a:lnSpc>
                <a:spcPct val="90000"/>
              </a:lnSpc>
              <a:spcBef>
                <a:spcPts val="425"/>
              </a:spcBef>
            </a:pPr>
            <a:endParaRPr lang="en-IN" sz="2000" spc="-5" dirty="0" smtClean="0">
              <a:latin typeface="+mj-lt"/>
              <a:cs typeface="Carlito"/>
            </a:endParaRPr>
          </a:p>
          <a:p>
            <a:pPr marL="12700" marR="5715" algn="just">
              <a:lnSpc>
                <a:spcPct val="90000"/>
              </a:lnSpc>
              <a:spcBef>
                <a:spcPts val="425"/>
              </a:spcBef>
            </a:pPr>
            <a:r>
              <a:rPr sz="2000" spc="-5" smtClean="0">
                <a:latin typeface="+mj-lt"/>
                <a:cs typeface="Carlito"/>
              </a:rPr>
              <a:t>The </a:t>
            </a:r>
            <a:r>
              <a:rPr sz="2000" spc="-30" dirty="0">
                <a:latin typeface="+mj-lt"/>
                <a:cs typeface="Carlito"/>
              </a:rPr>
              <a:t>reverse </a:t>
            </a:r>
            <a:r>
              <a:rPr sz="2000" spc="-5" dirty="0">
                <a:latin typeface="+mj-lt"/>
                <a:cs typeface="Carlito"/>
              </a:rPr>
              <a:t>engineering </a:t>
            </a:r>
            <a:r>
              <a:rPr sz="2000" spc="-15" dirty="0">
                <a:latin typeface="+mj-lt"/>
                <a:cs typeface="Carlito"/>
              </a:rPr>
              <a:t>process </a:t>
            </a:r>
            <a:r>
              <a:rPr sz="2000" dirty="0">
                <a:latin typeface="+mj-lt"/>
                <a:cs typeface="Carlito"/>
              </a:rPr>
              <a:t>is </a:t>
            </a:r>
            <a:r>
              <a:rPr sz="2000" spc="-10" dirty="0">
                <a:latin typeface="+mj-lt"/>
                <a:cs typeface="Carlito"/>
              </a:rPr>
              <a:t>shown </a:t>
            </a:r>
            <a:r>
              <a:rPr sz="2000" dirty="0">
                <a:latin typeface="+mj-lt"/>
                <a:cs typeface="Carlito"/>
              </a:rPr>
              <a:t>in fig. </a:t>
            </a:r>
            <a:r>
              <a:rPr sz="2000" spc="-5" dirty="0">
                <a:latin typeface="+mj-lt"/>
                <a:cs typeface="Carlito"/>
              </a:rPr>
              <a:t>The  </a:t>
            </a:r>
            <a:r>
              <a:rPr sz="2000" spc="-15" dirty="0">
                <a:latin typeface="+mj-lt"/>
                <a:cs typeface="Carlito"/>
              </a:rPr>
              <a:t>process</a:t>
            </a:r>
            <a:r>
              <a:rPr sz="2000" spc="580" dirty="0">
                <a:latin typeface="+mj-lt"/>
                <a:cs typeface="Carlito"/>
              </a:rPr>
              <a:t> </a:t>
            </a:r>
            <a:r>
              <a:rPr sz="2000" spc="-20" dirty="0">
                <a:latin typeface="+mj-lt"/>
                <a:cs typeface="Carlito"/>
              </a:rPr>
              <a:t>starts </a:t>
            </a:r>
            <a:r>
              <a:rPr sz="2000" dirty="0">
                <a:latin typeface="+mj-lt"/>
                <a:cs typeface="Carlito"/>
              </a:rPr>
              <a:t>with an </a:t>
            </a:r>
            <a:r>
              <a:rPr sz="2000" spc="-10" dirty="0">
                <a:latin typeface="+mj-lt"/>
                <a:cs typeface="Carlito"/>
              </a:rPr>
              <a:t>analysis phase. </a:t>
            </a:r>
            <a:r>
              <a:rPr sz="2000" spc="-5" dirty="0">
                <a:latin typeface="+mj-lt"/>
                <a:cs typeface="Carlito"/>
              </a:rPr>
              <a:t>During </a:t>
            </a:r>
            <a:r>
              <a:rPr sz="2000" dirty="0">
                <a:latin typeface="+mj-lt"/>
                <a:cs typeface="Carlito"/>
              </a:rPr>
              <a:t>this  </a:t>
            </a:r>
            <a:r>
              <a:rPr sz="2000" spc="-5" dirty="0">
                <a:latin typeface="+mj-lt"/>
                <a:cs typeface="Carlito"/>
              </a:rPr>
              <a:t>phase, </a:t>
            </a:r>
            <a:r>
              <a:rPr sz="2000" spc="-10" dirty="0">
                <a:latin typeface="+mj-lt"/>
                <a:cs typeface="Carlito"/>
              </a:rPr>
              <a:t>the </a:t>
            </a:r>
            <a:r>
              <a:rPr sz="2000" spc="-30" dirty="0">
                <a:latin typeface="+mj-lt"/>
                <a:cs typeface="Carlito"/>
              </a:rPr>
              <a:t>system </a:t>
            </a:r>
            <a:r>
              <a:rPr sz="2000" dirty="0">
                <a:latin typeface="+mj-lt"/>
                <a:cs typeface="Carlito"/>
              </a:rPr>
              <a:t>is </a:t>
            </a:r>
            <a:r>
              <a:rPr sz="2000" spc="-15" dirty="0">
                <a:latin typeface="+mj-lt"/>
                <a:cs typeface="Carlito"/>
              </a:rPr>
              <a:t>analyzed </a:t>
            </a:r>
            <a:r>
              <a:rPr sz="2000" spc="-10" dirty="0">
                <a:latin typeface="+mj-lt"/>
                <a:cs typeface="Carlito"/>
              </a:rPr>
              <a:t>using </a:t>
            </a:r>
            <a:r>
              <a:rPr sz="2000" spc="-15" dirty="0">
                <a:latin typeface="+mj-lt"/>
                <a:cs typeface="Carlito"/>
              </a:rPr>
              <a:t>automated </a:t>
            </a:r>
            <a:r>
              <a:rPr sz="2000" spc="-10" dirty="0">
                <a:latin typeface="+mj-lt"/>
                <a:cs typeface="Carlito"/>
              </a:rPr>
              <a:t>tools </a:t>
            </a:r>
            <a:r>
              <a:rPr sz="2000" spc="-45" dirty="0">
                <a:latin typeface="+mj-lt"/>
                <a:cs typeface="Carlito"/>
              </a:rPr>
              <a:t>to  </a:t>
            </a:r>
            <a:r>
              <a:rPr sz="2000" spc="-10" dirty="0">
                <a:latin typeface="+mj-lt"/>
                <a:cs typeface="Carlito"/>
              </a:rPr>
              <a:t>discover </a:t>
            </a:r>
            <a:r>
              <a:rPr sz="2000" spc="-5" dirty="0">
                <a:latin typeface="+mj-lt"/>
                <a:cs typeface="Carlito"/>
              </a:rPr>
              <a:t>its </a:t>
            </a:r>
            <a:r>
              <a:rPr sz="2000" spc="-15" dirty="0">
                <a:latin typeface="+mj-lt"/>
                <a:cs typeface="Carlito"/>
              </a:rPr>
              <a:t>structure. </a:t>
            </a:r>
            <a:r>
              <a:rPr sz="2000" spc="-10" dirty="0">
                <a:latin typeface="+mj-lt"/>
                <a:cs typeface="Carlito"/>
              </a:rPr>
              <a:t>They </a:t>
            </a:r>
            <a:r>
              <a:rPr sz="2000" spc="-5" dirty="0">
                <a:latin typeface="+mj-lt"/>
                <a:cs typeface="Carlito"/>
              </a:rPr>
              <a:t>add </a:t>
            </a:r>
            <a:r>
              <a:rPr sz="2000" spc="-15" dirty="0">
                <a:latin typeface="+mj-lt"/>
                <a:cs typeface="Carlito"/>
              </a:rPr>
              <a:t>information to </a:t>
            </a:r>
            <a:r>
              <a:rPr sz="2000" spc="-10" dirty="0">
                <a:latin typeface="+mj-lt"/>
                <a:cs typeface="Carlito"/>
              </a:rPr>
              <a:t>this,  </a:t>
            </a:r>
            <a:r>
              <a:rPr sz="2000" dirty="0">
                <a:latin typeface="+mj-lt"/>
                <a:cs typeface="Carlito"/>
              </a:rPr>
              <a:t>which </a:t>
            </a:r>
            <a:r>
              <a:rPr sz="2000" spc="-15" dirty="0">
                <a:latin typeface="+mj-lt"/>
                <a:cs typeface="Carlito"/>
              </a:rPr>
              <a:t>they</a:t>
            </a:r>
            <a:r>
              <a:rPr sz="2000" spc="580" dirty="0">
                <a:latin typeface="+mj-lt"/>
                <a:cs typeface="Carlito"/>
              </a:rPr>
              <a:t> </a:t>
            </a:r>
            <a:r>
              <a:rPr sz="2000" spc="-25" dirty="0">
                <a:latin typeface="+mj-lt"/>
                <a:cs typeface="Carlito"/>
              </a:rPr>
              <a:t>have </a:t>
            </a:r>
            <a:r>
              <a:rPr sz="2000" spc="-10" dirty="0">
                <a:latin typeface="+mj-lt"/>
                <a:cs typeface="Carlito"/>
              </a:rPr>
              <a:t>collected </a:t>
            </a:r>
            <a:r>
              <a:rPr sz="2000" spc="-15" dirty="0">
                <a:latin typeface="+mj-lt"/>
                <a:cs typeface="Carlito"/>
              </a:rPr>
              <a:t>by  understanding  </a:t>
            </a:r>
            <a:r>
              <a:rPr sz="2000" spc="-10" dirty="0">
                <a:latin typeface="+mj-lt"/>
                <a:cs typeface="Carlito"/>
              </a:rPr>
              <a:t>the  </a:t>
            </a:r>
            <a:r>
              <a:rPr sz="2000" spc="-25" dirty="0">
                <a:latin typeface="+mj-lt"/>
                <a:cs typeface="Carlito"/>
              </a:rPr>
              <a:t>system. </a:t>
            </a:r>
            <a:r>
              <a:rPr sz="2000" spc="-5" dirty="0">
                <a:latin typeface="+mj-lt"/>
                <a:cs typeface="Carlito"/>
              </a:rPr>
              <a:t>This </a:t>
            </a:r>
            <a:r>
              <a:rPr sz="2000" spc="-15" dirty="0">
                <a:latin typeface="+mj-lt"/>
                <a:cs typeface="Carlito"/>
              </a:rPr>
              <a:t>information </a:t>
            </a:r>
            <a:r>
              <a:rPr sz="2000" dirty="0">
                <a:latin typeface="+mj-lt"/>
                <a:cs typeface="Carlito"/>
              </a:rPr>
              <a:t>is </a:t>
            </a:r>
            <a:r>
              <a:rPr sz="2000" spc="-10" dirty="0">
                <a:latin typeface="+mj-lt"/>
                <a:cs typeface="Carlito"/>
              </a:rPr>
              <a:t>maintained </a:t>
            </a:r>
            <a:r>
              <a:rPr sz="2000" spc="-5" dirty="0">
                <a:latin typeface="+mj-lt"/>
                <a:cs typeface="Carlito"/>
              </a:rPr>
              <a:t>as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5" dirty="0">
                <a:latin typeface="+mj-lt"/>
                <a:cs typeface="Carlito"/>
              </a:rPr>
              <a:t>directed  graph </a:t>
            </a:r>
            <a:r>
              <a:rPr sz="2000" spc="-10" dirty="0">
                <a:latin typeface="+mj-lt"/>
                <a:cs typeface="Carlito"/>
              </a:rPr>
              <a:t>that </a:t>
            </a:r>
            <a:r>
              <a:rPr sz="2000" dirty="0">
                <a:latin typeface="+mj-lt"/>
                <a:cs typeface="Carlito"/>
              </a:rPr>
              <a:t>is </a:t>
            </a:r>
            <a:r>
              <a:rPr sz="2000" spc="-15" dirty="0">
                <a:latin typeface="+mj-lt"/>
                <a:cs typeface="Carlito"/>
              </a:rPr>
              <a:t>linked to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20" dirty="0">
                <a:latin typeface="+mj-lt"/>
                <a:cs typeface="Carlito"/>
              </a:rPr>
              <a:t>program </a:t>
            </a:r>
            <a:r>
              <a:rPr sz="2000" spc="-10" dirty="0">
                <a:latin typeface="+mj-lt"/>
                <a:cs typeface="Carlito"/>
              </a:rPr>
              <a:t>source</a:t>
            </a:r>
            <a:r>
              <a:rPr sz="2000" spc="-2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code.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</a:pPr>
            <a:endParaRPr sz="2000">
              <a:latin typeface="+mj-lt"/>
              <a:cs typeface="Carlito"/>
            </a:endParaRPr>
          </a:p>
          <a:p>
            <a:pPr marL="12700" marR="5080" algn="just">
              <a:lnSpc>
                <a:spcPct val="90000"/>
              </a:lnSpc>
            </a:pPr>
            <a:r>
              <a:rPr sz="2000" spc="-10" dirty="0">
                <a:latin typeface="+mj-lt"/>
                <a:cs typeface="Carlito"/>
              </a:rPr>
              <a:t>Information </a:t>
            </a:r>
            <a:r>
              <a:rPr sz="2000" spc="-25" dirty="0">
                <a:latin typeface="+mj-lt"/>
                <a:cs typeface="Carlito"/>
              </a:rPr>
              <a:t>store browsers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5" dirty="0">
                <a:latin typeface="+mj-lt"/>
                <a:cs typeface="Carlito"/>
              </a:rPr>
              <a:t>used </a:t>
            </a:r>
            <a:r>
              <a:rPr sz="2000" spc="-15" dirty="0">
                <a:latin typeface="+mj-lt"/>
                <a:cs typeface="Carlito"/>
              </a:rPr>
              <a:t>to compare </a:t>
            </a:r>
            <a:r>
              <a:rPr sz="2000" spc="-10" dirty="0">
                <a:latin typeface="+mj-lt"/>
                <a:cs typeface="Carlito"/>
              </a:rPr>
              <a:t>the  </a:t>
            </a:r>
            <a:r>
              <a:rPr sz="2000" spc="-15" dirty="0">
                <a:latin typeface="+mj-lt"/>
                <a:cs typeface="Carlito"/>
              </a:rPr>
              <a:t>graph structure </a:t>
            </a:r>
            <a:r>
              <a:rPr sz="2000" dirty="0">
                <a:latin typeface="+mj-lt"/>
                <a:cs typeface="Carlito"/>
              </a:rPr>
              <a:t>&amp; </a:t>
            </a:r>
            <a:r>
              <a:rPr sz="2000" spc="-10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code </a:t>
            </a:r>
            <a:r>
              <a:rPr sz="2000" dirty="0">
                <a:latin typeface="+mj-lt"/>
                <a:cs typeface="Carlito"/>
              </a:rPr>
              <a:t>&amp;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20" dirty="0">
                <a:latin typeface="+mj-lt"/>
                <a:cs typeface="Carlito"/>
              </a:rPr>
              <a:t>annotate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20" dirty="0">
                <a:latin typeface="+mj-lt"/>
                <a:cs typeface="Carlito"/>
              </a:rPr>
              <a:t>graph  </a:t>
            </a:r>
            <a:r>
              <a:rPr sz="2000" dirty="0">
                <a:latin typeface="+mj-lt"/>
                <a:cs typeface="Carlito"/>
              </a:rPr>
              <a:t>with </a:t>
            </a:r>
            <a:r>
              <a:rPr sz="2000" spc="-25" dirty="0">
                <a:latin typeface="+mj-lt"/>
                <a:cs typeface="Carlito"/>
              </a:rPr>
              <a:t>extra </a:t>
            </a:r>
            <a:r>
              <a:rPr sz="2000" spc="-15" dirty="0">
                <a:latin typeface="+mj-lt"/>
                <a:cs typeface="Carlito"/>
              </a:rPr>
              <a:t>information. </a:t>
            </a:r>
            <a:r>
              <a:rPr sz="2000" spc="-10" dirty="0">
                <a:latin typeface="+mj-lt"/>
                <a:cs typeface="Carlito"/>
              </a:rPr>
              <a:t>Documents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various types  </a:t>
            </a:r>
            <a:r>
              <a:rPr sz="2000" spc="-5" dirty="0">
                <a:latin typeface="+mj-lt"/>
                <a:cs typeface="Carlito"/>
              </a:rPr>
              <a:t>such </a:t>
            </a:r>
            <a:r>
              <a:rPr sz="2000" spc="-10" dirty="0">
                <a:latin typeface="+mj-lt"/>
                <a:cs typeface="Carlito"/>
              </a:rPr>
              <a:t>as </a:t>
            </a:r>
            <a:r>
              <a:rPr sz="2000" spc="-20" dirty="0">
                <a:latin typeface="+mj-lt"/>
                <a:cs typeface="Carlito"/>
              </a:rPr>
              <a:t>program </a:t>
            </a:r>
            <a:r>
              <a:rPr sz="2000" dirty="0">
                <a:latin typeface="+mj-lt"/>
                <a:cs typeface="Carlito"/>
              </a:rPr>
              <a:t>&amp; </a:t>
            </a:r>
            <a:r>
              <a:rPr sz="2000" spc="-25" dirty="0">
                <a:latin typeface="+mj-lt"/>
                <a:cs typeface="Carlito"/>
              </a:rPr>
              <a:t>data </a:t>
            </a:r>
            <a:r>
              <a:rPr sz="2000" spc="-20" dirty="0">
                <a:latin typeface="+mj-lt"/>
                <a:cs typeface="Carlito"/>
              </a:rPr>
              <a:t>structure </a:t>
            </a:r>
            <a:r>
              <a:rPr sz="2000" spc="-15" dirty="0">
                <a:latin typeface="+mj-lt"/>
                <a:cs typeface="Carlito"/>
              </a:rPr>
              <a:t>diagrams </a:t>
            </a:r>
            <a:r>
              <a:rPr sz="2000" dirty="0">
                <a:latin typeface="+mj-lt"/>
                <a:cs typeface="Carlito"/>
              </a:rPr>
              <a:t>&amp;  </a:t>
            </a:r>
            <a:r>
              <a:rPr sz="2000" spc="-5" dirty="0">
                <a:latin typeface="+mj-lt"/>
                <a:cs typeface="Carlito"/>
              </a:rPr>
              <a:t>traceability matrices. </a:t>
            </a:r>
            <a:r>
              <a:rPr sz="2000" spc="-25" dirty="0">
                <a:latin typeface="+mj-lt"/>
                <a:cs typeface="Carlito"/>
              </a:rPr>
              <a:t>Traceability </a:t>
            </a:r>
            <a:r>
              <a:rPr sz="2000" spc="-5" dirty="0">
                <a:latin typeface="+mj-lt"/>
                <a:cs typeface="Carlito"/>
              </a:rPr>
              <a:t>matrices </a:t>
            </a:r>
            <a:r>
              <a:rPr sz="2000" spc="-10" dirty="0">
                <a:latin typeface="+mj-lt"/>
                <a:cs typeface="Carlito"/>
              </a:rPr>
              <a:t>show </a:t>
            </a:r>
            <a:r>
              <a:rPr sz="2000" spc="-15" dirty="0">
                <a:latin typeface="+mj-lt"/>
                <a:cs typeface="Carlito"/>
              </a:rPr>
              <a:t>where  </a:t>
            </a:r>
            <a:r>
              <a:rPr sz="2000" spc="-5" dirty="0">
                <a:latin typeface="+mj-lt"/>
                <a:cs typeface="Carlito"/>
              </a:rPr>
              <a:t>entities </a:t>
            </a:r>
            <a:r>
              <a:rPr sz="2000" dirty="0">
                <a:latin typeface="+mj-lt"/>
                <a:cs typeface="Carlito"/>
              </a:rPr>
              <a:t>in the </a:t>
            </a:r>
            <a:r>
              <a:rPr sz="2000" spc="-25" dirty="0">
                <a:latin typeface="+mj-lt"/>
                <a:cs typeface="Carlito"/>
              </a:rPr>
              <a:t>system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10" dirty="0">
                <a:latin typeface="+mj-lt"/>
                <a:cs typeface="Carlito"/>
              </a:rPr>
              <a:t>defined </a:t>
            </a:r>
            <a:r>
              <a:rPr sz="2000" dirty="0">
                <a:latin typeface="+mj-lt"/>
                <a:cs typeface="Carlito"/>
              </a:rPr>
              <a:t>and</a:t>
            </a:r>
            <a:r>
              <a:rPr sz="2000" spc="-65" dirty="0">
                <a:latin typeface="+mj-lt"/>
                <a:cs typeface="Carlito"/>
              </a:rPr>
              <a:t> </a:t>
            </a:r>
            <a:r>
              <a:rPr sz="2000" spc="-20" dirty="0">
                <a:latin typeface="+mj-lt"/>
                <a:cs typeface="Carlito"/>
              </a:rPr>
              <a:t>referenced.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26626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9536" y="461899"/>
            <a:ext cx="587883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35" dirty="0">
                <a:latin typeface="+mj-lt"/>
                <a:cs typeface="Carlito"/>
              </a:rPr>
              <a:t>Reverse </a:t>
            </a:r>
            <a:r>
              <a:rPr sz="2800" b="0" spc="-5" dirty="0">
                <a:latin typeface="+mj-lt"/>
                <a:cs typeface="Carlito"/>
              </a:rPr>
              <a:t>Engineering</a:t>
            </a:r>
            <a:r>
              <a:rPr sz="2800" b="0" spc="-25" dirty="0">
                <a:latin typeface="+mj-lt"/>
                <a:cs typeface="Carlito"/>
              </a:rPr>
              <a:t> </a:t>
            </a:r>
            <a:r>
              <a:rPr sz="2800" b="0" spc="-15" dirty="0">
                <a:latin typeface="+mj-lt"/>
                <a:cs typeface="Carlito"/>
              </a:rPr>
              <a:t>tasks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90356" y="3305744"/>
            <a:ext cx="5670836" cy="3246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3540" y="1342389"/>
            <a:ext cx="8225155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latin typeface="+mj-lt"/>
                <a:cs typeface="Carlito"/>
              </a:rPr>
              <a:t>Reverse </a:t>
            </a:r>
            <a:r>
              <a:rPr sz="2000" spc="-5" dirty="0">
                <a:latin typeface="+mj-lt"/>
                <a:cs typeface="Carlito"/>
              </a:rPr>
              <a:t>Engineering encompasses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wide </a:t>
            </a:r>
            <a:r>
              <a:rPr sz="2000" spc="-20" dirty="0">
                <a:latin typeface="+mj-lt"/>
                <a:cs typeface="Carlito"/>
              </a:rPr>
              <a:t>array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tasks related </a:t>
            </a:r>
            <a:r>
              <a:rPr sz="2000" spc="-25" dirty="0">
                <a:latin typeface="+mj-lt"/>
                <a:cs typeface="Carlito"/>
              </a:rPr>
              <a:t>to  </a:t>
            </a:r>
            <a:r>
              <a:rPr sz="2000" spc="-10" dirty="0">
                <a:latin typeface="+mj-lt"/>
                <a:cs typeface="Carlito"/>
              </a:rPr>
              <a:t>understanding </a:t>
            </a:r>
            <a:r>
              <a:rPr sz="2000" spc="-5" dirty="0">
                <a:latin typeface="+mj-lt"/>
                <a:cs typeface="Carlito"/>
              </a:rPr>
              <a:t>and modifying </a:t>
            </a:r>
            <a:r>
              <a:rPr sz="2000" spc="-10" dirty="0">
                <a:latin typeface="+mj-lt"/>
                <a:cs typeface="Carlito"/>
              </a:rPr>
              <a:t>software </a:t>
            </a:r>
            <a:r>
              <a:rPr sz="2000" spc="-20" dirty="0">
                <a:latin typeface="+mj-lt"/>
                <a:cs typeface="Carlito"/>
              </a:rPr>
              <a:t>system. </a:t>
            </a:r>
            <a:r>
              <a:rPr sz="2000" spc="-5" dirty="0">
                <a:latin typeface="+mj-lt"/>
                <a:cs typeface="Carlito"/>
              </a:rPr>
              <a:t>This </a:t>
            </a:r>
            <a:r>
              <a:rPr sz="2000" spc="-15" dirty="0">
                <a:latin typeface="+mj-lt"/>
                <a:cs typeface="Carlito"/>
              </a:rPr>
              <a:t>array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tasks </a:t>
            </a:r>
            <a:r>
              <a:rPr sz="2000" spc="-5" dirty="0">
                <a:latin typeface="+mj-lt"/>
                <a:cs typeface="Carlito"/>
              </a:rPr>
              <a:t>can </a:t>
            </a:r>
            <a:r>
              <a:rPr sz="2000" spc="-10" dirty="0">
                <a:latin typeface="+mj-lt"/>
                <a:cs typeface="Carlito"/>
              </a:rPr>
              <a:t>be  </a:t>
            </a:r>
            <a:r>
              <a:rPr sz="2000" spc="-20" dirty="0">
                <a:latin typeface="+mj-lt"/>
                <a:cs typeface="Carlito"/>
              </a:rPr>
              <a:t>broken </a:t>
            </a:r>
            <a:r>
              <a:rPr sz="2000" spc="-15" dirty="0">
                <a:latin typeface="+mj-lt"/>
                <a:cs typeface="Carlito"/>
              </a:rPr>
              <a:t>into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number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5" dirty="0">
                <a:latin typeface="+mj-lt"/>
                <a:cs typeface="Carlito"/>
              </a:rPr>
              <a:t>classes. </a:t>
            </a:r>
            <a:r>
              <a:rPr sz="2000" spc="-15" dirty="0">
                <a:latin typeface="+mj-lt"/>
                <a:cs typeface="Carlito"/>
              </a:rPr>
              <a:t>Few </a:t>
            </a:r>
            <a:r>
              <a:rPr sz="2000" dirty="0">
                <a:latin typeface="+mj-lt"/>
                <a:cs typeface="Carlito"/>
              </a:rPr>
              <a:t>of these </a:t>
            </a:r>
            <a:r>
              <a:rPr sz="2000" spc="-10" dirty="0">
                <a:latin typeface="+mj-lt"/>
                <a:cs typeface="Carlito"/>
              </a:rPr>
              <a:t>are </a:t>
            </a:r>
            <a:r>
              <a:rPr sz="2000" spc="-5" dirty="0">
                <a:latin typeface="+mj-lt"/>
                <a:cs typeface="Carlito"/>
              </a:rPr>
              <a:t>discussed</a:t>
            </a:r>
            <a:r>
              <a:rPr sz="2000" spc="8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below: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>
              <a:latin typeface="+mj-lt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+mj-lt"/>
                <a:cs typeface="Carlito"/>
              </a:rPr>
              <a:t>1. Mapping </a:t>
            </a:r>
            <a:r>
              <a:rPr sz="2000" b="1" spc="-5" dirty="0">
                <a:latin typeface="+mj-lt"/>
                <a:cs typeface="Carlito"/>
              </a:rPr>
              <a:t>between application </a:t>
            </a:r>
            <a:r>
              <a:rPr sz="2000" b="1" dirty="0">
                <a:latin typeface="+mj-lt"/>
                <a:cs typeface="Carlito"/>
              </a:rPr>
              <a:t>and </a:t>
            </a:r>
            <a:r>
              <a:rPr sz="2000" b="1" spc="-10" dirty="0">
                <a:latin typeface="+mj-lt"/>
                <a:cs typeface="Carlito"/>
              </a:rPr>
              <a:t>program</a:t>
            </a:r>
            <a:r>
              <a:rPr sz="2000" b="1" spc="-75" dirty="0">
                <a:latin typeface="+mj-lt"/>
                <a:cs typeface="Carlito"/>
              </a:rPr>
              <a:t> </a:t>
            </a:r>
            <a:r>
              <a:rPr sz="2000" b="1" dirty="0">
                <a:latin typeface="+mj-lt"/>
                <a:cs typeface="Carlito"/>
              </a:rPr>
              <a:t>domains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27650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192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09941"/>
            <a:ext cx="8072120" cy="1650451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21310" indent="-309245">
              <a:lnSpc>
                <a:spcPct val="100000"/>
              </a:lnSpc>
              <a:spcBef>
                <a:spcPts val="869"/>
              </a:spcBef>
              <a:buSzPct val="96875"/>
              <a:buAutoNum type="arabicPeriod" startAt="2"/>
              <a:tabLst>
                <a:tab pos="321945" algn="l"/>
              </a:tabLst>
            </a:pPr>
            <a:r>
              <a:rPr sz="2000" dirty="0">
                <a:latin typeface="+mj-lt"/>
                <a:cs typeface="Carlito"/>
              </a:rPr>
              <a:t>Mapping </a:t>
            </a:r>
            <a:r>
              <a:rPr sz="2000" spc="-10" dirty="0">
                <a:latin typeface="+mj-lt"/>
                <a:cs typeface="Carlito"/>
              </a:rPr>
              <a:t>between </a:t>
            </a:r>
            <a:r>
              <a:rPr sz="2000" spc="-20" dirty="0">
                <a:latin typeface="+mj-lt"/>
                <a:cs typeface="Carlito"/>
              </a:rPr>
              <a:t>concrete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15" dirty="0">
                <a:latin typeface="+mj-lt"/>
                <a:cs typeface="Carlito"/>
              </a:rPr>
              <a:t>abstract</a:t>
            </a:r>
            <a:r>
              <a:rPr sz="2000" spc="5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levels</a:t>
            </a:r>
            <a:endParaRPr sz="2000">
              <a:latin typeface="+mj-lt"/>
              <a:cs typeface="Carlito"/>
            </a:endParaRPr>
          </a:p>
          <a:p>
            <a:pPr marL="414655" indent="-402590">
              <a:lnSpc>
                <a:spcPct val="100000"/>
              </a:lnSpc>
              <a:spcBef>
                <a:spcPts val="770"/>
              </a:spcBef>
              <a:buSzPct val="96875"/>
              <a:buAutoNum type="arabicPeriod" startAt="2"/>
              <a:tabLst>
                <a:tab pos="415290" algn="l"/>
              </a:tabLst>
            </a:pPr>
            <a:r>
              <a:rPr sz="2000" spc="-10" dirty="0">
                <a:latin typeface="+mj-lt"/>
                <a:cs typeface="Carlito"/>
              </a:rPr>
              <a:t>Rediscovering </a:t>
            </a:r>
            <a:r>
              <a:rPr sz="2000" spc="-5" dirty="0">
                <a:latin typeface="+mj-lt"/>
                <a:cs typeface="Carlito"/>
              </a:rPr>
              <a:t>high </a:t>
            </a:r>
            <a:r>
              <a:rPr sz="2000" spc="-10" dirty="0">
                <a:latin typeface="+mj-lt"/>
                <a:cs typeface="Carlito"/>
              </a:rPr>
              <a:t>level</a:t>
            </a:r>
            <a:r>
              <a:rPr sz="2000" spc="-1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structures</a:t>
            </a:r>
            <a:endParaRPr sz="2000">
              <a:latin typeface="+mj-lt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Carlito"/>
              <a:buAutoNum type="arabicPeriod" startAt="2"/>
              <a:tabLst>
                <a:tab pos="427355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dirty="0">
                <a:latin typeface="+mj-lt"/>
                <a:cs typeface="Carlito"/>
              </a:rPr>
              <a:t>Finding missing </a:t>
            </a:r>
            <a:r>
              <a:rPr sz="2000" spc="-5" dirty="0">
                <a:latin typeface="+mj-lt"/>
                <a:cs typeface="Carlito"/>
              </a:rPr>
              <a:t>links </a:t>
            </a:r>
            <a:r>
              <a:rPr sz="2000" spc="-10" dirty="0">
                <a:latin typeface="+mj-lt"/>
                <a:cs typeface="Carlito"/>
              </a:rPr>
              <a:t>between </a:t>
            </a:r>
            <a:r>
              <a:rPr sz="2000" spc="-20" dirty="0">
                <a:latin typeface="+mj-lt"/>
                <a:cs typeface="Carlito"/>
              </a:rPr>
              <a:t>program </a:t>
            </a:r>
            <a:r>
              <a:rPr sz="2000" spc="-25" dirty="0">
                <a:latin typeface="+mj-lt"/>
                <a:cs typeface="Carlito"/>
              </a:rPr>
              <a:t>syntax  </a:t>
            </a:r>
            <a:r>
              <a:rPr sz="2000" dirty="0">
                <a:latin typeface="+mj-lt"/>
                <a:cs typeface="Carlito"/>
              </a:rPr>
              <a:t>and</a:t>
            </a:r>
            <a:r>
              <a:rPr sz="2000" spc="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semantics</a:t>
            </a:r>
            <a:endParaRPr sz="2000">
              <a:latin typeface="+mj-lt"/>
              <a:cs typeface="Carlito"/>
            </a:endParaRPr>
          </a:p>
          <a:p>
            <a:pPr marL="414655" indent="-402590">
              <a:lnSpc>
                <a:spcPct val="100000"/>
              </a:lnSpc>
              <a:spcBef>
                <a:spcPts val="770"/>
              </a:spcBef>
              <a:buSzPct val="96875"/>
              <a:buAutoNum type="arabicPeriod" startAt="2"/>
              <a:tabLst>
                <a:tab pos="415290" algn="l"/>
              </a:tabLst>
            </a:pPr>
            <a:r>
              <a:rPr sz="2000" spc="-145" dirty="0">
                <a:latin typeface="+mj-lt"/>
                <a:cs typeface="Carlito"/>
              </a:rPr>
              <a:t>To </a:t>
            </a:r>
            <a:r>
              <a:rPr sz="2000" spc="-15" dirty="0">
                <a:latin typeface="+mj-lt"/>
                <a:cs typeface="Carlito"/>
              </a:rPr>
              <a:t>extract </a:t>
            </a:r>
            <a:r>
              <a:rPr sz="2000" spc="-10" dirty="0">
                <a:latin typeface="+mj-lt"/>
                <a:cs typeface="Carlito"/>
              </a:rPr>
              <a:t>reusable</a:t>
            </a:r>
            <a:r>
              <a:rPr sz="2000" spc="12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component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28674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1371600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9889" y="461899"/>
            <a:ext cx="7966709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2800" b="0" spc="-15" dirty="0" smtClean="0">
                <a:latin typeface="+mj-lt"/>
                <a:cs typeface="Carlito"/>
              </a:rPr>
              <a:t>         </a:t>
            </a:r>
            <a:r>
              <a:rPr sz="2800" b="0" spc="-15" smtClean="0">
                <a:latin typeface="+mj-lt"/>
                <a:cs typeface="Carlito"/>
              </a:rPr>
              <a:t>Advantages </a:t>
            </a:r>
            <a:r>
              <a:rPr sz="2800" b="0" spc="-5" dirty="0">
                <a:latin typeface="+mj-lt"/>
                <a:cs typeface="Carlito"/>
              </a:rPr>
              <a:t>of </a:t>
            </a:r>
            <a:r>
              <a:rPr sz="2800" b="0" spc="-30" dirty="0">
                <a:latin typeface="+mj-lt"/>
                <a:cs typeface="Carlito"/>
              </a:rPr>
              <a:t>Reverse</a:t>
            </a:r>
            <a:r>
              <a:rPr sz="2800" b="0" spc="-85" dirty="0">
                <a:latin typeface="+mj-lt"/>
                <a:cs typeface="Carlito"/>
              </a:rPr>
              <a:t> </a:t>
            </a:r>
            <a:r>
              <a:rPr sz="2800" b="0" dirty="0">
                <a:latin typeface="+mj-lt"/>
                <a:cs typeface="Carlito"/>
              </a:rPr>
              <a:t>Engineering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74659" cy="21679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981710" algn="l"/>
                <a:tab pos="3504565" algn="l"/>
                <a:tab pos="4321175" algn="l"/>
                <a:tab pos="6487160" algn="l"/>
                <a:tab pos="7438390" algn="l"/>
              </a:tabLst>
            </a:pPr>
            <a:r>
              <a:rPr sz="2000" spc="-5" smtClean="0">
                <a:latin typeface="+mj-lt"/>
                <a:cs typeface="Carlito"/>
              </a:rPr>
              <a:t>I</a:t>
            </a:r>
            <a:r>
              <a:rPr sz="2000" smtClean="0">
                <a:latin typeface="+mj-lt"/>
                <a:cs typeface="Carlito"/>
              </a:rPr>
              <a:t>t</a:t>
            </a:r>
            <a:r>
              <a:rPr lang="en-IN" sz="2000" dirty="0">
                <a:latin typeface="+mj-lt"/>
                <a:cs typeface="Carlito"/>
              </a:rPr>
              <a:t> </a:t>
            </a:r>
            <a:r>
              <a:rPr sz="2000" spc="-30" smtClean="0">
                <a:latin typeface="+mj-lt"/>
                <a:cs typeface="Carlito"/>
              </a:rPr>
              <a:t>c</a:t>
            </a:r>
            <a:r>
              <a:rPr sz="2000" spc="-5" smtClean="0">
                <a:latin typeface="+mj-lt"/>
                <a:cs typeface="Carlito"/>
              </a:rPr>
              <a:t>once</a:t>
            </a:r>
            <a:r>
              <a:rPr sz="2000" spc="-30" smtClean="0">
                <a:latin typeface="+mj-lt"/>
                <a:cs typeface="Carlito"/>
              </a:rPr>
              <a:t>n</a:t>
            </a:r>
            <a:r>
              <a:rPr sz="2000" smtClean="0">
                <a:latin typeface="+mj-lt"/>
                <a:cs typeface="Carlito"/>
              </a:rPr>
              <a:t>t</a:t>
            </a:r>
            <a:r>
              <a:rPr sz="2000" spc="-75" smtClean="0">
                <a:latin typeface="+mj-lt"/>
                <a:cs typeface="Carlito"/>
              </a:rPr>
              <a:t>r</a:t>
            </a:r>
            <a:r>
              <a:rPr sz="2000" spc="-25" smtClean="0">
                <a:latin typeface="+mj-lt"/>
                <a:cs typeface="Carlito"/>
              </a:rPr>
              <a:t>a</a:t>
            </a:r>
            <a:r>
              <a:rPr sz="2000" spc="-45" smtClean="0">
                <a:latin typeface="+mj-lt"/>
                <a:cs typeface="Carlito"/>
              </a:rPr>
              <a:t>t</a:t>
            </a:r>
            <a:r>
              <a:rPr sz="2000" smtClean="0">
                <a:latin typeface="+mj-lt"/>
                <a:cs typeface="Carlito"/>
              </a:rPr>
              <a:t>es</a:t>
            </a:r>
            <a:r>
              <a:rPr lang="en-IN" sz="2000" dirty="0" smtClean="0">
                <a:latin typeface="+mj-lt"/>
                <a:cs typeface="Carlito"/>
              </a:rPr>
              <a:t> </a:t>
            </a:r>
            <a:r>
              <a:rPr sz="2000" smtClean="0">
                <a:latin typeface="+mj-lt"/>
                <a:cs typeface="Carlito"/>
              </a:rPr>
              <a:t>on</a:t>
            </a:r>
            <a:r>
              <a:rPr lang="en-IN" sz="2000" dirty="0">
                <a:latin typeface="+mj-lt"/>
                <a:cs typeface="Carlito"/>
              </a:rPr>
              <a:t> </a:t>
            </a:r>
            <a:r>
              <a:rPr sz="2000" spc="-40" smtClean="0">
                <a:latin typeface="+mj-lt"/>
                <a:cs typeface="Carlito"/>
              </a:rPr>
              <a:t>r</a:t>
            </a:r>
            <a:r>
              <a:rPr sz="2000" spc="-5" smtClean="0">
                <a:latin typeface="+mj-lt"/>
                <a:cs typeface="Carlito"/>
              </a:rPr>
              <a:t>eco</a:t>
            </a:r>
            <a:r>
              <a:rPr sz="2000" spc="-40" smtClean="0">
                <a:latin typeface="+mj-lt"/>
                <a:cs typeface="Carlito"/>
              </a:rPr>
              <a:t>v</a:t>
            </a:r>
            <a:r>
              <a:rPr sz="2000" spc="-5" smtClean="0">
                <a:latin typeface="+mj-lt"/>
                <a:cs typeface="Carlito"/>
              </a:rPr>
              <a:t>e</a:t>
            </a:r>
            <a:r>
              <a:rPr sz="2000" spc="-15" smtClean="0">
                <a:latin typeface="+mj-lt"/>
                <a:cs typeface="Carlito"/>
              </a:rPr>
              <a:t>r</a:t>
            </a:r>
            <a:r>
              <a:rPr sz="2000" smtClean="0">
                <a:latin typeface="+mj-lt"/>
                <a:cs typeface="Carlito"/>
              </a:rPr>
              <a:t>i</a:t>
            </a:r>
            <a:r>
              <a:rPr sz="2000" spc="-15" smtClean="0">
                <a:latin typeface="+mj-lt"/>
                <a:cs typeface="Carlito"/>
              </a:rPr>
              <a:t>n</a:t>
            </a:r>
            <a:r>
              <a:rPr sz="2000" smtClean="0">
                <a:latin typeface="+mj-lt"/>
                <a:cs typeface="Carlito"/>
              </a:rPr>
              <a:t>g</a:t>
            </a:r>
            <a:r>
              <a:rPr sz="2000">
                <a:latin typeface="+mj-lt"/>
                <a:cs typeface="Carlito"/>
              </a:rPr>
              <a:t>	</a:t>
            </a:r>
            <a:r>
              <a:rPr sz="2000" smtClean="0">
                <a:latin typeface="+mj-lt"/>
                <a:cs typeface="Carlito"/>
              </a:rPr>
              <a:t>the</a:t>
            </a:r>
            <a:r>
              <a:rPr lang="en-IN" sz="2000" dirty="0" smtClean="0">
                <a:latin typeface="+mj-lt"/>
                <a:cs typeface="Carlito"/>
              </a:rPr>
              <a:t> </a:t>
            </a:r>
            <a:r>
              <a:rPr sz="2000" spc="10" smtClean="0">
                <a:latin typeface="+mj-lt"/>
                <a:cs typeface="Carlito"/>
              </a:rPr>
              <a:t>l</a:t>
            </a:r>
            <a:r>
              <a:rPr sz="2000" smtClean="0">
                <a:latin typeface="+mj-lt"/>
                <a:cs typeface="Carlito"/>
              </a:rPr>
              <a:t>o</a:t>
            </a:r>
            <a:r>
              <a:rPr sz="2000" spc="-30" smtClean="0">
                <a:latin typeface="+mj-lt"/>
                <a:cs typeface="Carlito"/>
              </a:rPr>
              <a:t>s</a:t>
            </a:r>
            <a:r>
              <a:rPr sz="2000" smtClean="0">
                <a:latin typeface="+mj-lt"/>
                <a:cs typeface="Carlito"/>
              </a:rPr>
              <a:t>t  </a:t>
            </a:r>
            <a:r>
              <a:rPr sz="2000" spc="-5" dirty="0">
                <a:latin typeface="+mj-lt"/>
                <a:cs typeface="Carlito"/>
              </a:rPr>
              <a:t>information </a:t>
            </a:r>
            <a:r>
              <a:rPr sz="2000" spc="-15" dirty="0">
                <a:latin typeface="+mj-lt"/>
                <a:cs typeface="Carlito"/>
              </a:rPr>
              <a:t>from </a:t>
            </a:r>
            <a:r>
              <a:rPr sz="2000" dirty="0">
                <a:latin typeface="+mj-lt"/>
                <a:cs typeface="Carlito"/>
              </a:rPr>
              <a:t>the</a:t>
            </a:r>
            <a:r>
              <a:rPr sz="2000" spc="-55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programs</a:t>
            </a:r>
            <a:endParaRPr sz="2000">
              <a:latin typeface="+mj-lt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It </a:t>
            </a:r>
            <a:r>
              <a:rPr sz="2000" spc="-10" dirty="0">
                <a:latin typeface="+mj-lt"/>
                <a:cs typeface="Carlito"/>
              </a:rPr>
              <a:t>provides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20" dirty="0">
                <a:latin typeface="+mj-lt"/>
                <a:cs typeface="Carlito"/>
              </a:rPr>
              <a:t>abstract </a:t>
            </a:r>
            <a:r>
              <a:rPr sz="2000" spc="-10" dirty="0">
                <a:latin typeface="+mj-lt"/>
                <a:cs typeface="Carlito"/>
              </a:rPr>
              <a:t>information from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5" dirty="0">
                <a:latin typeface="+mj-lt"/>
                <a:cs typeface="Carlito"/>
              </a:rPr>
              <a:t>detailed </a:t>
            </a:r>
            <a:r>
              <a:rPr sz="2000" spc="-10" dirty="0">
                <a:latin typeface="+mj-lt"/>
                <a:cs typeface="Carlito"/>
              </a:rPr>
              <a:t>source </a:t>
            </a:r>
            <a:r>
              <a:rPr sz="2000" spc="-5" dirty="0">
                <a:latin typeface="+mj-lt"/>
                <a:cs typeface="Carlito"/>
              </a:rPr>
              <a:t>code</a:t>
            </a:r>
            <a:r>
              <a:rPr sz="2000" spc="-5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implementation.</a:t>
            </a:r>
            <a:endParaRPr sz="2000">
              <a:latin typeface="+mj-lt"/>
              <a:cs typeface="Carlito"/>
            </a:endParaRPr>
          </a:p>
          <a:p>
            <a:pPr marL="355600" marR="825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  <a:tab pos="836930" algn="l"/>
                <a:tab pos="2641600" algn="l"/>
                <a:tab pos="4057650" algn="l"/>
                <a:tab pos="6885305" algn="l"/>
                <a:tab pos="7806055" algn="l"/>
              </a:tabLst>
            </a:pPr>
            <a:r>
              <a:rPr sz="2000" spc="-5" smtClean="0">
                <a:latin typeface="+mj-lt"/>
                <a:cs typeface="Carlito"/>
              </a:rPr>
              <a:t>I</a:t>
            </a:r>
            <a:r>
              <a:rPr sz="2000" smtClean="0">
                <a:latin typeface="+mj-lt"/>
                <a:cs typeface="Carlito"/>
              </a:rPr>
              <a:t>t</a:t>
            </a:r>
            <a:r>
              <a:rPr lang="en-IN" sz="2000" dirty="0" smtClean="0">
                <a:latin typeface="+mj-lt"/>
                <a:cs typeface="Carlito"/>
              </a:rPr>
              <a:t> </a:t>
            </a:r>
            <a:r>
              <a:rPr sz="2000" smtClean="0">
                <a:latin typeface="+mj-lt"/>
                <a:cs typeface="Carlito"/>
              </a:rPr>
              <a:t>imp</a:t>
            </a:r>
            <a:r>
              <a:rPr sz="2000" spc="-35" smtClean="0">
                <a:latin typeface="+mj-lt"/>
                <a:cs typeface="Carlito"/>
              </a:rPr>
              <a:t>r</a:t>
            </a:r>
            <a:r>
              <a:rPr sz="2000" spc="-20" smtClean="0">
                <a:latin typeface="+mj-lt"/>
                <a:cs typeface="Carlito"/>
              </a:rPr>
              <a:t>o</a:t>
            </a:r>
            <a:r>
              <a:rPr sz="2000" spc="-30" smtClean="0">
                <a:latin typeface="+mj-lt"/>
                <a:cs typeface="Carlito"/>
              </a:rPr>
              <a:t>v</a:t>
            </a:r>
            <a:r>
              <a:rPr sz="2000" spc="-5" smtClean="0">
                <a:latin typeface="+mj-lt"/>
                <a:cs typeface="Carlito"/>
              </a:rPr>
              <a:t>e</a:t>
            </a:r>
            <a:r>
              <a:rPr sz="2000" smtClean="0">
                <a:latin typeface="+mj-lt"/>
                <a:cs typeface="Carlito"/>
              </a:rPr>
              <a:t>s</a:t>
            </a:r>
            <a:r>
              <a:rPr lang="en-IN" sz="2000" dirty="0">
                <a:latin typeface="+mj-lt"/>
                <a:cs typeface="Carlito"/>
              </a:rPr>
              <a:t> </a:t>
            </a:r>
            <a:r>
              <a:rPr sz="2000" spc="-45" smtClean="0">
                <a:latin typeface="+mj-lt"/>
                <a:cs typeface="Carlito"/>
              </a:rPr>
              <a:t>sy</a:t>
            </a:r>
            <a:r>
              <a:rPr sz="2000" spc="-30" smtClean="0">
                <a:latin typeface="+mj-lt"/>
                <a:cs typeface="Carlito"/>
              </a:rPr>
              <a:t>s</a:t>
            </a:r>
            <a:r>
              <a:rPr sz="2000" spc="-45" smtClean="0">
                <a:latin typeface="+mj-lt"/>
                <a:cs typeface="Carlito"/>
              </a:rPr>
              <a:t>t</a:t>
            </a:r>
            <a:r>
              <a:rPr sz="2000" spc="-5" smtClean="0">
                <a:latin typeface="+mj-lt"/>
                <a:cs typeface="Carlito"/>
              </a:rPr>
              <a:t>e</a:t>
            </a:r>
            <a:r>
              <a:rPr sz="2000" smtClean="0">
                <a:latin typeface="+mj-lt"/>
                <a:cs typeface="Carlito"/>
              </a:rPr>
              <a:t>m</a:t>
            </a:r>
            <a:r>
              <a:rPr lang="en-IN" sz="2000" dirty="0">
                <a:latin typeface="+mj-lt"/>
                <a:cs typeface="Carlito"/>
              </a:rPr>
              <a:t> </a:t>
            </a:r>
            <a:r>
              <a:rPr sz="2000" smtClean="0">
                <a:latin typeface="+mj-lt"/>
                <a:cs typeface="Carlito"/>
              </a:rPr>
              <a:t>doc</a:t>
            </a:r>
            <a:r>
              <a:rPr sz="2000" spc="-15" smtClean="0">
                <a:latin typeface="+mj-lt"/>
                <a:cs typeface="Carlito"/>
              </a:rPr>
              <a:t>u</a:t>
            </a:r>
            <a:r>
              <a:rPr sz="2000" spc="-5" smtClean="0">
                <a:latin typeface="+mj-lt"/>
                <a:cs typeface="Carlito"/>
              </a:rPr>
              <a:t>me</a:t>
            </a:r>
            <a:r>
              <a:rPr sz="2000" spc="-35" smtClean="0">
                <a:latin typeface="+mj-lt"/>
                <a:cs typeface="Carlito"/>
              </a:rPr>
              <a:t>n</a:t>
            </a:r>
            <a:r>
              <a:rPr sz="2000" spc="-45" smtClean="0">
                <a:latin typeface="+mj-lt"/>
                <a:cs typeface="Carlito"/>
              </a:rPr>
              <a:t>t</a:t>
            </a:r>
            <a:r>
              <a:rPr sz="2000" spc="-25" smtClean="0">
                <a:latin typeface="+mj-lt"/>
                <a:cs typeface="Carlito"/>
              </a:rPr>
              <a:t>a</a:t>
            </a:r>
            <a:r>
              <a:rPr sz="2000" smtClean="0">
                <a:latin typeface="+mj-lt"/>
                <a:cs typeface="Carlito"/>
              </a:rPr>
              <a:t>t</a:t>
            </a:r>
            <a:r>
              <a:rPr sz="2000" spc="-15" smtClean="0">
                <a:latin typeface="+mj-lt"/>
                <a:cs typeface="Carlito"/>
              </a:rPr>
              <a:t>i</a:t>
            </a:r>
            <a:r>
              <a:rPr sz="2000" smtClean="0">
                <a:latin typeface="+mj-lt"/>
                <a:cs typeface="Carlito"/>
              </a:rPr>
              <a:t>on</a:t>
            </a:r>
            <a:r>
              <a:rPr sz="2000">
                <a:latin typeface="+mj-lt"/>
                <a:cs typeface="Carlito"/>
              </a:rPr>
              <a:t>	</a:t>
            </a:r>
            <a:r>
              <a:rPr sz="2000" smtClean="0">
                <a:latin typeface="+mj-lt"/>
                <a:cs typeface="Carlito"/>
              </a:rPr>
              <a:t>th</a:t>
            </a:r>
            <a:r>
              <a:rPr sz="2000" spc="-30" smtClean="0">
                <a:latin typeface="+mj-lt"/>
                <a:cs typeface="Carlito"/>
              </a:rPr>
              <a:t>a</a:t>
            </a:r>
            <a:r>
              <a:rPr sz="2000" smtClean="0">
                <a:latin typeface="+mj-lt"/>
                <a:cs typeface="Carlito"/>
              </a:rPr>
              <a:t>t</a:t>
            </a:r>
            <a:r>
              <a:rPr lang="en-IN" sz="2000" dirty="0" smtClean="0">
                <a:latin typeface="+mj-lt"/>
                <a:cs typeface="Carlito"/>
              </a:rPr>
              <a:t> </a:t>
            </a:r>
            <a:r>
              <a:rPr sz="2000" spc="-5" smtClean="0">
                <a:latin typeface="+mj-lt"/>
                <a:cs typeface="Carlito"/>
              </a:rPr>
              <a:t>is  </a:t>
            </a:r>
            <a:r>
              <a:rPr sz="2000" dirty="0">
                <a:latin typeface="+mj-lt"/>
                <a:cs typeface="Carlito"/>
              </a:rPr>
              <a:t>either </a:t>
            </a:r>
            <a:r>
              <a:rPr sz="2000" spc="-15" dirty="0">
                <a:latin typeface="+mj-lt"/>
                <a:cs typeface="Carlito"/>
              </a:rPr>
              <a:t>incomplete </a:t>
            </a:r>
            <a:r>
              <a:rPr sz="2000" dirty="0">
                <a:latin typeface="+mj-lt"/>
                <a:cs typeface="Carlito"/>
              </a:rPr>
              <a:t>or </a:t>
            </a:r>
            <a:r>
              <a:rPr sz="2000" spc="-5" dirty="0">
                <a:latin typeface="+mj-lt"/>
                <a:cs typeface="Carlito"/>
              </a:rPr>
              <a:t>out </a:t>
            </a:r>
            <a:r>
              <a:rPr sz="2000" dirty="0">
                <a:latin typeface="+mj-lt"/>
                <a:cs typeface="Carlito"/>
              </a:rPr>
              <a:t>of</a:t>
            </a:r>
            <a:r>
              <a:rPr sz="2000" spc="5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date.</a:t>
            </a:r>
            <a:endParaRPr sz="2000">
              <a:latin typeface="+mj-lt"/>
              <a:cs typeface="Carlito"/>
            </a:endParaRPr>
          </a:p>
          <a:p>
            <a:pPr marL="355600" marR="635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It </a:t>
            </a:r>
            <a:r>
              <a:rPr sz="2000" spc="-10" dirty="0">
                <a:latin typeface="+mj-lt"/>
                <a:cs typeface="Carlito"/>
              </a:rPr>
              <a:t>detects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adverse effects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modification  </a:t>
            </a:r>
            <a:r>
              <a:rPr sz="2000" dirty="0">
                <a:latin typeface="+mj-lt"/>
                <a:cs typeface="Carlito"/>
              </a:rPr>
              <a:t>in the s/w</a:t>
            </a:r>
            <a:r>
              <a:rPr sz="2000" spc="-35" dirty="0">
                <a:latin typeface="+mj-lt"/>
                <a:cs typeface="Carlito"/>
              </a:rPr>
              <a:t> </a:t>
            </a:r>
            <a:r>
              <a:rPr sz="2000" spc="-25" dirty="0">
                <a:latin typeface="+mj-lt"/>
                <a:cs typeface="Carlito"/>
              </a:rPr>
              <a:t>system.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29698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1066800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461899"/>
            <a:ext cx="5769863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5"/>
              </a:spcBef>
            </a:pPr>
            <a:r>
              <a:rPr lang="en-IN" sz="2800" b="0" spc="-5" dirty="0" smtClean="0">
                <a:latin typeface="+mj-lt"/>
                <a:cs typeface="Carlito"/>
              </a:rPr>
              <a:t>                         </a:t>
            </a:r>
            <a:r>
              <a:rPr sz="2800" b="0" spc="-5" smtClean="0">
                <a:latin typeface="+mj-lt"/>
                <a:cs typeface="Carlito"/>
              </a:rPr>
              <a:t>INTRODUCTION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63065"/>
            <a:ext cx="8074659" cy="2508121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marR="5080" indent="-342900" algn="just">
              <a:lnSpc>
                <a:spcPts val="3240"/>
              </a:lnSpc>
              <a:spcBef>
                <a:spcPts val="509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Software maintenance </a:t>
            </a:r>
            <a:r>
              <a:rPr sz="2000" spc="-5" dirty="0">
                <a:latin typeface="+mj-lt"/>
                <a:cs typeface="Carlito"/>
              </a:rPr>
              <a:t>is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last </a:t>
            </a:r>
            <a:r>
              <a:rPr sz="2000" spc="-25" dirty="0">
                <a:latin typeface="+mj-lt"/>
                <a:cs typeface="Carlito"/>
              </a:rPr>
              <a:t>stage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5" dirty="0">
                <a:latin typeface="+mj-lt"/>
                <a:cs typeface="Carlito"/>
              </a:rPr>
              <a:t>s/w </a:t>
            </a:r>
            <a:r>
              <a:rPr sz="2000" spc="-25" dirty="0">
                <a:latin typeface="+mj-lt"/>
                <a:cs typeface="Carlito"/>
              </a:rPr>
              <a:t>life  </a:t>
            </a:r>
            <a:r>
              <a:rPr sz="2000" spc="-10" dirty="0">
                <a:latin typeface="+mj-lt"/>
                <a:cs typeface="Carlito"/>
              </a:rPr>
              <a:t>cycle</a:t>
            </a:r>
            <a:r>
              <a:rPr sz="2000" spc="-35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.</a:t>
            </a:r>
            <a:endParaRPr sz="2000">
              <a:latin typeface="+mj-lt"/>
              <a:cs typeface="Carlito"/>
            </a:endParaRPr>
          </a:p>
          <a:p>
            <a:pPr marL="355600" marR="6985" indent="-342900" algn="just">
              <a:lnSpc>
                <a:spcPct val="9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After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product </a:t>
            </a:r>
            <a:r>
              <a:rPr sz="2000" spc="-5" dirty="0">
                <a:latin typeface="+mj-lt"/>
                <a:cs typeface="Carlito"/>
              </a:rPr>
              <a:t>has been </a:t>
            </a:r>
            <a:r>
              <a:rPr sz="2000" spc="-10" dirty="0">
                <a:latin typeface="+mj-lt"/>
                <a:cs typeface="Carlito"/>
              </a:rPr>
              <a:t>released, the  </a:t>
            </a:r>
            <a:r>
              <a:rPr sz="2000" spc="-5" dirty="0">
                <a:latin typeface="+mj-lt"/>
                <a:cs typeface="Carlito"/>
              </a:rPr>
              <a:t>maintenance phase </a:t>
            </a:r>
            <a:r>
              <a:rPr sz="2000" spc="-30" dirty="0">
                <a:latin typeface="+mj-lt"/>
                <a:cs typeface="Carlito"/>
              </a:rPr>
              <a:t>keeps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s/w up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15" dirty="0">
                <a:latin typeface="+mj-lt"/>
                <a:cs typeface="Carlito"/>
              </a:rPr>
              <a:t>date </a:t>
            </a:r>
            <a:r>
              <a:rPr sz="2000" spc="-5" dirty="0">
                <a:latin typeface="+mj-lt"/>
                <a:cs typeface="Carlito"/>
              </a:rPr>
              <a:t>with  </a:t>
            </a:r>
            <a:r>
              <a:rPr sz="2000" spc="-15" dirty="0">
                <a:latin typeface="+mj-lt"/>
                <a:cs typeface="Carlito"/>
              </a:rPr>
              <a:t>environment</a:t>
            </a:r>
            <a:r>
              <a:rPr sz="2000" spc="64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changes </a:t>
            </a:r>
            <a:r>
              <a:rPr sz="2000" dirty="0">
                <a:latin typeface="+mj-lt"/>
                <a:cs typeface="Carlito"/>
              </a:rPr>
              <a:t>&amp; </a:t>
            </a:r>
            <a:r>
              <a:rPr sz="2000" spc="-5" dirty="0">
                <a:latin typeface="+mj-lt"/>
                <a:cs typeface="Carlito"/>
              </a:rPr>
              <a:t>changing </a:t>
            </a:r>
            <a:r>
              <a:rPr sz="2000" spc="-10" dirty="0">
                <a:latin typeface="+mj-lt"/>
                <a:cs typeface="Carlito"/>
              </a:rPr>
              <a:t>user  </a:t>
            </a:r>
            <a:r>
              <a:rPr sz="2000" spc="-15" dirty="0">
                <a:latin typeface="+mj-lt"/>
                <a:cs typeface="Carlito"/>
              </a:rPr>
              <a:t>requirements.</a:t>
            </a:r>
            <a:endParaRPr sz="2000">
              <a:latin typeface="+mj-lt"/>
              <a:cs typeface="Carlito"/>
            </a:endParaRPr>
          </a:p>
          <a:p>
            <a:pPr marL="355600" marR="6350" indent="-342900" algn="just">
              <a:lnSpc>
                <a:spcPts val="324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It </a:t>
            </a:r>
            <a:r>
              <a:rPr sz="2000" spc="-10" dirty="0">
                <a:latin typeface="+mj-lt"/>
                <a:cs typeface="Carlito"/>
              </a:rPr>
              <a:t>consumes </a:t>
            </a:r>
            <a:r>
              <a:rPr sz="2000" dirty="0">
                <a:latin typeface="+mj-lt"/>
                <a:cs typeface="Carlito"/>
              </a:rPr>
              <a:t>about </a:t>
            </a:r>
            <a:r>
              <a:rPr sz="2000" spc="-5" dirty="0">
                <a:latin typeface="+mj-lt"/>
                <a:cs typeface="Carlito"/>
              </a:rPr>
              <a:t>40-70% </a:t>
            </a:r>
            <a:r>
              <a:rPr sz="2000" dirty="0">
                <a:latin typeface="+mj-lt"/>
                <a:cs typeface="Carlito"/>
              </a:rPr>
              <a:t>of the </a:t>
            </a:r>
            <a:r>
              <a:rPr sz="2000" spc="-20" dirty="0">
                <a:latin typeface="+mj-lt"/>
                <a:cs typeface="Carlito"/>
              </a:rPr>
              <a:t>cost </a:t>
            </a:r>
            <a:r>
              <a:rPr sz="2000" dirty="0">
                <a:latin typeface="+mj-lt"/>
                <a:cs typeface="Carlito"/>
              </a:rPr>
              <a:t>of the  </a:t>
            </a:r>
            <a:r>
              <a:rPr sz="2000" spc="-15" dirty="0">
                <a:latin typeface="+mj-lt"/>
                <a:cs typeface="Carlito"/>
              </a:rPr>
              <a:t>entire </a:t>
            </a:r>
            <a:r>
              <a:rPr sz="2000" spc="-25" dirty="0">
                <a:latin typeface="+mj-lt"/>
                <a:cs typeface="Carlito"/>
              </a:rPr>
              <a:t>life</a:t>
            </a:r>
            <a:r>
              <a:rPr sz="2000" spc="-2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cycle.</a:t>
            </a:r>
            <a:endParaRPr sz="2000">
              <a:latin typeface="+mj-lt"/>
              <a:cs typeface="Carlito"/>
            </a:endParaRPr>
          </a:p>
          <a:p>
            <a:pPr marL="355600" marR="6350" indent="-342900" algn="just">
              <a:lnSpc>
                <a:spcPts val="3240"/>
              </a:lnSpc>
              <a:spcBef>
                <a:spcPts val="72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Maintenance </a:t>
            </a:r>
            <a:r>
              <a:rPr sz="2000" spc="-15" dirty="0">
                <a:latin typeface="+mj-lt"/>
                <a:cs typeface="Carlito"/>
              </a:rPr>
              <a:t>can </a:t>
            </a:r>
            <a:r>
              <a:rPr sz="2000" spc="-5" dirty="0">
                <a:latin typeface="+mj-lt"/>
                <a:cs typeface="Carlito"/>
              </a:rPr>
              <a:t>only happen </a:t>
            </a:r>
            <a:r>
              <a:rPr sz="2000" spc="-15" dirty="0">
                <a:latin typeface="+mj-lt"/>
                <a:cs typeface="Carlito"/>
              </a:rPr>
              <a:t>efficiently </a:t>
            </a:r>
            <a:r>
              <a:rPr sz="2000" spc="-5" dirty="0">
                <a:latin typeface="+mj-lt"/>
                <a:cs typeface="Carlito"/>
              </a:rPr>
              <a:t>if </a:t>
            </a:r>
            <a:r>
              <a:rPr sz="2000" spc="-10" dirty="0">
                <a:latin typeface="+mj-lt"/>
                <a:cs typeface="Carlito"/>
              </a:rPr>
              <a:t>the  </a:t>
            </a:r>
            <a:r>
              <a:rPr sz="2000" spc="-5" dirty="0">
                <a:latin typeface="+mj-lt"/>
                <a:cs typeface="Carlito"/>
              </a:rPr>
              <a:t>earlier phases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5" dirty="0">
                <a:latin typeface="+mj-lt"/>
                <a:cs typeface="Carlito"/>
              </a:rPr>
              <a:t>done</a:t>
            </a:r>
            <a:r>
              <a:rPr sz="2000" dirty="0">
                <a:latin typeface="+mj-lt"/>
                <a:cs typeface="Carlito"/>
              </a:rPr>
              <a:t> </a:t>
            </a:r>
            <a:r>
              <a:rPr sz="2000" spc="-35" dirty="0">
                <a:latin typeface="+mj-lt"/>
                <a:cs typeface="Carlito"/>
              </a:rPr>
              <a:t>properly.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3074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20574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6277" y="461899"/>
            <a:ext cx="317309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10" dirty="0">
                <a:latin typeface="+mj-lt"/>
                <a:cs typeface="Carlito"/>
              </a:rPr>
              <a:t>BASIC</a:t>
            </a:r>
            <a:r>
              <a:rPr sz="2800" b="0" spc="-70" dirty="0">
                <a:latin typeface="+mj-lt"/>
                <a:cs typeface="Carlito"/>
              </a:rPr>
              <a:t> </a:t>
            </a:r>
            <a:r>
              <a:rPr sz="2800" b="0" dirty="0">
                <a:latin typeface="+mj-lt"/>
                <a:cs typeface="Carlito"/>
              </a:rPr>
              <a:t>MODEL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51106" y="2124112"/>
            <a:ext cx="4201203" cy="37725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3540" y="2094103"/>
            <a:ext cx="350012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+mj-lt"/>
                <a:cs typeface="Carlito"/>
              </a:rPr>
              <a:t>It </a:t>
            </a:r>
            <a:r>
              <a:rPr sz="2000" dirty="0">
                <a:latin typeface="+mj-lt"/>
                <a:cs typeface="Carlito"/>
              </a:rPr>
              <a:t>aims </a:t>
            </a:r>
            <a:r>
              <a:rPr sz="2000" spc="-15" dirty="0">
                <a:latin typeface="+mj-lt"/>
                <a:cs typeface="Carlito"/>
              </a:rPr>
              <a:t>at </a:t>
            </a:r>
            <a:r>
              <a:rPr sz="2000" spc="-10" dirty="0">
                <a:latin typeface="+mj-lt"/>
                <a:cs typeface="Carlito"/>
              </a:rPr>
              <a:t>estimating </a:t>
            </a:r>
            <a:r>
              <a:rPr sz="2000" spc="-5" dirty="0">
                <a:latin typeface="+mj-lt"/>
                <a:cs typeface="Carlito"/>
              </a:rPr>
              <a:t>small 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medium </a:t>
            </a:r>
            <a:r>
              <a:rPr sz="2000" spc="-15" dirty="0">
                <a:latin typeface="+mj-lt"/>
                <a:cs typeface="Carlito"/>
              </a:rPr>
              <a:t>sized </a:t>
            </a:r>
            <a:r>
              <a:rPr sz="2000" spc="-10" dirty="0">
                <a:latin typeface="+mj-lt"/>
                <a:cs typeface="Carlito"/>
              </a:rPr>
              <a:t>software  projects</a:t>
            </a:r>
            <a:r>
              <a:rPr sz="2400" spc="-10" dirty="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</p:txBody>
      </p:sp>
      <p:pic>
        <p:nvPicPr>
          <p:cNvPr id="30722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4800"/>
            <a:ext cx="1600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8002" y="496950"/>
            <a:ext cx="7987665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b="0" spc="-5" dirty="0" smtClean="0">
                <a:latin typeface="Carlito"/>
                <a:cs typeface="Carlito"/>
              </a:rPr>
              <a:t/>
            </a:r>
            <a:br>
              <a:rPr lang="en-IN" b="0" spc="-5" dirty="0" smtClean="0">
                <a:latin typeface="Carlito"/>
                <a:cs typeface="Carlito"/>
              </a:rPr>
            </a:br>
            <a:r>
              <a:rPr b="0" spc="-5" smtClean="0">
                <a:latin typeface="Carlito"/>
                <a:cs typeface="Carlito"/>
              </a:rPr>
              <a:t>Comparison </a:t>
            </a:r>
            <a:r>
              <a:rPr b="0" spc="-5" dirty="0">
                <a:latin typeface="Carlito"/>
                <a:cs typeface="Carlito"/>
              </a:rPr>
              <a:t>of </a:t>
            </a:r>
            <a:r>
              <a:rPr b="0" spc="-15" dirty="0">
                <a:latin typeface="Carlito"/>
                <a:cs typeface="Carlito"/>
              </a:rPr>
              <a:t>three </a:t>
            </a:r>
            <a:r>
              <a:rPr b="0" spc="-20" dirty="0">
                <a:latin typeface="Carlito"/>
                <a:cs typeface="Carlito"/>
              </a:rPr>
              <a:t>COCOMO</a:t>
            </a:r>
            <a:r>
              <a:rPr b="0" spc="20" dirty="0">
                <a:latin typeface="Carlito"/>
                <a:cs typeface="Carlito"/>
              </a:rPr>
              <a:t> </a:t>
            </a:r>
            <a:r>
              <a:rPr b="0" spc="-5" dirty="0">
                <a:latin typeface="Carlito"/>
                <a:cs typeface="Carlito"/>
              </a:rPr>
              <a:t>models</a:t>
            </a:r>
          </a:p>
        </p:txBody>
      </p:sp>
      <p:sp>
        <p:nvSpPr>
          <p:cNvPr id="3" name="object 3"/>
          <p:cNvSpPr/>
          <p:nvPr/>
        </p:nvSpPr>
        <p:spPr>
          <a:xfrm>
            <a:off x="587448" y="2895600"/>
            <a:ext cx="8006693" cy="3155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746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7526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1808" y="461899"/>
            <a:ext cx="458216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15" dirty="0">
                <a:latin typeface="+mj-lt"/>
                <a:cs typeface="Carlito"/>
              </a:rPr>
              <a:t>Intermediate</a:t>
            </a:r>
            <a:r>
              <a:rPr sz="2800" b="0" spc="-70" dirty="0">
                <a:latin typeface="+mj-lt"/>
                <a:cs typeface="Carlito"/>
              </a:rPr>
              <a:t> </a:t>
            </a:r>
            <a:r>
              <a:rPr sz="2800" b="0" dirty="0">
                <a:latin typeface="+mj-lt"/>
                <a:cs typeface="Carlito"/>
              </a:rPr>
              <a:t>Model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26489"/>
            <a:ext cx="8074659" cy="2698559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6985" indent="-342900" algn="just">
              <a:lnSpc>
                <a:spcPts val="2880"/>
              </a:lnSpc>
              <a:spcBef>
                <a:spcPts val="79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The basic </a:t>
            </a:r>
            <a:r>
              <a:rPr sz="2000" dirty="0">
                <a:latin typeface="+mj-lt"/>
                <a:cs typeface="Carlito"/>
              </a:rPr>
              <a:t>model </a:t>
            </a:r>
            <a:r>
              <a:rPr sz="2000" spc="-10" dirty="0">
                <a:latin typeface="+mj-lt"/>
                <a:cs typeface="Carlito"/>
              </a:rPr>
              <a:t>allowed </a:t>
            </a:r>
            <a:r>
              <a:rPr sz="2000" spc="-25" dirty="0">
                <a:latin typeface="+mj-lt"/>
                <a:cs typeface="Carlito"/>
              </a:rPr>
              <a:t>for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quick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15" dirty="0">
                <a:latin typeface="+mj-lt"/>
                <a:cs typeface="Carlito"/>
              </a:rPr>
              <a:t>rough  </a:t>
            </a:r>
            <a:r>
              <a:rPr sz="2000" spc="-10" dirty="0">
                <a:latin typeface="+mj-lt"/>
                <a:cs typeface="Carlito"/>
              </a:rPr>
              <a:t>estimate, </a:t>
            </a:r>
            <a:r>
              <a:rPr sz="2000" spc="-5" dirty="0">
                <a:latin typeface="+mj-lt"/>
                <a:cs typeface="Carlito"/>
              </a:rPr>
              <a:t>but it </a:t>
            </a:r>
            <a:r>
              <a:rPr sz="2000" spc="-15" dirty="0">
                <a:latin typeface="+mj-lt"/>
                <a:cs typeface="Carlito"/>
              </a:rPr>
              <a:t>resulted </a:t>
            </a:r>
            <a:r>
              <a:rPr sz="2000" spc="-5" dirty="0">
                <a:latin typeface="+mj-lt"/>
                <a:cs typeface="Carlito"/>
              </a:rPr>
              <a:t>in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lack of</a:t>
            </a:r>
            <a:r>
              <a:rPr sz="2000" spc="-5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accuracy.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5080" indent="-342900" algn="just">
              <a:lnSpc>
                <a:spcPct val="8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Boehm </a:t>
            </a:r>
            <a:r>
              <a:rPr sz="2000" spc="-10" dirty="0">
                <a:latin typeface="+mj-lt"/>
                <a:cs typeface="Carlito"/>
              </a:rPr>
              <a:t>introduced </a:t>
            </a:r>
            <a:r>
              <a:rPr sz="2000" dirty="0">
                <a:latin typeface="+mj-lt"/>
                <a:cs typeface="Carlito"/>
              </a:rPr>
              <a:t>an </a:t>
            </a:r>
            <a:r>
              <a:rPr sz="2000" spc="-5" dirty="0">
                <a:latin typeface="+mj-lt"/>
                <a:cs typeface="Carlito"/>
              </a:rPr>
              <a:t>additional </a:t>
            </a:r>
            <a:r>
              <a:rPr sz="2000" spc="-15" dirty="0">
                <a:latin typeface="+mj-lt"/>
                <a:cs typeface="Carlito"/>
              </a:rPr>
              <a:t>set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15  </a:t>
            </a:r>
            <a:r>
              <a:rPr sz="2000" spc="-15" dirty="0">
                <a:latin typeface="+mj-lt"/>
                <a:cs typeface="Carlito"/>
              </a:rPr>
              <a:t>predictors </a:t>
            </a:r>
            <a:r>
              <a:rPr sz="2000" spc="-10" dirty="0">
                <a:latin typeface="+mj-lt"/>
                <a:cs typeface="Carlito"/>
              </a:rPr>
              <a:t>called </a:t>
            </a:r>
            <a:r>
              <a:rPr sz="2000" spc="-20" dirty="0">
                <a:latin typeface="+mj-lt"/>
                <a:cs typeface="Carlito"/>
              </a:rPr>
              <a:t>cost </a:t>
            </a:r>
            <a:r>
              <a:rPr sz="2000" spc="-10" dirty="0">
                <a:latin typeface="+mj-lt"/>
                <a:cs typeface="Carlito"/>
              </a:rPr>
              <a:t>drivers </a:t>
            </a:r>
            <a:r>
              <a:rPr sz="2000" spc="-5" dirty="0">
                <a:latin typeface="+mj-lt"/>
                <a:cs typeface="Carlito"/>
              </a:rPr>
              <a:t>in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intermediate  </a:t>
            </a:r>
            <a:r>
              <a:rPr sz="2000" spc="-5" dirty="0">
                <a:latin typeface="+mj-lt"/>
                <a:cs typeface="Carlito"/>
              </a:rPr>
              <a:t>model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35" dirty="0">
                <a:latin typeface="+mj-lt"/>
                <a:cs typeface="Carlito"/>
              </a:rPr>
              <a:t>take </a:t>
            </a:r>
            <a:r>
              <a:rPr sz="2000" spc="-15" dirty="0">
                <a:latin typeface="+mj-lt"/>
                <a:cs typeface="Carlito"/>
              </a:rPr>
              <a:t>account </a:t>
            </a:r>
            <a:r>
              <a:rPr sz="2000" dirty="0">
                <a:latin typeface="+mj-lt"/>
                <a:cs typeface="Carlito"/>
              </a:rPr>
              <a:t>of the </a:t>
            </a:r>
            <a:r>
              <a:rPr sz="2000" spc="-15" dirty="0">
                <a:latin typeface="+mj-lt"/>
                <a:cs typeface="Carlito"/>
              </a:rPr>
              <a:t>software  </a:t>
            </a:r>
            <a:r>
              <a:rPr sz="2000" spc="-10" dirty="0">
                <a:latin typeface="+mj-lt"/>
                <a:cs typeface="Carlito"/>
              </a:rPr>
              <a:t>development</a:t>
            </a:r>
            <a:r>
              <a:rPr sz="2000" spc="-5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environment.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7620" indent="-342900" algn="just">
              <a:lnSpc>
                <a:spcPct val="8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15" dirty="0">
                <a:latin typeface="+mj-lt"/>
                <a:cs typeface="Carlito"/>
              </a:rPr>
              <a:t>Cost </a:t>
            </a:r>
            <a:r>
              <a:rPr sz="2000" spc="-10" dirty="0">
                <a:latin typeface="+mj-lt"/>
                <a:cs typeface="Carlito"/>
              </a:rPr>
              <a:t>drivers </a:t>
            </a:r>
            <a:r>
              <a:rPr sz="2000" spc="-20" dirty="0">
                <a:latin typeface="+mj-lt"/>
                <a:cs typeface="Carlito"/>
              </a:rPr>
              <a:t>are </a:t>
            </a:r>
            <a:r>
              <a:rPr sz="2000" dirty="0">
                <a:latin typeface="+mj-lt"/>
                <a:cs typeface="Carlito"/>
              </a:rPr>
              <a:t>used </a:t>
            </a:r>
            <a:r>
              <a:rPr sz="2000" spc="-15" dirty="0">
                <a:latin typeface="+mj-lt"/>
                <a:cs typeface="Carlito"/>
              </a:rPr>
              <a:t>to adjust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nominal </a:t>
            </a:r>
            <a:r>
              <a:rPr sz="2000" spc="-20" dirty="0">
                <a:latin typeface="+mj-lt"/>
                <a:cs typeface="Carlito"/>
              </a:rPr>
              <a:t>cost 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project to </a:t>
            </a:r>
            <a:r>
              <a:rPr sz="2000" spc="-5" dirty="0">
                <a:latin typeface="+mj-lt"/>
                <a:cs typeface="Carlito"/>
              </a:rPr>
              <a:t>the actual project </a:t>
            </a:r>
            <a:r>
              <a:rPr sz="2000" spc="-15" dirty="0">
                <a:latin typeface="+mj-lt"/>
                <a:cs typeface="Carlito"/>
              </a:rPr>
              <a:t>environment,  </a:t>
            </a:r>
            <a:r>
              <a:rPr sz="2000" dirty="0">
                <a:latin typeface="+mj-lt"/>
                <a:cs typeface="Carlito"/>
              </a:rPr>
              <a:t>hence </a:t>
            </a:r>
            <a:r>
              <a:rPr sz="2000" spc="-10" dirty="0">
                <a:latin typeface="+mj-lt"/>
                <a:cs typeface="Carlito"/>
              </a:rPr>
              <a:t>increasing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accuracy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dirty="0">
                <a:latin typeface="+mj-lt"/>
                <a:cs typeface="Carlito"/>
              </a:rPr>
              <a:t>the</a:t>
            </a:r>
            <a:r>
              <a:rPr sz="2000" spc="-4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estimate.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32770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812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00" y="2084833"/>
            <a:ext cx="7059185" cy="37825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502665"/>
            <a:ext cx="6240145" cy="13061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IN" sz="2800" b="0" spc="-5" dirty="0" smtClean="0">
                <a:latin typeface="+mj-lt"/>
                <a:cs typeface="Carlito"/>
              </a:rPr>
              <a:t> </a:t>
            </a:r>
            <a:br>
              <a:rPr lang="en-IN" sz="2800" b="0" spc="-5" dirty="0" smtClean="0">
                <a:latin typeface="+mj-lt"/>
                <a:cs typeface="Carlito"/>
              </a:rPr>
            </a:br>
            <a:r>
              <a:rPr sz="2800" b="0" spc="-5" smtClean="0">
                <a:latin typeface="+mj-lt"/>
                <a:cs typeface="Carlito"/>
              </a:rPr>
              <a:t>The </a:t>
            </a:r>
            <a:r>
              <a:rPr sz="2800" b="0" spc="-15" dirty="0">
                <a:latin typeface="+mj-lt"/>
                <a:cs typeface="Carlito"/>
              </a:rPr>
              <a:t>cost drivers are </a:t>
            </a:r>
            <a:r>
              <a:rPr sz="2800" b="0" spc="-10" dirty="0">
                <a:latin typeface="+mj-lt"/>
                <a:cs typeface="Carlito"/>
              </a:rPr>
              <a:t>grouped </a:t>
            </a:r>
            <a:r>
              <a:rPr sz="2800" b="0" spc="-25" dirty="0">
                <a:latin typeface="+mj-lt"/>
                <a:cs typeface="Carlito"/>
              </a:rPr>
              <a:t>into four  </a:t>
            </a:r>
            <a:r>
              <a:rPr sz="2800" b="0" spc="-15" dirty="0">
                <a:latin typeface="+mj-lt"/>
                <a:cs typeface="Carlito"/>
              </a:rPr>
              <a:t>categories: </a:t>
            </a:r>
            <a:r>
              <a:rPr sz="2800" b="0" dirty="0">
                <a:latin typeface="+mj-lt"/>
                <a:cs typeface="Carlito"/>
              </a:rPr>
              <a:t>-</a:t>
            </a:r>
            <a:endParaRPr sz="2800">
              <a:latin typeface="+mj-lt"/>
              <a:cs typeface="Carlito"/>
            </a:endParaRPr>
          </a:p>
        </p:txBody>
      </p:sp>
      <p:pic>
        <p:nvPicPr>
          <p:cNvPr id="33794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22860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5294" y="1962911"/>
            <a:ext cx="6460639" cy="3800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818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0"/>
            <a:ext cx="16002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8492" y="461899"/>
            <a:ext cx="582485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15" smtClean="0">
                <a:latin typeface="+mj-lt"/>
                <a:cs typeface="Carlito"/>
              </a:rPr>
              <a:t>COCOMO</a:t>
            </a:r>
            <a:r>
              <a:rPr sz="2800" b="0" spc="-65" smtClean="0">
                <a:latin typeface="+mj-lt"/>
                <a:cs typeface="Carlito"/>
              </a:rPr>
              <a:t> </a:t>
            </a:r>
            <a:r>
              <a:rPr sz="2800" b="0" dirty="0">
                <a:latin typeface="+mj-lt"/>
                <a:cs typeface="Carlito"/>
              </a:rPr>
              <a:t>Model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95374"/>
            <a:ext cx="8074659" cy="3706143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5600" marR="5715" indent="-342900" algn="just">
              <a:lnSpc>
                <a:spcPct val="90100"/>
              </a:lnSpc>
              <a:spcBef>
                <a:spcPts val="340"/>
              </a:spcBef>
              <a:buChar char="•"/>
              <a:tabLst>
                <a:tab pos="355600" algn="l"/>
              </a:tabLst>
            </a:pPr>
            <a:r>
              <a:rPr sz="2000" spc="-5" dirty="0">
                <a:latin typeface="+mj-lt"/>
                <a:cs typeface="Arial"/>
              </a:rPr>
              <a:t>It </a:t>
            </a:r>
            <a:r>
              <a:rPr sz="2000" spc="-15" dirty="0">
                <a:latin typeface="+mj-lt"/>
                <a:cs typeface="Arial"/>
              </a:rPr>
              <a:t>offers </a:t>
            </a:r>
            <a:r>
              <a:rPr sz="2000" dirty="0">
                <a:latin typeface="+mj-lt"/>
                <a:cs typeface="Arial"/>
              </a:rPr>
              <a:t>a </a:t>
            </a:r>
            <a:r>
              <a:rPr sz="2000" spc="-5" dirty="0">
                <a:latin typeface="+mj-lt"/>
                <a:cs typeface="Arial"/>
              </a:rPr>
              <a:t>means for processing </a:t>
            </a:r>
            <a:r>
              <a:rPr sz="2000" dirty="0">
                <a:latin typeface="+mj-lt"/>
                <a:cs typeface="Arial"/>
              </a:rPr>
              <a:t>all </a:t>
            </a:r>
            <a:r>
              <a:rPr sz="2000" spc="-5" dirty="0">
                <a:latin typeface="+mj-lt"/>
                <a:cs typeface="Arial"/>
              </a:rPr>
              <a:t>the project characteristics </a:t>
            </a:r>
            <a:r>
              <a:rPr sz="2000" dirty="0">
                <a:latin typeface="+mj-lt"/>
                <a:cs typeface="Arial"/>
              </a:rPr>
              <a:t>to  construct a </a:t>
            </a:r>
            <a:r>
              <a:rPr sz="2000" spc="-15" dirty="0">
                <a:latin typeface="+mj-lt"/>
                <a:cs typeface="Arial"/>
              </a:rPr>
              <a:t>s/w </a:t>
            </a:r>
            <a:r>
              <a:rPr sz="2000" spc="-5" dirty="0">
                <a:latin typeface="+mj-lt"/>
                <a:cs typeface="Arial"/>
              </a:rPr>
              <a:t>estimate. </a:t>
            </a:r>
            <a:r>
              <a:rPr sz="2000" dirty="0">
                <a:latin typeface="+mj-lt"/>
                <a:cs typeface="Arial"/>
              </a:rPr>
              <a:t>The </a:t>
            </a:r>
            <a:r>
              <a:rPr sz="2000" spc="-5" dirty="0">
                <a:latin typeface="+mj-lt"/>
                <a:cs typeface="Arial"/>
              </a:rPr>
              <a:t>detailed model introduces </a:t>
            </a:r>
            <a:r>
              <a:rPr sz="2000" dirty="0">
                <a:latin typeface="+mj-lt"/>
                <a:cs typeface="Arial"/>
              </a:rPr>
              <a:t>two </a:t>
            </a:r>
            <a:r>
              <a:rPr sz="2000" spc="-5" dirty="0">
                <a:latin typeface="+mj-lt"/>
                <a:cs typeface="Arial"/>
              </a:rPr>
              <a:t>more  </a:t>
            </a:r>
            <a:r>
              <a:rPr sz="2000" dirty="0">
                <a:latin typeface="+mj-lt"/>
                <a:cs typeface="Arial"/>
              </a:rPr>
              <a:t>capabilities:</a:t>
            </a:r>
            <a:endParaRPr sz="2000">
              <a:latin typeface="+mj-lt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000">
              <a:latin typeface="+mj-lt"/>
              <a:cs typeface="Arial"/>
            </a:endParaRPr>
          </a:p>
          <a:p>
            <a:pPr marL="756285" marR="5715" lvl="1" indent="-287020" algn="just">
              <a:lnSpc>
                <a:spcPct val="9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latin typeface="+mj-lt"/>
                <a:cs typeface="Arial"/>
              </a:rPr>
              <a:t>Phase </a:t>
            </a:r>
            <a:r>
              <a:rPr sz="2000" spc="-5" dirty="0">
                <a:latin typeface="+mj-lt"/>
                <a:cs typeface="Arial"/>
              </a:rPr>
              <a:t>sensitive effort multiplier: </a:t>
            </a:r>
            <a:r>
              <a:rPr sz="2000" dirty="0">
                <a:latin typeface="+mj-lt"/>
                <a:cs typeface="Arial"/>
              </a:rPr>
              <a:t>Some </a:t>
            </a:r>
            <a:r>
              <a:rPr sz="2000" spc="-5" dirty="0">
                <a:latin typeface="+mj-lt"/>
                <a:cs typeface="Arial"/>
              </a:rPr>
              <a:t>phases are more  </a:t>
            </a:r>
            <a:r>
              <a:rPr sz="2000" spc="-10" dirty="0">
                <a:latin typeface="+mj-lt"/>
                <a:cs typeface="Arial"/>
              </a:rPr>
              <a:t>affected </a:t>
            </a:r>
            <a:r>
              <a:rPr sz="2000" spc="-5" dirty="0">
                <a:latin typeface="+mj-lt"/>
                <a:cs typeface="Arial"/>
              </a:rPr>
              <a:t>than others </a:t>
            </a:r>
            <a:r>
              <a:rPr sz="2000" dirty="0">
                <a:latin typeface="+mj-lt"/>
                <a:cs typeface="Arial"/>
              </a:rPr>
              <a:t>by </a:t>
            </a:r>
            <a:r>
              <a:rPr sz="2000" spc="-5" dirty="0">
                <a:latin typeface="+mj-lt"/>
                <a:cs typeface="Arial"/>
              </a:rPr>
              <a:t>factors defined </a:t>
            </a:r>
            <a:r>
              <a:rPr sz="2000" dirty="0">
                <a:latin typeface="+mj-lt"/>
                <a:cs typeface="Arial"/>
              </a:rPr>
              <a:t>by the cost drivers. </a:t>
            </a:r>
            <a:r>
              <a:rPr sz="2000" spc="-5" dirty="0">
                <a:latin typeface="+mj-lt"/>
                <a:cs typeface="Arial"/>
              </a:rPr>
              <a:t>The  </a:t>
            </a:r>
            <a:r>
              <a:rPr sz="2000" dirty="0">
                <a:latin typeface="+mj-lt"/>
                <a:cs typeface="Arial"/>
              </a:rPr>
              <a:t>detailed </a:t>
            </a:r>
            <a:r>
              <a:rPr sz="2000" spc="-5" dirty="0">
                <a:latin typeface="+mj-lt"/>
                <a:cs typeface="Arial"/>
              </a:rPr>
              <a:t>model </a:t>
            </a:r>
            <a:r>
              <a:rPr sz="2000" dirty="0">
                <a:latin typeface="+mj-lt"/>
                <a:cs typeface="Arial"/>
              </a:rPr>
              <a:t>provides a set </a:t>
            </a:r>
            <a:r>
              <a:rPr sz="2000" spc="-5" dirty="0">
                <a:latin typeface="+mj-lt"/>
                <a:cs typeface="Arial"/>
              </a:rPr>
              <a:t>of </a:t>
            </a:r>
            <a:r>
              <a:rPr sz="2000" dirty="0">
                <a:latin typeface="+mj-lt"/>
                <a:cs typeface="Arial"/>
              </a:rPr>
              <a:t>phase sensitive </a:t>
            </a:r>
            <a:r>
              <a:rPr sz="2000" spc="-10" dirty="0">
                <a:latin typeface="+mj-lt"/>
                <a:cs typeface="Arial"/>
              </a:rPr>
              <a:t>effort </a:t>
            </a:r>
            <a:r>
              <a:rPr sz="2000" spc="-5" dirty="0">
                <a:latin typeface="+mj-lt"/>
                <a:cs typeface="Arial"/>
              </a:rPr>
              <a:t>multipliers  </a:t>
            </a:r>
            <a:r>
              <a:rPr sz="2000" dirty="0">
                <a:latin typeface="+mj-lt"/>
                <a:cs typeface="Arial"/>
              </a:rPr>
              <a:t>for </a:t>
            </a:r>
            <a:r>
              <a:rPr sz="2000" spc="-5" dirty="0">
                <a:latin typeface="+mj-lt"/>
                <a:cs typeface="Arial"/>
              </a:rPr>
              <a:t>each </a:t>
            </a:r>
            <a:r>
              <a:rPr sz="2000" dirty="0">
                <a:latin typeface="+mj-lt"/>
                <a:cs typeface="Arial"/>
              </a:rPr>
              <a:t>cost </a:t>
            </a:r>
            <a:r>
              <a:rPr sz="2000" spc="-15" dirty="0">
                <a:latin typeface="+mj-lt"/>
                <a:cs typeface="Arial"/>
              </a:rPr>
              <a:t>driver. </a:t>
            </a:r>
            <a:r>
              <a:rPr sz="2000" spc="-5" dirty="0">
                <a:latin typeface="+mj-lt"/>
                <a:cs typeface="Arial"/>
              </a:rPr>
              <a:t>This </a:t>
            </a:r>
            <a:r>
              <a:rPr sz="2000" dirty="0">
                <a:latin typeface="+mj-lt"/>
                <a:cs typeface="Arial"/>
              </a:rPr>
              <a:t>helps </a:t>
            </a:r>
            <a:r>
              <a:rPr sz="2000" spc="-5" dirty="0">
                <a:latin typeface="+mj-lt"/>
                <a:cs typeface="Arial"/>
              </a:rPr>
              <a:t>in </a:t>
            </a:r>
            <a:r>
              <a:rPr sz="2000" dirty="0">
                <a:latin typeface="+mj-lt"/>
                <a:cs typeface="Arial"/>
              </a:rPr>
              <a:t>determining </a:t>
            </a:r>
            <a:r>
              <a:rPr sz="2000" spc="-5" dirty="0">
                <a:latin typeface="+mj-lt"/>
                <a:cs typeface="Arial"/>
              </a:rPr>
              <a:t>the manpower  </a:t>
            </a:r>
            <a:r>
              <a:rPr sz="2000" dirty="0">
                <a:latin typeface="+mj-lt"/>
                <a:cs typeface="Arial"/>
              </a:rPr>
              <a:t>allocation for each phase </a:t>
            </a:r>
            <a:r>
              <a:rPr sz="2000" spc="-5" dirty="0">
                <a:latin typeface="+mj-lt"/>
                <a:cs typeface="Arial"/>
              </a:rPr>
              <a:t>of </a:t>
            </a:r>
            <a:r>
              <a:rPr sz="2000" dirty="0">
                <a:latin typeface="+mj-lt"/>
                <a:cs typeface="Arial"/>
              </a:rPr>
              <a:t>the</a:t>
            </a:r>
            <a:r>
              <a:rPr sz="2000" spc="-110" dirty="0">
                <a:latin typeface="+mj-lt"/>
                <a:cs typeface="Arial"/>
              </a:rPr>
              <a:t> </a:t>
            </a:r>
            <a:r>
              <a:rPr sz="2000" dirty="0">
                <a:latin typeface="+mj-lt"/>
                <a:cs typeface="Arial"/>
              </a:rPr>
              <a:t>project.</a:t>
            </a:r>
            <a:endParaRPr sz="2000">
              <a:latin typeface="+mj-lt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Char char="–"/>
            </a:pPr>
            <a:endParaRPr sz="2000">
              <a:latin typeface="+mj-lt"/>
              <a:cs typeface="Arial"/>
            </a:endParaRPr>
          </a:p>
          <a:p>
            <a:pPr marL="756285" marR="5080" lvl="1" indent="-287020" algn="just">
              <a:lnSpc>
                <a:spcPct val="9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5" dirty="0">
                <a:latin typeface="+mj-lt"/>
                <a:cs typeface="Arial"/>
              </a:rPr>
              <a:t>Three-level </a:t>
            </a:r>
            <a:r>
              <a:rPr sz="2000" dirty="0">
                <a:latin typeface="+mj-lt"/>
                <a:cs typeface="Arial"/>
              </a:rPr>
              <a:t>product </a:t>
            </a:r>
            <a:r>
              <a:rPr sz="2000" spc="-5" dirty="0">
                <a:latin typeface="+mj-lt"/>
                <a:cs typeface="Arial"/>
              </a:rPr>
              <a:t>hierarchy: </a:t>
            </a:r>
            <a:r>
              <a:rPr sz="2000" dirty="0">
                <a:latin typeface="+mj-lt"/>
                <a:cs typeface="Arial"/>
              </a:rPr>
              <a:t>Three </a:t>
            </a:r>
            <a:r>
              <a:rPr sz="2000" spc="-5" dirty="0">
                <a:latin typeface="+mj-lt"/>
                <a:cs typeface="Arial"/>
              </a:rPr>
              <a:t>product </a:t>
            </a:r>
            <a:r>
              <a:rPr sz="2000" dirty="0">
                <a:latin typeface="+mj-lt"/>
                <a:cs typeface="Arial"/>
              </a:rPr>
              <a:t>levels are  defined. These </a:t>
            </a:r>
            <a:r>
              <a:rPr sz="2000" spc="-5" dirty="0">
                <a:latin typeface="+mj-lt"/>
                <a:cs typeface="Arial"/>
              </a:rPr>
              <a:t>are module, subsystem </a:t>
            </a:r>
            <a:r>
              <a:rPr sz="2000" dirty="0">
                <a:latin typeface="+mj-lt"/>
                <a:cs typeface="Arial"/>
              </a:rPr>
              <a:t>and system </a:t>
            </a:r>
            <a:r>
              <a:rPr sz="2000" spc="-5" dirty="0">
                <a:latin typeface="+mj-lt"/>
                <a:cs typeface="Arial"/>
              </a:rPr>
              <a:t>levels. </a:t>
            </a:r>
            <a:r>
              <a:rPr sz="2000" spc="545" dirty="0">
                <a:latin typeface="+mj-lt"/>
                <a:cs typeface="Arial"/>
              </a:rPr>
              <a:t> </a:t>
            </a:r>
            <a:r>
              <a:rPr sz="2000" dirty="0">
                <a:latin typeface="+mj-lt"/>
                <a:cs typeface="Arial"/>
              </a:rPr>
              <a:t>The </a:t>
            </a:r>
            <a:r>
              <a:rPr sz="2000" spc="-5" dirty="0">
                <a:latin typeface="+mj-lt"/>
                <a:cs typeface="Arial"/>
              </a:rPr>
              <a:t>ratings </a:t>
            </a:r>
            <a:r>
              <a:rPr sz="2000" spc="-10" dirty="0">
                <a:latin typeface="+mj-lt"/>
                <a:cs typeface="Arial"/>
              </a:rPr>
              <a:t>of </a:t>
            </a:r>
            <a:r>
              <a:rPr sz="2000" dirty="0">
                <a:latin typeface="+mj-lt"/>
                <a:cs typeface="Arial"/>
              </a:rPr>
              <a:t>the cost drivers </a:t>
            </a:r>
            <a:r>
              <a:rPr sz="2000" spc="-5" dirty="0">
                <a:latin typeface="+mj-lt"/>
                <a:cs typeface="Arial"/>
              </a:rPr>
              <a:t>are done </a:t>
            </a:r>
            <a:r>
              <a:rPr sz="2000" dirty="0">
                <a:latin typeface="+mj-lt"/>
                <a:cs typeface="Arial"/>
              </a:rPr>
              <a:t>at </a:t>
            </a:r>
            <a:r>
              <a:rPr sz="2000" spc="-5" dirty="0">
                <a:latin typeface="+mj-lt"/>
                <a:cs typeface="Arial"/>
              </a:rPr>
              <a:t>appropriate </a:t>
            </a:r>
            <a:r>
              <a:rPr sz="2000" dirty="0">
                <a:latin typeface="+mj-lt"/>
                <a:cs typeface="Arial"/>
              </a:rPr>
              <a:t>level, </a:t>
            </a:r>
            <a:r>
              <a:rPr sz="2000" spc="-5" dirty="0">
                <a:latin typeface="+mj-lt"/>
                <a:cs typeface="Arial"/>
              </a:rPr>
              <a:t>i.e  </a:t>
            </a:r>
            <a:r>
              <a:rPr sz="2000" dirty="0">
                <a:latin typeface="+mj-lt"/>
                <a:cs typeface="Arial"/>
              </a:rPr>
              <a:t>the level at which </a:t>
            </a:r>
            <a:r>
              <a:rPr sz="2000" spc="-5" dirty="0">
                <a:latin typeface="+mj-lt"/>
                <a:cs typeface="Arial"/>
              </a:rPr>
              <a:t>it is </a:t>
            </a:r>
            <a:r>
              <a:rPr sz="2000" dirty="0">
                <a:latin typeface="+mj-lt"/>
                <a:cs typeface="Arial"/>
              </a:rPr>
              <a:t>most susceptible </a:t>
            </a:r>
            <a:r>
              <a:rPr sz="2000" spc="-5" dirty="0">
                <a:latin typeface="+mj-lt"/>
                <a:cs typeface="Arial"/>
              </a:rPr>
              <a:t>to</a:t>
            </a:r>
            <a:r>
              <a:rPr sz="2000" spc="-130" dirty="0">
                <a:latin typeface="+mj-lt"/>
                <a:cs typeface="Arial"/>
              </a:rPr>
              <a:t> </a:t>
            </a:r>
            <a:r>
              <a:rPr sz="2000" dirty="0">
                <a:latin typeface="+mj-lt"/>
                <a:cs typeface="Arial"/>
              </a:rPr>
              <a:t>variation.</a:t>
            </a:r>
            <a:endParaRPr sz="2000">
              <a:latin typeface="+mj-lt"/>
              <a:cs typeface="Arial"/>
            </a:endParaRPr>
          </a:p>
        </p:txBody>
      </p:sp>
      <p:pic>
        <p:nvPicPr>
          <p:cNvPr id="35842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"/>
            <a:ext cx="12954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2019" y="1600200"/>
            <a:ext cx="7134704" cy="4526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866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19050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7730" y="192150"/>
            <a:ext cx="7768539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50820" marR="5080" indent="-2333625">
              <a:lnSpc>
                <a:spcPct val="100000"/>
              </a:lnSpc>
              <a:spcBef>
                <a:spcPts val="95"/>
              </a:spcBef>
            </a:pPr>
            <a:r>
              <a:rPr lang="en-IN" sz="2800" b="0" spc="-35" dirty="0" smtClean="0">
                <a:latin typeface="+mj-lt"/>
              </a:rPr>
              <a:t/>
            </a:r>
            <a:br>
              <a:rPr lang="en-IN" sz="2800" b="0" spc="-35" dirty="0" smtClean="0">
                <a:latin typeface="+mj-lt"/>
              </a:rPr>
            </a:br>
            <a:r>
              <a:rPr sz="2800" b="0" spc="-35" smtClean="0">
                <a:latin typeface="+mj-lt"/>
              </a:rPr>
              <a:t>CONFIGURATION </a:t>
            </a:r>
            <a:r>
              <a:rPr sz="2800" b="0" spc="-15" dirty="0">
                <a:latin typeface="+mj-lt"/>
              </a:rPr>
              <a:t>MANAGEMENT  ACTIVITIES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49577"/>
            <a:ext cx="8073390" cy="3228448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marR="5080" indent="-342900" algn="just">
              <a:lnSpc>
                <a:spcPct val="80000"/>
              </a:lnSpc>
              <a:spcBef>
                <a:spcPts val="69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software </a:t>
            </a:r>
            <a:r>
              <a:rPr sz="2000" spc="-15" dirty="0">
                <a:latin typeface="+mj-lt"/>
                <a:cs typeface="Carlito"/>
              </a:rPr>
              <a:t>may  </a:t>
            </a:r>
            <a:r>
              <a:rPr sz="2000" spc="-5" dirty="0">
                <a:latin typeface="+mj-lt"/>
                <a:cs typeface="Carlito"/>
              </a:rPr>
              <a:t>be </a:t>
            </a:r>
            <a:r>
              <a:rPr sz="2000" spc="-10" dirty="0">
                <a:latin typeface="+mj-lt"/>
                <a:cs typeface="Carlito"/>
              </a:rPr>
              <a:t>considered </a:t>
            </a:r>
            <a:r>
              <a:rPr sz="2000" spc="-5" dirty="0">
                <a:latin typeface="+mj-lt"/>
                <a:cs typeface="Carlito"/>
              </a:rPr>
              <a:t>as </a:t>
            </a:r>
            <a:r>
              <a:rPr sz="2000" spc="-10" dirty="0">
                <a:latin typeface="+mj-lt"/>
                <a:cs typeface="Carlito"/>
              </a:rPr>
              <a:t>configurations </a:t>
            </a:r>
            <a:r>
              <a:rPr sz="2000" spc="-5" dirty="0">
                <a:latin typeface="+mj-lt"/>
                <a:cs typeface="Carlito"/>
              </a:rPr>
              <a:t>of  </a:t>
            </a:r>
            <a:r>
              <a:rPr sz="2000" spc="-10" dirty="0">
                <a:latin typeface="+mj-lt"/>
                <a:cs typeface="Carlito"/>
              </a:rPr>
              <a:t>software components. These software components are  </a:t>
            </a:r>
            <a:r>
              <a:rPr sz="2000" spc="-5" dirty="0">
                <a:latin typeface="+mj-lt"/>
                <a:cs typeface="Carlito"/>
              </a:rPr>
              <a:t>released in the </a:t>
            </a:r>
            <a:r>
              <a:rPr sz="2000" spc="-15" dirty="0">
                <a:latin typeface="+mj-lt"/>
                <a:cs typeface="Carlito"/>
              </a:rPr>
              <a:t>form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5" dirty="0">
                <a:latin typeface="+mj-lt"/>
                <a:cs typeface="Carlito"/>
              </a:rPr>
              <a:t>executable code </a:t>
            </a:r>
            <a:r>
              <a:rPr sz="2000" spc="-5" dirty="0">
                <a:latin typeface="+mj-lt"/>
                <a:cs typeface="Carlito"/>
              </a:rPr>
              <a:t>whereas supplier  </a:t>
            </a:r>
            <a:r>
              <a:rPr sz="2000" spc="-15" dirty="0">
                <a:latin typeface="+mj-lt"/>
                <a:cs typeface="Carlito"/>
              </a:rPr>
              <a:t>company </a:t>
            </a:r>
            <a:r>
              <a:rPr sz="2000" spc="-20" dirty="0">
                <a:latin typeface="+mj-lt"/>
                <a:cs typeface="Carlito"/>
              </a:rPr>
              <a:t>keeps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source </a:t>
            </a:r>
            <a:r>
              <a:rPr sz="2000" spc="-5" dirty="0">
                <a:latin typeface="+mj-lt"/>
                <a:cs typeface="Carlito"/>
              </a:rPr>
              <a:t>code. </a:t>
            </a:r>
            <a:r>
              <a:rPr sz="2000" spc="-10" dirty="0">
                <a:latin typeface="+mj-lt"/>
                <a:cs typeface="Carlito"/>
              </a:rPr>
              <a:t>This </a:t>
            </a:r>
            <a:r>
              <a:rPr sz="2000" spc="-15" dirty="0">
                <a:latin typeface="+mj-lt"/>
                <a:cs typeface="Carlito"/>
              </a:rPr>
              <a:t>source code </a:t>
            </a:r>
            <a:r>
              <a:rPr sz="2000" spc="-5" dirty="0">
                <a:latin typeface="+mj-lt"/>
                <a:cs typeface="Carlito"/>
              </a:rPr>
              <a:t>is the  </a:t>
            </a:r>
            <a:r>
              <a:rPr sz="2000" spc="-15" dirty="0">
                <a:latin typeface="+mj-lt"/>
                <a:cs typeface="Carlito"/>
              </a:rPr>
              <a:t>representation </a:t>
            </a:r>
            <a:r>
              <a:rPr sz="2000" spc="-5" dirty="0">
                <a:latin typeface="+mj-lt"/>
                <a:cs typeface="Carlito"/>
              </a:rPr>
              <a:t>of an </a:t>
            </a:r>
            <a:r>
              <a:rPr sz="2000" spc="-15" dirty="0">
                <a:latin typeface="+mj-lt"/>
                <a:cs typeface="Carlito"/>
              </a:rPr>
              <a:t>executable</a:t>
            </a:r>
            <a:r>
              <a:rPr sz="2000" spc="2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equivalent.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5715" indent="-342900" algn="just">
              <a:lnSpc>
                <a:spcPts val="2400"/>
              </a:lnSpc>
              <a:buFont typeface="Arial"/>
              <a:buChar char="•"/>
              <a:tabLst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Source code </a:t>
            </a:r>
            <a:r>
              <a:rPr sz="2000" spc="-15" dirty="0">
                <a:latin typeface="+mj-lt"/>
                <a:cs typeface="Carlito"/>
              </a:rPr>
              <a:t>can  </a:t>
            </a:r>
            <a:r>
              <a:rPr sz="2000" spc="-5" dirty="0">
                <a:latin typeface="+mj-lt"/>
                <a:cs typeface="Carlito"/>
              </a:rPr>
              <a:t>be modified without </a:t>
            </a:r>
            <a:r>
              <a:rPr sz="2000" spc="-20" dirty="0">
                <a:latin typeface="+mj-lt"/>
                <a:cs typeface="Carlito"/>
              </a:rPr>
              <a:t>any effect </a:t>
            </a:r>
            <a:r>
              <a:rPr sz="2000" spc="-5" dirty="0">
                <a:latin typeface="+mj-lt"/>
                <a:cs typeface="Carlito"/>
              </a:rPr>
              <a:t>upon  </a:t>
            </a:r>
            <a:r>
              <a:rPr sz="2000" spc="-15" dirty="0">
                <a:latin typeface="+mj-lt"/>
                <a:cs typeface="Carlito"/>
              </a:rPr>
              <a:t>executable versions </a:t>
            </a:r>
            <a:r>
              <a:rPr sz="2000" spc="-5" dirty="0">
                <a:latin typeface="+mj-lt"/>
                <a:cs typeface="Carlito"/>
              </a:rPr>
              <a:t>in use. If </a:t>
            </a:r>
            <a:r>
              <a:rPr sz="2000" spc="-10" dirty="0">
                <a:latin typeface="+mj-lt"/>
                <a:cs typeface="Carlito"/>
              </a:rPr>
              <a:t>strict </a:t>
            </a:r>
            <a:r>
              <a:rPr sz="2000" spc="-15" dirty="0">
                <a:latin typeface="+mj-lt"/>
                <a:cs typeface="Carlito"/>
              </a:rPr>
              <a:t>controls </a:t>
            </a:r>
            <a:r>
              <a:rPr sz="2000" spc="-20" dirty="0">
                <a:latin typeface="+mj-lt"/>
                <a:cs typeface="Carlito"/>
              </a:rPr>
              <a:t>are </a:t>
            </a:r>
            <a:r>
              <a:rPr sz="2000" spc="-10" dirty="0">
                <a:latin typeface="+mj-lt"/>
                <a:cs typeface="Carlito"/>
              </a:rPr>
              <a:t>not </a:t>
            </a:r>
            <a:r>
              <a:rPr sz="2000" spc="-20" dirty="0">
                <a:latin typeface="+mj-lt"/>
                <a:cs typeface="Carlito"/>
              </a:rPr>
              <a:t>kept, 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source code </a:t>
            </a:r>
            <a:r>
              <a:rPr sz="2000" dirty="0">
                <a:latin typeface="+mj-lt"/>
                <a:cs typeface="Carlito"/>
              </a:rPr>
              <a:t>which </a:t>
            </a:r>
            <a:r>
              <a:rPr sz="2000" spc="-5" dirty="0">
                <a:latin typeface="+mj-lt"/>
                <a:cs typeface="Carlito"/>
              </a:rPr>
              <a:t>is the </a:t>
            </a:r>
            <a:r>
              <a:rPr sz="2000" spc="-15" dirty="0">
                <a:latin typeface="+mj-lt"/>
                <a:cs typeface="Carlito"/>
              </a:rPr>
              <a:t>exact representation </a:t>
            </a:r>
            <a:r>
              <a:rPr sz="2000" spc="-5" dirty="0">
                <a:latin typeface="+mj-lt"/>
                <a:cs typeface="Carlito"/>
              </a:rPr>
              <a:t>of a  particular </a:t>
            </a:r>
            <a:r>
              <a:rPr sz="2000" spc="-15" dirty="0">
                <a:latin typeface="+mj-lt"/>
                <a:cs typeface="Carlito"/>
              </a:rPr>
              <a:t>executable version </a:t>
            </a:r>
            <a:r>
              <a:rPr sz="2000" spc="-20" dirty="0">
                <a:latin typeface="+mj-lt"/>
                <a:cs typeface="Carlito"/>
              </a:rPr>
              <a:t>may </a:t>
            </a:r>
            <a:r>
              <a:rPr sz="2000" spc="-5" dirty="0">
                <a:latin typeface="+mj-lt"/>
                <a:cs typeface="Carlito"/>
              </a:rPr>
              <a:t>no </a:t>
            </a:r>
            <a:r>
              <a:rPr sz="2000" spc="-10" dirty="0">
                <a:latin typeface="+mj-lt"/>
                <a:cs typeface="Carlito"/>
              </a:rPr>
              <a:t>longer</a:t>
            </a:r>
            <a:r>
              <a:rPr sz="2000" spc="9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exist.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5715" indent="-342900" algn="just">
              <a:lnSpc>
                <a:spcPts val="2400"/>
              </a:lnSpc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The means </a:t>
            </a:r>
            <a:r>
              <a:rPr sz="2000" spc="-10" dirty="0">
                <a:latin typeface="+mj-lt"/>
                <a:cs typeface="Carlito"/>
              </a:rPr>
              <a:t>by which the </a:t>
            </a:r>
            <a:r>
              <a:rPr sz="2000" spc="-5" dirty="0">
                <a:latin typeface="+mj-lt"/>
                <a:cs typeface="Carlito"/>
              </a:rPr>
              <a:t>process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software development 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10" dirty="0">
                <a:latin typeface="+mj-lt"/>
                <a:cs typeface="Carlito"/>
              </a:rPr>
              <a:t>maintenance </a:t>
            </a:r>
            <a:r>
              <a:rPr sz="2000" spc="-5" dirty="0">
                <a:latin typeface="+mj-lt"/>
                <a:cs typeface="Carlito"/>
              </a:rPr>
              <a:t>is </a:t>
            </a:r>
            <a:r>
              <a:rPr sz="2000" spc="-10" dirty="0">
                <a:latin typeface="+mj-lt"/>
                <a:cs typeface="Carlito"/>
              </a:rPr>
              <a:t>controlled </a:t>
            </a:r>
            <a:r>
              <a:rPr sz="2000" spc="-5" dirty="0">
                <a:latin typeface="+mj-lt"/>
                <a:cs typeface="Carlito"/>
              </a:rPr>
              <a:t>is called </a:t>
            </a:r>
            <a:r>
              <a:rPr sz="2000" spc="-15" dirty="0">
                <a:latin typeface="+mj-lt"/>
                <a:cs typeface="Carlito"/>
              </a:rPr>
              <a:t>configuration   </a:t>
            </a:r>
            <a:r>
              <a:rPr sz="2000" spc="-10" dirty="0">
                <a:latin typeface="+mj-lt"/>
                <a:cs typeface="Carlito"/>
              </a:rPr>
              <a:t>management.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37890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15240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034" y="461899"/>
            <a:ext cx="7474584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z="2800" b="0" spc="-5" dirty="0" smtClean="0">
                <a:latin typeface="+mj-lt"/>
              </a:rPr>
              <a:t>          </a:t>
            </a:r>
            <a:r>
              <a:rPr sz="2800" b="0" spc="-5" smtClean="0">
                <a:latin typeface="+mj-lt"/>
              </a:rPr>
              <a:t>Goals </a:t>
            </a:r>
            <a:r>
              <a:rPr sz="2800" b="0" spc="-10" dirty="0">
                <a:latin typeface="+mj-lt"/>
              </a:rPr>
              <a:t>of </a:t>
            </a:r>
            <a:r>
              <a:rPr sz="2800" b="0" spc="-15" dirty="0">
                <a:latin typeface="+mj-lt"/>
              </a:rPr>
              <a:t>Change Control</a:t>
            </a:r>
            <a:r>
              <a:rPr sz="2800" b="0" spc="-55" dirty="0">
                <a:latin typeface="+mj-lt"/>
              </a:rPr>
              <a:t> </a:t>
            </a:r>
            <a:r>
              <a:rPr sz="2800" b="0" spc="-10" dirty="0">
                <a:latin typeface="+mj-lt"/>
              </a:rPr>
              <a:t>Process</a:t>
            </a:r>
            <a:endParaRPr sz="2800" b="0">
              <a:latin typeface="+mj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319529"/>
            <a:ext cx="7617459" cy="4306307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99085" marR="8890" indent="-287020" algn="just">
              <a:lnSpc>
                <a:spcPts val="2300"/>
              </a:lnSpc>
              <a:spcBef>
                <a:spcPts val="660"/>
              </a:spcBef>
              <a:buFont typeface="Arial"/>
              <a:buChar char="–"/>
              <a:tabLst>
                <a:tab pos="299720" algn="l"/>
              </a:tabLst>
            </a:pPr>
            <a:r>
              <a:rPr sz="2000" spc="-20" dirty="0">
                <a:latin typeface="+mj-lt"/>
                <a:cs typeface="Carlito"/>
              </a:rPr>
              <a:t>Offer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mechanism </a:t>
            </a:r>
            <a:r>
              <a:rPr sz="2000" spc="-15" dirty="0">
                <a:latin typeface="+mj-lt"/>
                <a:cs typeface="Carlito"/>
              </a:rPr>
              <a:t>for </a:t>
            </a:r>
            <a:r>
              <a:rPr sz="2000" spc="-5" dirty="0">
                <a:latin typeface="+mj-lt"/>
                <a:cs typeface="Carlito"/>
              </a:rPr>
              <a:t>accepting </a:t>
            </a:r>
            <a:r>
              <a:rPr sz="2000" spc="-10" dirty="0">
                <a:latin typeface="+mj-lt"/>
                <a:cs typeface="Carlito"/>
              </a:rPr>
              <a:t>changes </a:t>
            </a:r>
            <a:r>
              <a:rPr sz="2000" spc="-5" dirty="0">
                <a:latin typeface="+mj-lt"/>
                <a:cs typeface="Carlito"/>
              </a:rPr>
              <a:t>that enhance  the product while </a:t>
            </a:r>
            <a:r>
              <a:rPr sz="2000" spc="-10" dirty="0">
                <a:latin typeface="+mj-lt"/>
                <a:cs typeface="Carlito"/>
              </a:rPr>
              <a:t>rejecting </a:t>
            </a:r>
            <a:r>
              <a:rPr sz="2000" spc="-5" dirty="0">
                <a:latin typeface="+mj-lt"/>
                <a:cs typeface="Carlito"/>
              </a:rPr>
              <a:t>those </a:t>
            </a:r>
            <a:r>
              <a:rPr sz="2000" spc="-10" dirty="0">
                <a:latin typeface="+mj-lt"/>
                <a:cs typeface="Carlito"/>
              </a:rPr>
              <a:t>that degrade</a:t>
            </a:r>
            <a:r>
              <a:rPr sz="2000" spc="4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it.</a:t>
            </a:r>
            <a:endParaRPr sz="2000">
              <a:latin typeface="+mj-lt"/>
              <a:cs typeface="Carlito"/>
            </a:endParaRPr>
          </a:p>
          <a:p>
            <a:pPr marL="299085" marR="7620" indent="-287020" algn="just">
              <a:lnSpc>
                <a:spcPts val="2300"/>
              </a:lnSpc>
              <a:spcBef>
                <a:spcPts val="585"/>
              </a:spcBef>
              <a:buFont typeface="Arial"/>
              <a:buChar char="–"/>
              <a:tabLst>
                <a:tab pos="299720" algn="l"/>
              </a:tabLst>
            </a:pPr>
            <a:r>
              <a:rPr sz="2000" spc="-15" dirty="0">
                <a:latin typeface="+mj-lt"/>
                <a:cs typeface="Carlito"/>
              </a:rPr>
              <a:t>Offer </a:t>
            </a:r>
            <a:r>
              <a:rPr sz="2000" spc="-10" dirty="0">
                <a:latin typeface="+mj-lt"/>
                <a:cs typeface="Carlito"/>
              </a:rPr>
              <a:t>revision </a:t>
            </a:r>
            <a:r>
              <a:rPr sz="2000" spc="-15" dirty="0">
                <a:latin typeface="+mj-lt"/>
                <a:cs typeface="Carlito"/>
              </a:rPr>
              <a:t>control </a:t>
            </a:r>
            <a:r>
              <a:rPr sz="2000" dirty="0">
                <a:latin typeface="+mj-lt"/>
                <a:cs typeface="Carlito"/>
              </a:rPr>
              <a:t>&amp; </a:t>
            </a:r>
            <a:r>
              <a:rPr sz="2000" spc="-10" dirty="0">
                <a:latin typeface="+mj-lt"/>
                <a:cs typeface="Carlito"/>
              </a:rPr>
              <a:t>backup safety </a:t>
            </a:r>
            <a:r>
              <a:rPr sz="2000" spc="-20" dirty="0">
                <a:latin typeface="+mj-lt"/>
                <a:cs typeface="Carlito"/>
              </a:rPr>
              <a:t>for </a:t>
            </a:r>
            <a:r>
              <a:rPr sz="2000" spc="-10" dirty="0">
                <a:latin typeface="+mj-lt"/>
                <a:cs typeface="Carlito"/>
              </a:rPr>
              <a:t>work products  </a:t>
            </a:r>
            <a:r>
              <a:rPr sz="2000" spc="-5" dirty="0">
                <a:latin typeface="+mj-lt"/>
                <a:cs typeface="Carlito"/>
              </a:rPr>
              <a:t>during </a:t>
            </a:r>
            <a:r>
              <a:rPr sz="2000" dirty="0">
                <a:latin typeface="+mj-lt"/>
                <a:cs typeface="Carlito"/>
              </a:rPr>
              <a:t>their </a:t>
            </a:r>
            <a:r>
              <a:rPr sz="2000" spc="-15" dirty="0">
                <a:latin typeface="+mj-lt"/>
                <a:cs typeface="Carlito"/>
              </a:rPr>
              <a:t>formative</a:t>
            </a:r>
            <a:r>
              <a:rPr sz="2000" spc="-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development.</a:t>
            </a:r>
            <a:endParaRPr sz="2000">
              <a:latin typeface="+mj-lt"/>
              <a:cs typeface="Carlito"/>
            </a:endParaRPr>
          </a:p>
          <a:p>
            <a:pPr marL="299085" marR="5715" indent="-287020" algn="just">
              <a:lnSpc>
                <a:spcPts val="2300"/>
              </a:lnSpc>
              <a:spcBef>
                <a:spcPts val="585"/>
              </a:spcBef>
              <a:buFont typeface="Arial"/>
              <a:buChar char="–"/>
              <a:tabLst>
                <a:tab pos="299720" algn="l"/>
              </a:tabLst>
            </a:pPr>
            <a:r>
              <a:rPr sz="2000" spc="-20" dirty="0">
                <a:latin typeface="+mj-lt"/>
                <a:cs typeface="Carlito"/>
              </a:rPr>
              <a:t>Facilitate </a:t>
            </a:r>
            <a:r>
              <a:rPr sz="2000" spc="-5" dirty="0">
                <a:latin typeface="+mj-lt"/>
                <a:cs typeface="Carlito"/>
              </a:rPr>
              <a:t>changes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work products </a:t>
            </a:r>
            <a:r>
              <a:rPr sz="2000" spc="-5" dirty="0">
                <a:latin typeface="+mj-lt"/>
                <a:cs typeface="Carlito"/>
              </a:rPr>
              <a:t>during </a:t>
            </a:r>
            <a:r>
              <a:rPr sz="2000" dirty="0">
                <a:latin typeface="+mj-lt"/>
                <a:cs typeface="Carlito"/>
              </a:rPr>
              <a:t>their </a:t>
            </a:r>
            <a:r>
              <a:rPr sz="2000" spc="-5" dirty="0">
                <a:latin typeface="+mj-lt"/>
                <a:cs typeface="Carlito"/>
              </a:rPr>
              <a:t>initial  </a:t>
            </a:r>
            <a:r>
              <a:rPr sz="2000" spc="-15" dirty="0">
                <a:latin typeface="+mj-lt"/>
                <a:cs typeface="Carlito"/>
              </a:rPr>
              <a:t>formative </a:t>
            </a:r>
            <a:r>
              <a:rPr sz="2000" spc="-5" dirty="0">
                <a:latin typeface="+mj-lt"/>
                <a:cs typeface="Carlito"/>
              </a:rPr>
              <a:t>development </a:t>
            </a:r>
            <a:r>
              <a:rPr sz="2000" dirty="0">
                <a:latin typeface="+mj-lt"/>
                <a:cs typeface="Carlito"/>
              </a:rPr>
              <a:t>while </a:t>
            </a:r>
            <a:r>
              <a:rPr sz="2000" spc="-15" dirty="0">
                <a:latin typeface="+mj-lt"/>
                <a:cs typeface="Carlito"/>
              </a:rPr>
              <a:t>avoiding </a:t>
            </a:r>
            <a:r>
              <a:rPr sz="2000" dirty="0">
                <a:latin typeface="+mj-lt"/>
                <a:cs typeface="Carlito"/>
              </a:rPr>
              <a:t>unnecessary  </a:t>
            </a:r>
            <a:r>
              <a:rPr sz="2000" spc="-10" dirty="0">
                <a:latin typeface="+mj-lt"/>
                <a:cs typeface="Carlito"/>
              </a:rPr>
              <a:t>overhead </a:t>
            </a:r>
            <a:r>
              <a:rPr sz="2000" spc="-5" dirty="0">
                <a:latin typeface="+mj-lt"/>
                <a:cs typeface="Carlito"/>
              </a:rPr>
              <a:t>or</a:t>
            </a:r>
            <a:r>
              <a:rPr sz="2000" spc="20" dirty="0">
                <a:latin typeface="+mj-lt"/>
                <a:cs typeface="Carlito"/>
              </a:rPr>
              <a:t> </a:t>
            </a:r>
            <a:r>
              <a:rPr sz="2000" spc="-25" dirty="0">
                <a:latin typeface="+mj-lt"/>
                <a:cs typeface="Carlito"/>
              </a:rPr>
              <a:t>formality.</a:t>
            </a:r>
            <a:endParaRPr sz="2000">
              <a:latin typeface="+mj-lt"/>
              <a:cs typeface="Carlito"/>
            </a:endParaRPr>
          </a:p>
          <a:p>
            <a:pPr marL="299085" marR="6985" indent="-287020" algn="just">
              <a:lnSpc>
                <a:spcPts val="2300"/>
              </a:lnSpc>
              <a:spcBef>
                <a:spcPts val="590"/>
              </a:spcBef>
              <a:buFont typeface="Arial"/>
              <a:buChar char="–"/>
              <a:tabLst>
                <a:tab pos="299720" algn="l"/>
              </a:tabLst>
            </a:pPr>
            <a:r>
              <a:rPr sz="2000" spc="-10" dirty="0">
                <a:latin typeface="+mj-lt"/>
                <a:cs typeface="Carlito"/>
              </a:rPr>
              <a:t>Permit </a:t>
            </a:r>
            <a:r>
              <a:rPr sz="2000" spc="-20" dirty="0">
                <a:latin typeface="+mj-lt"/>
                <a:cs typeface="Carlito"/>
              </a:rPr>
              <a:t>for </a:t>
            </a:r>
            <a:r>
              <a:rPr sz="2000" spc="-15" dirty="0">
                <a:latin typeface="+mj-lt"/>
                <a:cs typeface="Carlito"/>
              </a:rPr>
              <a:t>formal </a:t>
            </a:r>
            <a:r>
              <a:rPr sz="2000" spc="-5" dirty="0">
                <a:latin typeface="+mj-lt"/>
                <a:cs typeface="Carlito"/>
              </a:rPr>
              <a:t>acceptance of </a:t>
            </a:r>
            <a:r>
              <a:rPr sz="2000" spc="-15" dirty="0">
                <a:latin typeface="+mj-lt"/>
                <a:cs typeface="Carlito"/>
              </a:rPr>
              <a:t>work </a:t>
            </a:r>
            <a:r>
              <a:rPr sz="2000" spc="-10" dirty="0">
                <a:latin typeface="+mj-lt"/>
                <a:cs typeface="Carlito"/>
              </a:rPr>
              <a:t>products after </a:t>
            </a:r>
            <a:r>
              <a:rPr sz="2000" dirty="0">
                <a:latin typeface="+mj-lt"/>
                <a:cs typeface="Carlito"/>
              </a:rPr>
              <a:t>their  initial </a:t>
            </a:r>
            <a:r>
              <a:rPr sz="2000" spc="-15" dirty="0">
                <a:latin typeface="+mj-lt"/>
                <a:cs typeface="Carlito"/>
              </a:rPr>
              <a:t>formative </a:t>
            </a:r>
            <a:r>
              <a:rPr sz="2000" spc="-10" dirty="0">
                <a:latin typeface="+mj-lt"/>
                <a:cs typeface="Carlito"/>
              </a:rPr>
              <a:t>development </a:t>
            </a:r>
            <a:r>
              <a:rPr sz="2000" spc="-5" dirty="0">
                <a:latin typeface="+mj-lt"/>
                <a:cs typeface="Carlito"/>
              </a:rPr>
              <a:t>has been</a:t>
            </a:r>
            <a:r>
              <a:rPr sz="2000" spc="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finished.</a:t>
            </a:r>
            <a:endParaRPr sz="2000">
              <a:latin typeface="+mj-lt"/>
              <a:cs typeface="Carlito"/>
            </a:endParaRPr>
          </a:p>
          <a:p>
            <a:pPr marL="299085" marR="5080" indent="-287020" algn="just">
              <a:lnSpc>
                <a:spcPct val="80000"/>
              </a:lnSpc>
              <a:spcBef>
                <a:spcPts val="600"/>
              </a:spcBef>
              <a:buFont typeface="Arial"/>
              <a:buChar char="–"/>
              <a:tabLst>
                <a:tab pos="299720" algn="l"/>
              </a:tabLst>
            </a:pPr>
            <a:r>
              <a:rPr sz="2000" spc="-10" dirty="0">
                <a:latin typeface="+mj-lt"/>
                <a:cs typeface="Carlito"/>
              </a:rPr>
              <a:t>Permit </a:t>
            </a:r>
            <a:r>
              <a:rPr sz="2000" spc="-5" dirty="0">
                <a:latin typeface="+mj-lt"/>
                <a:cs typeface="Carlito"/>
              </a:rPr>
              <a:t>all parties </a:t>
            </a:r>
            <a:r>
              <a:rPr sz="2000" spc="-10" dirty="0">
                <a:latin typeface="+mj-lt"/>
                <a:cs typeface="Carlito"/>
              </a:rPr>
              <a:t>materially </a:t>
            </a:r>
            <a:r>
              <a:rPr sz="2000" spc="-20" dirty="0">
                <a:latin typeface="+mj-lt"/>
                <a:cs typeface="Carlito"/>
              </a:rPr>
              <a:t>affected </a:t>
            </a:r>
            <a:r>
              <a:rPr sz="2000" spc="-10" dirty="0">
                <a:latin typeface="+mj-lt"/>
                <a:cs typeface="Carlito"/>
              </a:rPr>
              <a:t>by proposed </a:t>
            </a:r>
            <a:r>
              <a:rPr sz="2000" spc="-5" dirty="0">
                <a:latin typeface="+mj-lt"/>
                <a:cs typeface="Carlito"/>
              </a:rPr>
              <a:t>changes 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accepted </a:t>
            </a:r>
            <a:r>
              <a:rPr sz="2000" spc="-10" dirty="0">
                <a:latin typeface="+mj-lt"/>
                <a:cs typeface="Carlito"/>
              </a:rPr>
              <a:t>work </a:t>
            </a:r>
            <a:r>
              <a:rPr sz="2000" spc="-15" dirty="0">
                <a:latin typeface="+mj-lt"/>
                <a:cs typeface="Carlito"/>
              </a:rPr>
              <a:t>products to </a:t>
            </a:r>
            <a:r>
              <a:rPr sz="2000" dirty="0">
                <a:latin typeface="+mj-lt"/>
                <a:cs typeface="Carlito"/>
              </a:rPr>
              <a:t>assess the </a:t>
            </a:r>
            <a:r>
              <a:rPr sz="2000" spc="-10" dirty="0">
                <a:latin typeface="+mj-lt"/>
                <a:cs typeface="Carlito"/>
              </a:rPr>
              <a:t>resource,  </a:t>
            </a:r>
            <a:r>
              <a:rPr sz="2000" spc="-5" dirty="0">
                <a:latin typeface="+mj-lt"/>
                <a:cs typeface="Carlito"/>
              </a:rPr>
              <a:t>schedule or </a:t>
            </a:r>
            <a:r>
              <a:rPr sz="2000" spc="-10" dirty="0">
                <a:latin typeface="+mj-lt"/>
                <a:cs typeface="Carlito"/>
              </a:rPr>
              <a:t>product </a:t>
            </a:r>
            <a:r>
              <a:rPr sz="2000" dirty="0">
                <a:latin typeface="+mj-lt"/>
                <a:cs typeface="Carlito"/>
              </a:rPr>
              <a:t>impact </a:t>
            </a:r>
            <a:r>
              <a:rPr sz="2000" spc="-5" dirty="0">
                <a:latin typeface="+mj-lt"/>
                <a:cs typeface="Carlito"/>
              </a:rPr>
              <a:t>of the</a:t>
            </a:r>
            <a:r>
              <a:rPr sz="2000" spc="-3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changes.</a:t>
            </a:r>
            <a:endParaRPr sz="2000">
              <a:latin typeface="+mj-lt"/>
              <a:cs typeface="Carlito"/>
            </a:endParaRPr>
          </a:p>
          <a:p>
            <a:pPr marL="299085" marR="5080" indent="-287020" algn="just">
              <a:lnSpc>
                <a:spcPct val="80000"/>
              </a:lnSpc>
              <a:spcBef>
                <a:spcPts val="580"/>
              </a:spcBef>
              <a:buFont typeface="Arial"/>
              <a:buChar char="–"/>
              <a:tabLst>
                <a:tab pos="299720" algn="l"/>
              </a:tabLst>
            </a:pPr>
            <a:r>
              <a:rPr sz="2000" dirty="0">
                <a:latin typeface="+mj-lt"/>
                <a:cs typeface="Carlito"/>
              </a:rPr>
              <a:t>Notify </a:t>
            </a:r>
            <a:r>
              <a:rPr sz="2000" spc="-20" dirty="0">
                <a:latin typeface="+mj-lt"/>
                <a:cs typeface="Carlito"/>
              </a:rPr>
              <a:t>interested </a:t>
            </a:r>
            <a:r>
              <a:rPr sz="2000" spc="-5" dirty="0">
                <a:latin typeface="+mj-lt"/>
                <a:cs typeface="Carlito"/>
              </a:rPr>
              <a:t>parties </a:t>
            </a:r>
            <a:r>
              <a:rPr sz="2000" dirty="0">
                <a:latin typeface="+mj-lt"/>
                <a:cs typeface="Carlito"/>
              </a:rPr>
              <a:t>on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dirty="0">
                <a:latin typeface="+mj-lt"/>
                <a:cs typeface="Carlito"/>
              </a:rPr>
              <a:t>periphery </a:t>
            </a:r>
            <a:r>
              <a:rPr sz="2000" spc="5" dirty="0">
                <a:latin typeface="+mj-lt"/>
                <a:cs typeface="Carlito"/>
              </a:rPr>
              <a:t>of  </a:t>
            </a:r>
            <a:r>
              <a:rPr sz="2000" spc="-10" dirty="0">
                <a:latin typeface="+mj-lt"/>
                <a:cs typeface="Carlito"/>
              </a:rPr>
              <a:t>development </a:t>
            </a:r>
            <a:r>
              <a:rPr sz="2000" spc="-15" dirty="0">
                <a:latin typeface="+mj-lt"/>
                <a:cs typeface="Carlito"/>
              </a:rPr>
              <a:t>regarding </a:t>
            </a:r>
            <a:r>
              <a:rPr sz="2000" spc="-10" dirty="0">
                <a:latin typeface="+mj-lt"/>
                <a:cs typeface="Carlito"/>
              </a:rPr>
              <a:t>change </a:t>
            </a:r>
            <a:r>
              <a:rPr sz="2000" spc="-5" dirty="0">
                <a:latin typeface="+mj-lt"/>
                <a:cs typeface="Carlito"/>
              </a:rPr>
              <a:t>proposals, </a:t>
            </a:r>
            <a:r>
              <a:rPr sz="2000" dirty="0">
                <a:latin typeface="+mj-lt"/>
                <a:cs typeface="Carlito"/>
              </a:rPr>
              <a:t>their assessed  impact and </a:t>
            </a:r>
            <a:r>
              <a:rPr sz="2000" spc="-5" dirty="0">
                <a:latin typeface="+mj-lt"/>
                <a:cs typeface="Carlito"/>
              </a:rPr>
              <a:t>whether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changes </a:t>
            </a:r>
            <a:r>
              <a:rPr sz="2000" spc="-15" dirty="0">
                <a:latin typeface="+mj-lt"/>
                <a:cs typeface="Carlito"/>
              </a:rPr>
              <a:t>were </a:t>
            </a:r>
            <a:r>
              <a:rPr sz="2000" spc="-10" dirty="0">
                <a:latin typeface="+mj-lt"/>
                <a:cs typeface="Carlito"/>
              </a:rPr>
              <a:t>approved or  rejected.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38914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6985" y="461899"/>
            <a:ext cx="251206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5" dirty="0">
                <a:latin typeface="+mj-lt"/>
              </a:rPr>
              <a:t>CASE</a:t>
            </a:r>
            <a:r>
              <a:rPr sz="2800" b="0" spc="-75" dirty="0">
                <a:latin typeface="+mj-lt"/>
              </a:rPr>
              <a:t> </a:t>
            </a:r>
            <a:r>
              <a:rPr sz="2800" b="0" spc="-80" dirty="0">
                <a:latin typeface="+mj-lt"/>
              </a:rPr>
              <a:t>Tools</a:t>
            </a:r>
            <a:endParaRPr sz="2800" b="0">
              <a:latin typeface="+mj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70685"/>
            <a:ext cx="8074659" cy="4240263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Computer aided </a:t>
            </a:r>
            <a:r>
              <a:rPr sz="2000" spc="-15" dirty="0">
                <a:latin typeface="+mj-lt"/>
                <a:cs typeface="Carlito"/>
              </a:rPr>
              <a:t>software </a:t>
            </a:r>
            <a:r>
              <a:rPr sz="2000" spc="-5" dirty="0">
                <a:latin typeface="+mj-lt"/>
                <a:cs typeface="Carlito"/>
              </a:rPr>
              <a:t>engineering </a:t>
            </a:r>
            <a:r>
              <a:rPr sz="2000" spc="-10" dirty="0">
                <a:latin typeface="+mj-lt"/>
                <a:cs typeface="Carlito"/>
              </a:rPr>
              <a:t>tool </a:t>
            </a:r>
            <a:r>
              <a:rPr sz="2000" spc="-15" dirty="0">
                <a:latin typeface="+mj-lt"/>
                <a:cs typeface="Carlito"/>
              </a:rPr>
              <a:t>assist  software</a:t>
            </a:r>
            <a:r>
              <a:rPr sz="2000" spc="58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engineering </a:t>
            </a:r>
            <a:r>
              <a:rPr sz="2000" spc="-15" dirty="0">
                <a:latin typeface="+mj-lt"/>
                <a:cs typeface="Carlito"/>
              </a:rPr>
              <a:t>managers  </a:t>
            </a:r>
            <a:r>
              <a:rPr sz="2000" dirty="0">
                <a:latin typeface="+mj-lt"/>
                <a:cs typeface="Carlito"/>
              </a:rPr>
              <a:t>&amp; </a:t>
            </a:r>
            <a:r>
              <a:rPr sz="2000" spc="-15" dirty="0">
                <a:latin typeface="+mj-lt"/>
                <a:cs typeface="Carlito"/>
              </a:rPr>
              <a:t>practitioners  </a:t>
            </a:r>
            <a:r>
              <a:rPr sz="2000" dirty="0">
                <a:latin typeface="+mj-lt"/>
                <a:cs typeface="Carlito"/>
              </a:rPr>
              <a:t>in  </a:t>
            </a:r>
            <a:r>
              <a:rPr sz="2000" spc="-5" dirty="0">
                <a:latin typeface="+mj-lt"/>
                <a:cs typeface="Carlito"/>
              </a:rPr>
              <a:t>every </a:t>
            </a:r>
            <a:r>
              <a:rPr sz="2000" dirty="0">
                <a:latin typeface="+mj-lt"/>
                <a:cs typeface="Carlito"/>
              </a:rPr>
              <a:t>activity </a:t>
            </a:r>
            <a:r>
              <a:rPr sz="2000" spc="-10" dirty="0">
                <a:latin typeface="+mj-lt"/>
                <a:cs typeface="Carlito"/>
              </a:rPr>
              <a:t>associated </a:t>
            </a:r>
            <a:r>
              <a:rPr sz="2000" dirty="0">
                <a:latin typeface="+mj-lt"/>
                <a:cs typeface="Carlito"/>
              </a:rPr>
              <a:t>with the </a:t>
            </a:r>
            <a:r>
              <a:rPr sz="2000" spc="-15" dirty="0">
                <a:latin typeface="+mj-lt"/>
                <a:cs typeface="Carlito"/>
              </a:rPr>
              <a:t>software</a:t>
            </a:r>
            <a:r>
              <a:rPr sz="2000" spc="-9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process.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5080" indent="-342900" algn="just">
              <a:lnSpc>
                <a:spcPct val="9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Thus,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CASE </a:t>
            </a:r>
            <a:r>
              <a:rPr sz="2000" spc="-10" dirty="0">
                <a:latin typeface="+mj-lt"/>
                <a:cs typeface="Carlito"/>
              </a:rPr>
              <a:t>tool </a:t>
            </a:r>
            <a:r>
              <a:rPr sz="2000" spc="-5" dirty="0">
                <a:latin typeface="+mj-lt"/>
                <a:cs typeface="Carlito"/>
              </a:rPr>
              <a:t>means </a:t>
            </a:r>
            <a:r>
              <a:rPr sz="2000" spc="-25" dirty="0">
                <a:latin typeface="+mj-lt"/>
                <a:cs typeface="Carlito"/>
              </a:rPr>
              <a:t>any </a:t>
            </a:r>
            <a:r>
              <a:rPr sz="2000" spc="-10" dirty="0">
                <a:latin typeface="+mj-lt"/>
                <a:cs typeface="Carlito"/>
              </a:rPr>
              <a:t>tool </a:t>
            </a:r>
            <a:r>
              <a:rPr sz="2000" spc="-5" dirty="0">
                <a:latin typeface="+mj-lt"/>
                <a:cs typeface="Carlito"/>
              </a:rPr>
              <a:t>used </a:t>
            </a:r>
            <a:r>
              <a:rPr sz="2000" spc="-15" dirty="0">
                <a:latin typeface="+mj-lt"/>
                <a:cs typeface="Carlito"/>
              </a:rPr>
              <a:t>to automate  </a:t>
            </a:r>
            <a:r>
              <a:rPr sz="2000" dirty="0">
                <a:latin typeface="+mj-lt"/>
                <a:cs typeface="Carlito"/>
              </a:rPr>
              <a:t>some </a:t>
            </a:r>
            <a:r>
              <a:rPr sz="2000" spc="-5" dirty="0">
                <a:latin typeface="+mj-lt"/>
                <a:cs typeface="Carlito"/>
              </a:rPr>
              <a:t>activity </a:t>
            </a:r>
            <a:r>
              <a:rPr sz="2000" spc="-10" dirty="0">
                <a:latin typeface="+mj-lt"/>
                <a:cs typeface="Carlito"/>
              </a:rPr>
              <a:t>associated </a:t>
            </a:r>
            <a:r>
              <a:rPr sz="2000" dirty="0">
                <a:latin typeface="+mj-lt"/>
                <a:cs typeface="Carlito"/>
              </a:rPr>
              <a:t>with </a:t>
            </a:r>
            <a:r>
              <a:rPr sz="2000" spc="-15" dirty="0">
                <a:latin typeface="+mj-lt"/>
                <a:cs typeface="Carlito"/>
              </a:rPr>
              <a:t>software </a:t>
            </a:r>
            <a:r>
              <a:rPr sz="2000" spc="-10" dirty="0">
                <a:latin typeface="+mj-lt"/>
                <a:cs typeface="Carlito"/>
              </a:rPr>
              <a:t>development.  </a:t>
            </a:r>
            <a:r>
              <a:rPr sz="2000" spc="-15" dirty="0">
                <a:latin typeface="+mj-lt"/>
                <a:cs typeface="Carlito"/>
              </a:rPr>
              <a:t>Many </a:t>
            </a:r>
            <a:r>
              <a:rPr sz="2000" spc="-10" dirty="0">
                <a:latin typeface="+mj-lt"/>
                <a:cs typeface="Carlito"/>
              </a:rPr>
              <a:t>CASE tools </a:t>
            </a:r>
            <a:r>
              <a:rPr sz="2000" spc="-20" dirty="0">
                <a:latin typeface="+mj-lt"/>
                <a:cs typeface="Carlito"/>
              </a:rPr>
              <a:t>are </a:t>
            </a:r>
            <a:r>
              <a:rPr sz="2000" spc="-15" dirty="0">
                <a:latin typeface="+mj-lt"/>
                <a:cs typeface="Carlito"/>
              </a:rPr>
              <a:t>available. </a:t>
            </a:r>
            <a:r>
              <a:rPr sz="2000" spc="-5" dirty="0">
                <a:latin typeface="+mj-lt"/>
                <a:cs typeface="Carlito"/>
              </a:rPr>
              <a:t>Some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5" dirty="0">
                <a:latin typeface="+mj-lt"/>
                <a:cs typeface="Carlito"/>
              </a:rPr>
              <a:t>these CASE  tools </a:t>
            </a:r>
            <a:r>
              <a:rPr sz="2000" spc="-15" dirty="0">
                <a:latin typeface="+mj-lt"/>
                <a:cs typeface="Carlito"/>
              </a:rPr>
              <a:t>assist </a:t>
            </a:r>
            <a:r>
              <a:rPr sz="2000" dirty="0">
                <a:latin typeface="+mj-lt"/>
                <a:cs typeface="Carlito"/>
              </a:rPr>
              <a:t>in phase </a:t>
            </a:r>
            <a:r>
              <a:rPr sz="2000" spc="-15" dirty="0">
                <a:latin typeface="+mj-lt"/>
                <a:cs typeface="Carlito"/>
              </a:rPr>
              <a:t>related </a:t>
            </a:r>
            <a:r>
              <a:rPr sz="2000" spc="-5" dirty="0">
                <a:latin typeface="+mj-lt"/>
                <a:cs typeface="Carlito"/>
              </a:rPr>
              <a:t>tasks </a:t>
            </a:r>
            <a:r>
              <a:rPr sz="2000" spc="-10" dirty="0">
                <a:latin typeface="+mj-lt"/>
                <a:cs typeface="Carlito"/>
              </a:rPr>
              <a:t>such as  </a:t>
            </a:r>
            <a:r>
              <a:rPr sz="2000" spc="-5" dirty="0">
                <a:latin typeface="+mj-lt"/>
                <a:cs typeface="Carlito"/>
              </a:rPr>
              <a:t>specification, </a:t>
            </a:r>
            <a:r>
              <a:rPr sz="2000" spc="-15" dirty="0">
                <a:latin typeface="+mj-lt"/>
                <a:cs typeface="Carlito"/>
              </a:rPr>
              <a:t>structure </a:t>
            </a:r>
            <a:r>
              <a:rPr sz="2000" spc="-10" dirty="0">
                <a:latin typeface="+mj-lt"/>
                <a:cs typeface="Carlito"/>
              </a:rPr>
              <a:t>analysis, </a:t>
            </a:r>
            <a:r>
              <a:rPr sz="2000" spc="-5" dirty="0">
                <a:latin typeface="+mj-lt"/>
                <a:cs typeface="Carlito"/>
              </a:rPr>
              <a:t>design, coding, </a:t>
            </a:r>
            <a:r>
              <a:rPr sz="2000" spc="-15" dirty="0">
                <a:latin typeface="+mj-lt"/>
                <a:cs typeface="Carlito"/>
              </a:rPr>
              <a:t>testing  etc;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15" dirty="0">
                <a:latin typeface="+mj-lt"/>
                <a:cs typeface="Carlito"/>
              </a:rPr>
              <a:t>others to </a:t>
            </a:r>
            <a:r>
              <a:rPr sz="2000" spc="-5" dirty="0">
                <a:latin typeface="+mj-lt"/>
                <a:cs typeface="Carlito"/>
              </a:rPr>
              <a:t>non-phase activities such </a:t>
            </a:r>
            <a:r>
              <a:rPr sz="2000" dirty="0">
                <a:latin typeface="+mj-lt"/>
                <a:cs typeface="Carlito"/>
              </a:rPr>
              <a:t>as </a:t>
            </a:r>
            <a:r>
              <a:rPr sz="2000" spc="-15" dirty="0">
                <a:latin typeface="+mj-lt"/>
                <a:cs typeface="Carlito"/>
              </a:rPr>
              <a:t>project </a:t>
            </a:r>
            <a:r>
              <a:rPr sz="2000" spc="58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management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15" dirty="0">
                <a:latin typeface="+mj-lt"/>
                <a:cs typeface="Carlito"/>
              </a:rPr>
              <a:t>configuration</a:t>
            </a:r>
            <a:r>
              <a:rPr sz="2000" spc="-75" dirty="0">
                <a:latin typeface="+mj-lt"/>
                <a:cs typeface="Carlito"/>
              </a:rPr>
              <a:t> </a:t>
            </a:r>
            <a:r>
              <a:rPr sz="2000" spc="-5">
                <a:latin typeface="+mj-lt"/>
                <a:cs typeface="Carlito"/>
              </a:rPr>
              <a:t>management</a:t>
            </a:r>
            <a:r>
              <a:rPr sz="2000" spc="-5" smtClean="0">
                <a:latin typeface="+mj-lt"/>
                <a:cs typeface="Carlito"/>
              </a:rPr>
              <a:t>.</a:t>
            </a:r>
            <a:r>
              <a:rPr lang="en-US" sz="2000" spc="-5" dirty="0"/>
              <a:t> </a:t>
            </a:r>
            <a:endParaRPr lang="en-US" sz="2000" spc="-5" dirty="0" smtClean="0"/>
          </a:p>
          <a:p>
            <a:pPr marL="355600" marR="5080" indent="-342900" algn="just">
              <a:lnSpc>
                <a:spcPct val="90000"/>
              </a:lnSpc>
              <a:buFont typeface="Arial"/>
              <a:buChar char="•"/>
              <a:tabLst>
                <a:tab pos="355600" algn="l"/>
              </a:tabLst>
            </a:pPr>
            <a:r>
              <a:rPr lang="en-US" sz="2000" spc="-5" dirty="0" smtClean="0"/>
              <a:t>CASE </a:t>
            </a:r>
            <a:r>
              <a:rPr lang="en-US" sz="2000" spc="-10" dirty="0"/>
              <a:t>tools </a:t>
            </a:r>
            <a:r>
              <a:rPr lang="en-US" sz="2000" spc="-15" dirty="0"/>
              <a:t>are software programs </a:t>
            </a:r>
            <a:r>
              <a:rPr lang="en-US" sz="2000" spc="-5" dirty="0"/>
              <a:t>that </a:t>
            </a:r>
            <a:r>
              <a:rPr lang="en-US" sz="2000" spc="-15" dirty="0"/>
              <a:t>are </a:t>
            </a:r>
            <a:r>
              <a:rPr lang="en-US" sz="2000" spc="690" dirty="0"/>
              <a:t> </a:t>
            </a:r>
            <a:r>
              <a:rPr lang="en-US" sz="2000" spc="-5" dirty="0"/>
              <a:t>designed </a:t>
            </a:r>
            <a:r>
              <a:rPr lang="en-US" sz="2000" spc="-25" dirty="0"/>
              <a:t>to </a:t>
            </a:r>
            <a:r>
              <a:rPr lang="en-US" sz="2000" spc="-5" dirty="0"/>
              <a:t>assist </a:t>
            </a:r>
            <a:r>
              <a:rPr lang="en-US" sz="2000" dirty="0"/>
              <a:t>human </a:t>
            </a:r>
            <a:r>
              <a:rPr lang="en-US" sz="2000" spc="-20" dirty="0"/>
              <a:t>programmers </a:t>
            </a:r>
            <a:r>
              <a:rPr lang="en-US" sz="2000" dirty="0"/>
              <a:t>with  the </a:t>
            </a:r>
            <a:r>
              <a:rPr lang="en-US" sz="2000" spc="-10" dirty="0"/>
              <a:t>complexity </a:t>
            </a:r>
            <a:r>
              <a:rPr lang="en-US" sz="2000" dirty="0"/>
              <a:t>of the </a:t>
            </a:r>
            <a:r>
              <a:rPr lang="en-US" sz="2000" spc="-10" dirty="0"/>
              <a:t>processes </a:t>
            </a:r>
            <a:r>
              <a:rPr lang="en-US" sz="2000" dirty="0"/>
              <a:t>&amp; the </a:t>
            </a:r>
            <a:r>
              <a:rPr lang="en-US" sz="2000" spc="-10" dirty="0"/>
              <a:t>artifacts  </a:t>
            </a:r>
            <a:r>
              <a:rPr lang="en-US" sz="2000" dirty="0"/>
              <a:t>of </a:t>
            </a:r>
            <a:r>
              <a:rPr lang="en-US" sz="2000" spc="-15" dirty="0"/>
              <a:t>software</a:t>
            </a:r>
            <a:r>
              <a:rPr lang="en-US" sz="2000" spc="-25" dirty="0"/>
              <a:t> </a:t>
            </a:r>
            <a:r>
              <a:rPr lang="en-US" sz="2000" dirty="0"/>
              <a:t>engineering.</a:t>
            </a:r>
          </a:p>
          <a:p>
            <a:pPr marL="355600" marR="5080" indent="-342900" algn="just">
              <a:lnSpc>
                <a:spcPct val="90000"/>
              </a:lnSpc>
              <a:buFont typeface="Arial"/>
              <a:buChar char="•"/>
              <a:tabLst>
                <a:tab pos="355600" algn="l"/>
              </a:tabLst>
            </a:pPr>
            <a:endParaRPr lang="en-IN" sz="2000" spc="-5" dirty="0" smtClean="0">
              <a:latin typeface="+mj-lt"/>
              <a:cs typeface="Carlito"/>
            </a:endParaRPr>
          </a:p>
          <a:p>
            <a:pPr marL="355600" marR="5080" indent="-342900" algn="just">
              <a:lnSpc>
                <a:spcPct val="90000"/>
              </a:lnSpc>
              <a:buFont typeface="Arial"/>
              <a:buChar char="•"/>
              <a:tabLst>
                <a:tab pos="355600" algn="l"/>
              </a:tabLst>
            </a:pPr>
            <a:endParaRPr sz="2000">
              <a:latin typeface="+mj-lt"/>
              <a:cs typeface="Carlito"/>
            </a:endParaRPr>
          </a:p>
        </p:txBody>
      </p:sp>
      <p:pic>
        <p:nvPicPr>
          <p:cNvPr id="39938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12954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192150"/>
            <a:ext cx="6932269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61030" marR="5080" indent="-2794000">
              <a:lnSpc>
                <a:spcPct val="100000"/>
              </a:lnSpc>
              <a:spcBef>
                <a:spcPts val="95"/>
              </a:spcBef>
            </a:pPr>
            <a:r>
              <a:rPr lang="en-IN" sz="2800" b="0" spc="-30" dirty="0" smtClean="0">
                <a:latin typeface="+mj-lt"/>
                <a:cs typeface="Carlito"/>
              </a:rPr>
              <a:t>       </a:t>
            </a:r>
            <a:r>
              <a:rPr sz="2800" b="0" spc="-30" smtClean="0">
                <a:latin typeface="+mj-lt"/>
                <a:cs typeface="Carlito"/>
              </a:rPr>
              <a:t>SOFTWARE </a:t>
            </a:r>
            <a:r>
              <a:rPr sz="2800" b="0" spc="-5" dirty="0">
                <a:latin typeface="+mj-lt"/>
                <a:cs typeface="Carlito"/>
              </a:rPr>
              <a:t>AS AN </a:t>
            </a:r>
            <a:r>
              <a:rPr sz="2800" b="0" spc="-20" dirty="0">
                <a:latin typeface="+mj-lt"/>
                <a:cs typeface="Carlito"/>
              </a:rPr>
              <a:t>EVOLUTIONARY  </a:t>
            </a:r>
            <a:r>
              <a:rPr sz="2800" b="0" spc="-10" dirty="0">
                <a:latin typeface="+mj-lt"/>
                <a:cs typeface="Carlito"/>
              </a:rPr>
              <a:t>ENTITY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0685"/>
            <a:ext cx="8074659" cy="3048976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15" dirty="0">
                <a:latin typeface="+mj-lt"/>
                <a:cs typeface="Carlito"/>
              </a:rPr>
              <a:t>Software </a:t>
            </a:r>
            <a:r>
              <a:rPr sz="2000" spc="-10" dirty="0">
                <a:latin typeface="+mj-lt"/>
                <a:cs typeface="Carlito"/>
              </a:rPr>
              <a:t>Maintenance </a:t>
            </a:r>
            <a:r>
              <a:rPr sz="2000" spc="-5" dirty="0">
                <a:latin typeface="+mj-lt"/>
                <a:cs typeface="Carlito"/>
              </a:rPr>
              <a:t>includes </a:t>
            </a:r>
            <a:r>
              <a:rPr sz="2000" b="1" spc="-10" dirty="0">
                <a:latin typeface="+mj-lt"/>
                <a:cs typeface="Carlito"/>
              </a:rPr>
              <a:t>error </a:t>
            </a:r>
            <a:r>
              <a:rPr sz="2000" b="1" spc="-5" dirty="0">
                <a:latin typeface="+mj-lt"/>
                <a:cs typeface="Carlito"/>
              </a:rPr>
              <a:t>correction,  enhancements </a:t>
            </a:r>
            <a:r>
              <a:rPr sz="2000" b="1" dirty="0">
                <a:latin typeface="+mj-lt"/>
                <a:cs typeface="Carlito"/>
              </a:rPr>
              <a:t>of </a:t>
            </a:r>
            <a:r>
              <a:rPr sz="2000" b="1" spc="-5" dirty="0">
                <a:latin typeface="+mj-lt"/>
                <a:cs typeface="Carlito"/>
              </a:rPr>
              <a:t>capabilities, deletion </a:t>
            </a:r>
            <a:r>
              <a:rPr sz="2000" b="1" dirty="0">
                <a:latin typeface="+mj-lt"/>
                <a:cs typeface="Carlito"/>
              </a:rPr>
              <a:t>of </a:t>
            </a:r>
            <a:r>
              <a:rPr sz="2000" b="1" spc="-10" dirty="0">
                <a:latin typeface="+mj-lt"/>
                <a:cs typeface="Carlito"/>
              </a:rPr>
              <a:t>obsolete  </a:t>
            </a:r>
            <a:r>
              <a:rPr sz="2000" b="1" spc="-5" dirty="0">
                <a:latin typeface="+mj-lt"/>
                <a:cs typeface="Carlito"/>
              </a:rPr>
              <a:t>capabilities </a:t>
            </a:r>
            <a:r>
              <a:rPr sz="2000" b="1" dirty="0">
                <a:latin typeface="+mj-lt"/>
                <a:cs typeface="Carlito"/>
              </a:rPr>
              <a:t>&amp;</a:t>
            </a:r>
            <a:r>
              <a:rPr sz="2000" b="1" spc="-10" dirty="0">
                <a:latin typeface="+mj-lt"/>
                <a:cs typeface="Carlito"/>
              </a:rPr>
              <a:t> optimization.</a:t>
            </a:r>
            <a:endParaRPr sz="2000">
              <a:latin typeface="+mj-lt"/>
              <a:cs typeface="Carlito"/>
            </a:endParaRPr>
          </a:p>
          <a:p>
            <a:pPr marL="355600" marR="5080" indent="-342900" algn="just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As </a:t>
            </a:r>
            <a:r>
              <a:rPr sz="2000" spc="-10" dirty="0">
                <a:latin typeface="+mj-lt"/>
                <a:cs typeface="Carlito"/>
              </a:rPr>
              <a:t>changes cannot </a:t>
            </a:r>
            <a:r>
              <a:rPr sz="2000" spc="-5" dirty="0">
                <a:latin typeface="+mj-lt"/>
                <a:cs typeface="Carlito"/>
              </a:rPr>
              <a:t>be </a:t>
            </a:r>
            <a:r>
              <a:rPr sz="2000" spc="-15" dirty="0">
                <a:latin typeface="+mj-lt"/>
                <a:cs typeface="Carlito"/>
              </a:rPr>
              <a:t>avoided,</a:t>
            </a:r>
            <a:r>
              <a:rPr sz="2000" spc="58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we  </a:t>
            </a:r>
            <a:r>
              <a:rPr sz="2000" spc="-5" dirty="0">
                <a:latin typeface="+mj-lt"/>
                <a:cs typeface="Carlito"/>
              </a:rPr>
              <a:t>should </a:t>
            </a:r>
            <a:r>
              <a:rPr sz="2000" spc="-10" dirty="0">
                <a:latin typeface="+mj-lt"/>
                <a:cs typeface="Carlito"/>
              </a:rPr>
              <a:t>develop  </a:t>
            </a:r>
            <a:r>
              <a:rPr sz="2000" spc="-5" dirty="0">
                <a:latin typeface="+mj-lt"/>
                <a:cs typeface="Carlito"/>
              </a:rPr>
              <a:t>mechanism </a:t>
            </a:r>
            <a:r>
              <a:rPr sz="2000" spc="-25" dirty="0">
                <a:latin typeface="+mj-lt"/>
                <a:cs typeface="Carlito"/>
              </a:rPr>
              <a:t>for </a:t>
            </a:r>
            <a:r>
              <a:rPr sz="2000" spc="-10" dirty="0">
                <a:latin typeface="+mj-lt"/>
                <a:cs typeface="Carlito"/>
              </a:rPr>
              <a:t>evaluating, </a:t>
            </a:r>
            <a:r>
              <a:rPr sz="2000" spc="-15" dirty="0">
                <a:latin typeface="+mj-lt"/>
                <a:cs typeface="Carlito"/>
              </a:rPr>
              <a:t>controlling </a:t>
            </a:r>
            <a:r>
              <a:rPr sz="2000" dirty="0">
                <a:latin typeface="+mj-lt"/>
                <a:cs typeface="Carlito"/>
              </a:rPr>
              <a:t>&amp; making  </a:t>
            </a:r>
            <a:r>
              <a:rPr sz="2000" spc="-5" dirty="0">
                <a:latin typeface="+mj-lt"/>
                <a:cs typeface="Carlito"/>
              </a:rPr>
              <a:t>modifications.</a:t>
            </a:r>
            <a:endParaRPr sz="2000">
              <a:latin typeface="+mj-lt"/>
              <a:cs typeface="Carlito"/>
            </a:endParaRPr>
          </a:p>
          <a:p>
            <a:pPr marL="355600" marR="5080" indent="-342900" algn="just">
              <a:lnSpc>
                <a:spcPts val="2920"/>
              </a:lnSpc>
              <a:spcBef>
                <a:spcPts val="63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Hence </a:t>
            </a:r>
            <a:r>
              <a:rPr sz="2000" spc="-20" dirty="0">
                <a:latin typeface="+mj-lt"/>
                <a:cs typeface="Carlito"/>
              </a:rPr>
              <a:t>any </a:t>
            </a:r>
            <a:r>
              <a:rPr sz="2000" spc="-10" dirty="0">
                <a:latin typeface="+mj-lt"/>
                <a:cs typeface="Carlito"/>
              </a:rPr>
              <a:t>work </a:t>
            </a:r>
            <a:r>
              <a:rPr sz="2000" spc="-5" dirty="0">
                <a:latin typeface="+mj-lt"/>
                <a:cs typeface="Carlito"/>
              </a:rPr>
              <a:t>done </a:t>
            </a:r>
            <a:r>
              <a:rPr sz="2000" spc="-15" dirty="0">
                <a:latin typeface="+mj-lt"/>
                <a:cs typeface="Carlito"/>
              </a:rPr>
              <a:t>to change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s/w </a:t>
            </a:r>
            <a:r>
              <a:rPr sz="2000" spc="-15" dirty="0">
                <a:latin typeface="+mj-lt"/>
                <a:cs typeface="Carlito"/>
              </a:rPr>
              <a:t>after </a:t>
            </a:r>
            <a:r>
              <a:rPr sz="2000" spc="-5" dirty="0">
                <a:latin typeface="+mj-lt"/>
                <a:cs typeface="Carlito"/>
              </a:rPr>
              <a:t>its  </a:t>
            </a:r>
            <a:r>
              <a:rPr sz="2000" spc="-10" dirty="0">
                <a:latin typeface="+mj-lt"/>
                <a:cs typeface="Carlito"/>
              </a:rPr>
              <a:t>operation </a:t>
            </a:r>
            <a:r>
              <a:rPr sz="2000" dirty="0">
                <a:latin typeface="+mj-lt"/>
                <a:cs typeface="Carlito"/>
              </a:rPr>
              <a:t>is </a:t>
            </a:r>
            <a:r>
              <a:rPr sz="2000" spc="-10" dirty="0">
                <a:latin typeface="+mj-lt"/>
                <a:cs typeface="Carlito"/>
              </a:rPr>
              <a:t>considered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be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maintenance</a:t>
            </a:r>
            <a:r>
              <a:rPr sz="2000" spc="-12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work.</a:t>
            </a:r>
            <a:endParaRPr sz="2000">
              <a:latin typeface="+mj-lt"/>
              <a:cs typeface="Carlito"/>
            </a:endParaRPr>
          </a:p>
          <a:p>
            <a:pPr marL="355600" marR="12700" indent="-342900" algn="just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term </a:t>
            </a:r>
            <a:r>
              <a:rPr sz="2000" spc="-20" dirty="0">
                <a:latin typeface="+mj-lt"/>
                <a:cs typeface="Carlito"/>
              </a:rPr>
              <a:t>“evolution” </a:t>
            </a:r>
            <a:r>
              <a:rPr sz="2000" spc="-5" dirty="0">
                <a:latin typeface="+mj-lt"/>
                <a:cs typeface="Carlito"/>
              </a:rPr>
              <a:t>has been </a:t>
            </a:r>
            <a:r>
              <a:rPr sz="2000" spc="-10" dirty="0">
                <a:latin typeface="+mj-lt"/>
                <a:cs typeface="Carlito"/>
              </a:rPr>
              <a:t>used </a:t>
            </a:r>
            <a:r>
              <a:rPr sz="2000" dirty="0">
                <a:latin typeface="+mj-lt"/>
                <a:cs typeface="Carlito"/>
              </a:rPr>
              <a:t>with </a:t>
            </a:r>
            <a:r>
              <a:rPr sz="2000" spc="-25" dirty="0">
                <a:latin typeface="+mj-lt"/>
                <a:cs typeface="Carlito"/>
              </a:rPr>
              <a:t>reference </a:t>
            </a:r>
            <a:r>
              <a:rPr sz="2000" spc="-45" dirty="0">
                <a:latin typeface="+mj-lt"/>
                <a:cs typeface="Carlito"/>
              </a:rPr>
              <a:t>to  </a:t>
            </a:r>
            <a:r>
              <a:rPr sz="2000" spc="-5" dirty="0">
                <a:latin typeface="+mj-lt"/>
                <a:cs typeface="Carlito"/>
              </a:rPr>
              <a:t>s/w since </a:t>
            </a:r>
            <a:r>
              <a:rPr sz="2000" spc="-35" dirty="0">
                <a:latin typeface="+mj-lt"/>
                <a:cs typeface="Carlito"/>
              </a:rPr>
              <a:t>1960’s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signify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growth </a:t>
            </a:r>
            <a:r>
              <a:rPr sz="2000" spc="-5" dirty="0">
                <a:latin typeface="+mj-lt"/>
                <a:cs typeface="Carlito"/>
              </a:rPr>
              <a:t>dynamics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45" dirty="0">
                <a:latin typeface="+mj-lt"/>
                <a:cs typeface="Carlito"/>
              </a:rPr>
              <a:t>s/w.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4098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16002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58493"/>
            <a:ext cx="8073390" cy="2604559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Software </a:t>
            </a:r>
            <a:r>
              <a:rPr sz="2000" dirty="0">
                <a:latin typeface="+mj-lt"/>
                <a:cs typeface="Carlito"/>
              </a:rPr>
              <a:t>engineering mainly includes the  </a:t>
            </a:r>
            <a:r>
              <a:rPr sz="2000" spc="-15" dirty="0">
                <a:latin typeface="+mj-lt"/>
                <a:cs typeface="Carlito"/>
              </a:rPr>
              <a:t>following </a:t>
            </a:r>
            <a:r>
              <a:rPr sz="2000" spc="-10" dirty="0">
                <a:latin typeface="+mj-lt"/>
                <a:cs typeface="Carlito"/>
              </a:rPr>
              <a:t>processes, </a:t>
            </a:r>
            <a:r>
              <a:rPr sz="2000" spc="-5" dirty="0">
                <a:latin typeface="+mj-lt"/>
                <a:cs typeface="Carlito"/>
              </a:rPr>
              <a:t>which </a:t>
            </a:r>
            <a:r>
              <a:rPr sz="2000" spc="-20" dirty="0">
                <a:latin typeface="+mj-lt"/>
                <a:cs typeface="Carlito"/>
              </a:rPr>
              <a:t>may </a:t>
            </a:r>
            <a:r>
              <a:rPr sz="2000" dirty="0">
                <a:latin typeface="+mj-lt"/>
                <a:cs typeface="Carlito"/>
              </a:rPr>
              <a:t>be aided </a:t>
            </a:r>
            <a:r>
              <a:rPr sz="2000" spc="-20" dirty="0">
                <a:latin typeface="+mj-lt"/>
                <a:cs typeface="Carlito"/>
              </a:rPr>
              <a:t>by  </a:t>
            </a:r>
            <a:r>
              <a:rPr sz="2000" spc="-5" dirty="0">
                <a:latin typeface="+mj-lt"/>
                <a:cs typeface="Carlito"/>
              </a:rPr>
              <a:t>CASE:-</a:t>
            </a:r>
            <a:endParaRPr sz="2000">
              <a:latin typeface="+mj-lt"/>
              <a:cs typeface="Carlito"/>
            </a:endParaRPr>
          </a:p>
          <a:p>
            <a:pPr marL="756285" marR="6350" lvl="1" indent="-287020">
              <a:lnSpc>
                <a:spcPts val="3020"/>
              </a:lnSpc>
              <a:spcBef>
                <a:spcPts val="735"/>
              </a:spcBef>
              <a:buFont typeface="Arial"/>
              <a:buChar char="–"/>
              <a:tabLst>
                <a:tab pos="756920" algn="l"/>
                <a:tab pos="2759075" algn="l"/>
                <a:tab pos="3474085" algn="l"/>
                <a:tab pos="4519295" algn="l"/>
                <a:tab pos="5802630" algn="l"/>
                <a:tab pos="6789420" algn="l"/>
              </a:tabLst>
            </a:pPr>
            <a:r>
              <a:rPr sz="2000" spc="-170" smtClean="0">
                <a:latin typeface="+mj-lt"/>
                <a:cs typeface="Carlito"/>
              </a:rPr>
              <a:t>T</a:t>
            </a:r>
            <a:r>
              <a:rPr sz="2000" spc="-70" smtClean="0">
                <a:latin typeface="+mj-lt"/>
                <a:cs typeface="Carlito"/>
              </a:rPr>
              <a:t>r</a:t>
            </a:r>
            <a:r>
              <a:rPr sz="2000" spc="-5" smtClean="0">
                <a:latin typeface="+mj-lt"/>
                <a:cs typeface="Carlito"/>
              </a:rPr>
              <a:t>ansl</a:t>
            </a:r>
            <a:r>
              <a:rPr sz="2000" spc="-35" smtClean="0">
                <a:latin typeface="+mj-lt"/>
                <a:cs typeface="Carlito"/>
              </a:rPr>
              <a:t>a</a:t>
            </a:r>
            <a:r>
              <a:rPr sz="2000" spc="-5" smtClean="0">
                <a:latin typeface="+mj-lt"/>
                <a:cs typeface="Carlito"/>
              </a:rPr>
              <a:t>tion</a:t>
            </a:r>
            <a:r>
              <a:rPr lang="en-IN" sz="2000" spc="-5" dirty="0">
                <a:latin typeface="+mj-lt"/>
                <a:cs typeface="Carlito"/>
              </a:rPr>
              <a:t> </a:t>
            </a:r>
            <a:r>
              <a:rPr sz="2000" spc="-5" smtClean="0">
                <a:latin typeface="+mj-lt"/>
                <a:cs typeface="Carlito"/>
              </a:rPr>
              <a:t>of</a:t>
            </a:r>
            <a:r>
              <a:rPr lang="en-IN" sz="2000" spc="-5" dirty="0">
                <a:latin typeface="+mj-lt"/>
                <a:cs typeface="Carlito"/>
              </a:rPr>
              <a:t> </a:t>
            </a:r>
            <a:r>
              <a:rPr sz="2000" spc="-10" smtClean="0">
                <a:latin typeface="+mj-lt"/>
                <a:cs typeface="Carlito"/>
              </a:rPr>
              <a:t>use</a:t>
            </a:r>
            <a:r>
              <a:rPr sz="2000" spc="-5" smtClean="0">
                <a:latin typeface="+mj-lt"/>
                <a:cs typeface="Carlito"/>
              </a:rPr>
              <a:t>r</a:t>
            </a:r>
            <a:r>
              <a:rPr lang="en-IN" sz="2000" spc="-5" dirty="0">
                <a:latin typeface="+mj-lt"/>
                <a:cs typeface="Carlito"/>
              </a:rPr>
              <a:t> </a:t>
            </a:r>
            <a:r>
              <a:rPr sz="2000" spc="-10" smtClean="0">
                <a:latin typeface="+mj-lt"/>
                <a:cs typeface="Carlito"/>
              </a:rPr>
              <a:t>nee</a:t>
            </a:r>
            <a:r>
              <a:rPr sz="2000" spc="5" smtClean="0">
                <a:latin typeface="+mj-lt"/>
                <a:cs typeface="Carlito"/>
              </a:rPr>
              <a:t>d</a:t>
            </a:r>
            <a:r>
              <a:rPr sz="2000" spc="-5" smtClean="0">
                <a:latin typeface="+mj-lt"/>
                <a:cs typeface="Carlito"/>
              </a:rPr>
              <a:t>s</a:t>
            </a:r>
            <a:r>
              <a:rPr lang="en-IN" sz="2000" spc="-5" dirty="0">
                <a:latin typeface="+mj-lt"/>
                <a:cs typeface="Carlito"/>
              </a:rPr>
              <a:t> </a:t>
            </a:r>
            <a:r>
              <a:rPr sz="2000" spc="-5" smtClean="0">
                <a:latin typeface="+mj-lt"/>
                <a:cs typeface="Carlito"/>
              </a:rPr>
              <a:t>i</a:t>
            </a:r>
            <a:r>
              <a:rPr sz="2000" spc="-30" smtClean="0">
                <a:latin typeface="+mj-lt"/>
                <a:cs typeface="Carlito"/>
              </a:rPr>
              <a:t>n</a:t>
            </a:r>
            <a:r>
              <a:rPr sz="2000" spc="-35" smtClean="0">
                <a:latin typeface="+mj-lt"/>
                <a:cs typeface="Carlito"/>
              </a:rPr>
              <a:t>t</a:t>
            </a:r>
            <a:r>
              <a:rPr sz="2000" spc="-5" smtClean="0">
                <a:latin typeface="+mj-lt"/>
                <a:cs typeface="Carlito"/>
              </a:rPr>
              <a:t>o</a:t>
            </a:r>
            <a:r>
              <a:rPr lang="en-IN" sz="2000" spc="-5" dirty="0">
                <a:latin typeface="+mj-lt"/>
                <a:cs typeface="Carlito"/>
              </a:rPr>
              <a:t> </a:t>
            </a:r>
            <a:r>
              <a:rPr sz="2000" spc="-10" smtClean="0">
                <a:latin typeface="+mj-lt"/>
                <a:cs typeface="Carlito"/>
              </a:rPr>
              <a:t>soft</a:t>
            </a:r>
            <a:r>
              <a:rPr sz="2000" spc="-40" smtClean="0">
                <a:latin typeface="+mj-lt"/>
                <a:cs typeface="Carlito"/>
              </a:rPr>
              <a:t>w</a:t>
            </a:r>
            <a:r>
              <a:rPr sz="2000" spc="-5" smtClean="0">
                <a:latin typeface="+mj-lt"/>
                <a:cs typeface="Carlito"/>
              </a:rPr>
              <a:t>a</a:t>
            </a:r>
            <a:r>
              <a:rPr sz="2000" spc="-45" smtClean="0">
                <a:latin typeface="+mj-lt"/>
                <a:cs typeface="Carlito"/>
              </a:rPr>
              <a:t>r</a:t>
            </a:r>
            <a:r>
              <a:rPr sz="2000" spc="-5" smtClean="0">
                <a:latin typeface="+mj-lt"/>
                <a:cs typeface="Carlito"/>
              </a:rPr>
              <a:t>e  </a:t>
            </a:r>
            <a:r>
              <a:rPr sz="2000" spc="-15" dirty="0">
                <a:latin typeface="+mj-lt"/>
                <a:cs typeface="Carlito"/>
              </a:rPr>
              <a:t>requirements.</a:t>
            </a:r>
            <a:endParaRPr sz="2000">
              <a:latin typeface="+mj-lt"/>
              <a:cs typeface="Carlito"/>
            </a:endParaRPr>
          </a:p>
          <a:p>
            <a:pPr marL="756285" marR="5080" lvl="1" indent="-287020">
              <a:lnSpc>
                <a:spcPts val="3020"/>
              </a:lnSpc>
              <a:spcBef>
                <a:spcPts val="680"/>
              </a:spcBef>
              <a:buFont typeface="Arial"/>
              <a:buChar char="–"/>
              <a:tabLst>
                <a:tab pos="756920" algn="l"/>
                <a:tab pos="3210560" algn="l"/>
                <a:tab pos="3761740" algn="l"/>
                <a:tab pos="5287645" algn="l"/>
                <a:tab pos="7493634" algn="l"/>
              </a:tabLst>
            </a:pPr>
            <a:r>
              <a:rPr sz="2000" spc="-170" smtClean="0">
                <a:latin typeface="+mj-lt"/>
                <a:cs typeface="Carlito"/>
              </a:rPr>
              <a:t>T</a:t>
            </a:r>
            <a:r>
              <a:rPr sz="2000" spc="-70" smtClean="0">
                <a:latin typeface="+mj-lt"/>
                <a:cs typeface="Carlito"/>
              </a:rPr>
              <a:t>r</a:t>
            </a:r>
            <a:r>
              <a:rPr sz="2000" spc="-5" smtClean="0">
                <a:latin typeface="+mj-lt"/>
                <a:cs typeface="Carlito"/>
              </a:rPr>
              <a:t>an</a:t>
            </a:r>
            <a:r>
              <a:rPr sz="2000" spc="-35" smtClean="0">
                <a:latin typeface="+mj-lt"/>
                <a:cs typeface="Carlito"/>
              </a:rPr>
              <a:t>s</a:t>
            </a:r>
            <a:r>
              <a:rPr sz="2000" spc="-70" smtClean="0">
                <a:latin typeface="+mj-lt"/>
                <a:cs typeface="Carlito"/>
              </a:rPr>
              <a:t>f</a:t>
            </a:r>
            <a:r>
              <a:rPr sz="2000" spc="-10" smtClean="0">
                <a:latin typeface="+mj-lt"/>
                <a:cs typeface="Carlito"/>
              </a:rPr>
              <a:t>or</a:t>
            </a:r>
            <a:r>
              <a:rPr sz="2000" spc="-5" smtClean="0">
                <a:latin typeface="+mj-lt"/>
                <a:cs typeface="Carlito"/>
              </a:rPr>
              <a:t>m</a:t>
            </a:r>
            <a:r>
              <a:rPr sz="2000" spc="-25" smtClean="0">
                <a:latin typeface="+mj-lt"/>
                <a:cs typeface="Carlito"/>
              </a:rPr>
              <a:t>a</a:t>
            </a:r>
            <a:r>
              <a:rPr sz="2000" spc="-5" smtClean="0">
                <a:latin typeface="+mj-lt"/>
                <a:cs typeface="Carlito"/>
              </a:rPr>
              <a:t>tion</a:t>
            </a:r>
            <a:r>
              <a:rPr lang="en-IN" sz="2000" spc="-5" dirty="0">
                <a:latin typeface="+mj-lt"/>
                <a:cs typeface="Carlito"/>
              </a:rPr>
              <a:t> </a:t>
            </a:r>
            <a:r>
              <a:rPr sz="2000" spc="-5" smtClean="0">
                <a:latin typeface="+mj-lt"/>
                <a:cs typeface="Carlito"/>
              </a:rPr>
              <a:t>of</a:t>
            </a:r>
            <a:r>
              <a:rPr lang="en-IN" sz="2000" spc="-5" dirty="0">
                <a:latin typeface="+mj-lt"/>
                <a:cs typeface="Carlito"/>
              </a:rPr>
              <a:t> </a:t>
            </a:r>
            <a:r>
              <a:rPr sz="2000" spc="-10" smtClean="0">
                <a:latin typeface="+mj-lt"/>
                <a:cs typeface="Carlito"/>
              </a:rPr>
              <a:t>soft</a:t>
            </a:r>
            <a:r>
              <a:rPr sz="2000" spc="-40" smtClean="0">
                <a:latin typeface="+mj-lt"/>
                <a:cs typeface="Carlito"/>
              </a:rPr>
              <a:t>w</a:t>
            </a:r>
            <a:r>
              <a:rPr sz="2000" spc="-5" smtClean="0">
                <a:latin typeface="+mj-lt"/>
                <a:cs typeface="Carlito"/>
              </a:rPr>
              <a:t>a</a:t>
            </a:r>
            <a:r>
              <a:rPr sz="2000" spc="-45" smtClean="0">
                <a:latin typeface="+mj-lt"/>
                <a:cs typeface="Carlito"/>
              </a:rPr>
              <a:t>r</a:t>
            </a:r>
            <a:r>
              <a:rPr sz="2000" spc="-5" smtClean="0">
                <a:latin typeface="+mj-lt"/>
                <a:cs typeface="Carlito"/>
              </a:rPr>
              <a:t>e</a:t>
            </a:r>
            <a:r>
              <a:rPr lang="en-IN" sz="2000" spc="-5" dirty="0">
                <a:latin typeface="+mj-lt"/>
                <a:cs typeface="Carlito"/>
              </a:rPr>
              <a:t> </a:t>
            </a:r>
            <a:r>
              <a:rPr sz="2000" spc="-45" smtClean="0">
                <a:latin typeface="+mj-lt"/>
                <a:cs typeface="Carlito"/>
              </a:rPr>
              <a:t>r</a:t>
            </a:r>
            <a:r>
              <a:rPr sz="2000" spc="-5" smtClean="0">
                <a:latin typeface="+mj-lt"/>
                <a:cs typeface="Carlito"/>
              </a:rPr>
              <a:t>equi</a:t>
            </a:r>
            <a:r>
              <a:rPr sz="2000" spc="-50" smtClean="0">
                <a:latin typeface="+mj-lt"/>
                <a:cs typeface="Carlito"/>
              </a:rPr>
              <a:t>r</a:t>
            </a:r>
            <a:r>
              <a:rPr sz="2000" spc="-5" smtClean="0">
                <a:latin typeface="+mj-lt"/>
                <a:cs typeface="Carlito"/>
              </a:rPr>
              <a:t>em</a:t>
            </a:r>
            <a:r>
              <a:rPr sz="2000" smtClean="0">
                <a:latin typeface="+mj-lt"/>
                <a:cs typeface="Carlito"/>
              </a:rPr>
              <a:t>e</a:t>
            </a:r>
            <a:r>
              <a:rPr sz="2000" spc="-35" smtClean="0">
                <a:latin typeface="+mj-lt"/>
                <a:cs typeface="Carlito"/>
              </a:rPr>
              <a:t>n</a:t>
            </a:r>
            <a:r>
              <a:rPr sz="2000" smtClean="0">
                <a:latin typeface="+mj-lt"/>
                <a:cs typeface="Carlito"/>
              </a:rPr>
              <a:t>t</a:t>
            </a:r>
            <a:r>
              <a:rPr sz="2000" spc="-5" smtClean="0">
                <a:latin typeface="+mj-lt"/>
                <a:cs typeface="Carlito"/>
              </a:rPr>
              <a:t>s</a:t>
            </a:r>
            <a:r>
              <a:rPr lang="en-IN" sz="2000" spc="-5" dirty="0">
                <a:latin typeface="+mj-lt"/>
                <a:cs typeface="Carlito"/>
              </a:rPr>
              <a:t> </a:t>
            </a:r>
            <a:r>
              <a:rPr sz="2000" spc="-5" smtClean="0">
                <a:latin typeface="+mj-lt"/>
                <a:cs typeface="Carlito"/>
              </a:rPr>
              <a:t>i</a:t>
            </a:r>
            <a:r>
              <a:rPr sz="2000" spc="-40" smtClean="0">
                <a:latin typeface="+mj-lt"/>
                <a:cs typeface="Carlito"/>
              </a:rPr>
              <a:t>n</a:t>
            </a:r>
            <a:r>
              <a:rPr sz="2000" spc="-35" smtClean="0">
                <a:latin typeface="+mj-lt"/>
                <a:cs typeface="Carlito"/>
              </a:rPr>
              <a:t>t</a:t>
            </a:r>
            <a:r>
              <a:rPr sz="2000" spc="-5" smtClean="0">
                <a:latin typeface="+mj-lt"/>
                <a:cs typeface="Carlito"/>
              </a:rPr>
              <a:t>o  </a:t>
            </a:r>
            <a:r>
              <a:rPr sz="2000" spc="-10" dirty="0">
                <a:latin typeface="+mj-lt"/>
                <a:cs typeface="Carlito"/>
              </a:rPr>
              <a:t>design</a:t>
            </a:r>
            <a:r>
              <a:rPr sz="2000" spc="2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specifications.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0" dirty="0">
                <a:latin typeface="+mj-lt"/>
                <a:cs typeface="Carlito"/>
              </a:rPr>
              <a:t>Implementation </a:t>
            </a:r>
            <a:r>
              <a:rPr sz="2000" spc="-5" dirty="0">
                <a:latin typeface="+mj-lt"/>
                <a:cs typeface="Carlito"/>
              </a:rPr>
              <a:t>of design </a:t>
            </a:r>
            <a:r>
              <a:rPr sz="2000" spc="-20" dirty="0">
                <a:latin typeface="+mj-lt"/>
                <a:cs typeface="Carlito"/>
              </a:rPr>
              <a:t>into</a:t>
            </a:r>
            <a:r>
              <a:rPr sz="2000" spc="4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code.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50" dirty="0">
                <a:latin typeface="+mj-lt"/>
                <a:cs typeface="Carlito"/>
              </a:rPr>
              <a:t>Testing </a:t>
            </a:r>
            <a:r>
              <a:rPr sz="2000" spc="-5" dirty="0">
                <a:latin typeface="+mj-lt"/>
                <a:cs typeface="Carlito"/>
              </a:rPr>
              <a:t>of the </a:t>
            </a:r>
            <a:r>
              <a:rPr sz="2000" spc="-10" dirty="0">
                <a:latin typeface="+mj-lt"/>
                <a:cs typeface="Carlito"/>
              </a:rPr>
              <a:t>code </a:t>
            </a:r>
            <a:r>
              <a:rPr sz="2000" spc="-25" dirty="0">
                <a:latin typeface="+mj-lt"/>
                <a:cs typeface="Carlito"/>
              </a:rPr>
              <a:t>for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operational</a:t>
            </a:r>
            <a:r>
              <a:rPr sz="2000" spc="15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use.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40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5" dirty="0">
                <a:latin typeface="+mj-lt"/>
                <a:cs typeface="Carlito"/>
              </a:rPr>
              <a:t>Documentation.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40962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1524000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1208" y="461899"/>
            <a:ext cx="655891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10" dirty="0">
                <a:latin typeface="+mj-lt"/>
                <a:cs typeface="Carlito"/>
              </a:rPr>
              <a:t>Reasons </a:t>
            </a:r>
            <a:r>
              <a:rPr sz="2800" b="0" spc="-35" dirty="0">
                <a:latin typeface="+mj-lt"/>
                <a:cs typeface="Carlito"/>
              </a:rPr>
              <a:t>for </a:t>
            </a:r>
            <a:r>
              <a:rPr sz="2800" b="0" dirty="0">
                <a:latin typeface="+mj-lt"/>
                <a:cs typeface="Carlito"/>
              </a:rPr>
              <a:t>using </a:t>
            </a:r>
            <a:r>
              <a:rPr sz="2800" b="0" spc="-5" dirty="0">
                <a:latin typeface="+mj-lt"/>
                <a:cs typeface="Carlito"/>
              </a:rPr>
              <a:t>CASE</a:t>
            </a:r>
            <a:r>
              <a:rPr sz="2800" b="0" spc="-15" dirty="0">
                <a:latin typeface="+mj-lt"/>
                <a:cs typeface="Carlito"/>
              </a:rPr>
              <a:t> </a:t>
            </a:r>
            <a:r>
              <a:rPr sz="2800" b="0" spc="-80" dirty="0">
                <a:latin typeface="+mj-lt"/>
                <a:cs typeface="Carlito"/>
              </a:rPr>
              <a:t>Tools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45081"/>
            <a:ext cx="7716520" cy="40799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The </a:t>
            </a:r>
            <a:r>
              <a:rPr sz="2000" dirty="0">
                <a:latin typeface="+mj-lt"/>
                <a:cs typeface="Carlito"/>
              </a:rPr>
              <a:t>primary </a:t>
            </a:r>
            <a:r>
              <a:rPr sz="2000" spc="-10" dirty="0">
                <a:latin typeface="+mj-lt"/>
                <a:cs typeface="Carlito"/>
              </a:rPr>
              <a:t>reason </a:t>
            </a:r>
            <a:r>
              <a:rPr sz="2000" spc="-25" dirty="0">
                <a:latin typeface="+mj-lt"/>
                <a:cs typeface="Carlito"/>
              </a:rPr>
              <a:t>for </a:t>
            </a:r>
            <a:r>
              <a:rPr sz="2000" spc="-10" dirty="0">
                <a:latin typeface="+mj-lt"/>
                <a:cs typeface="Carlito"/>
              </a:rPr>
              <a:t>using </a:t>
            </a:r>
            <a:r>
              <a:rPr sz="2000" spc="-5" dirty="0">
                <a:latin typeface="+mj-lt"/>
                <a:cs typeface="Carlito"/>
              </a:rPr>
              <a:t>a CASE </a:t>
            </a:r>
            <a:r>
              <a:rPr sz="2000" spc="-60" dirty="0">
                <a:latin typeface="+mj-lt"/>
                <a:cs typeface="Carlito"/>
              </a:rPr>
              <a:t>Tool</a:t>
            </a:r>
            <a:r>
              <a:rPr sz="2000" spc="9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are:</a:t>
            </a:r>
            <a:endParaRPr sz="2000">
              <a:latin typeface="+mj-lt"/>
              <a:cs typeface="Carlito"/>
            </a:endParaRPr>
          </a:p>
          <a:p>
            <a:pPr marL="756285" marR="155575" lvl="1" indent="-287020">
              <a:lnSpc>
                <a:spcPct val="80100"/>
              </a:lnSpc>
              <a:spcBef>
                <a:spcPts val="53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100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increase productivity: Automation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various </a:t>
            </a:r>
            <a:r>
              <a:rPr sz="2000" spc="-5" dirty="0">
                <a:latin typeface="+mj-lt"/>
                <a:cs typeface="Carlito"/>
              </a:rPr>
              <a:t>activities </a:t>
            </a:r>
            <a:r>
              <a:rPr sz="2000" spc="-10" dirty="0">
                <a:latin typeface="+mj-lt"/>
                <a:cs typeface="Carlito"/>
              </a:rPr>
              <a:t>of  </a:t>
            </a:r>
            <a:r>
              <a:rPr sz="2000" spc="-25" dirty="0">
                <a:latin typeface="+mj-lt"/>
                <a:cs typeface="Carlito"/>
              </a:rPr>
              <a:t>system </a:t>
            </a:r>
            <a:r>
              <a:rPr sz="2000" spc="-10" dirty="0">
                <a:latin typeface="+mj-lt"/>
                <a:cs typeface="Carlito"/>
              </a:rPr>
              <a:t>development </a:t>
            </a:r>
            <a:r>
              <a:rPr sz="2000" spc="-5" dirty="0">
                <a:latin typeface="+mj-lt"/>
                <a:cs typeface="Carlito"/>
              </a:rPr>
              <a:t>and </a:t>
            </a:r>
            <a:r>
              <a:rPr sz="2000" spc="-10" dirty="0">
                <a:latin typeface="+mj-lt"/>
                <a:cs typeface="Carlito"/>
              </a:rPr>
              <a:t>management processes </a:t>
            </a:r>
            <a:r>
              <a:rPr sz="2000" spc="-5" dirty="0">
                <a:latin typeface="+mj-lt"/>
                <a:cs typeface="Carlito"/>
              </a:rPr>
              <a:t>increases  </a:t>
            </a:r>
            <a:r>
              <a:rPr sz="2000" spc="-10" dirty="0">
                <a:latin typeface="+mj-lt"/>
                <a:cs typeface="Carlito"/>
              </a:rPr>
              <a:t>productivity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the development</a:t>
            </a:r>
            <a:r>
              <a:rPr sz="2000" spc="4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team.</a:t>
            </a:r>
            <a:endParaRPr sz="2000">
              <a:latin typeface="+mj-lt"/>
              <a:cs typeface="Carlito"/>
            </a:endParaRPr>
          </a:p>
          <a:p>
            <a:pPr marL="756285" marR="5080" lvl="1" indent="-287020">
              <a:lnSpc>
                <a:spcPct val="80000"/>
              </a:lnSpc>
              <a:spcBef>
                <a:spcPts val="5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100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help </a:t>
            </a:r>
            <a:r>
              <a:rPr sz="2000" spc="-10" dirty="0">
                <a:latin typeface="+mj-lt"/>
                <a:cs typeface="Carlito"/>
              </a:rPr>
              <a:t>produce </a:t>
            </a:r>
            <a:r>
              <a:rPr sz="2000" spc="-20" dirty="0">
                <a:latin typeface="+mj-lt"/>
                <a:cs typeface="Carlito"/>
              </a:rPr>
              <a:t>better </a:t>
            </a:r>
            <a:r>
              <a:rPr sz="2000" spc="-5" dirty="0">
                <a:latin typeface="+mj-lt"/>
                <a:cs typeface="Carlito"/>
              </a:rPr>
              <a:t>quality </a:t>
            </a:r>
            <a:r>
              <a:rPr sz="2000" spc="-10" dirty="0">
                <a:latin typeface="+mj-lt"/>
                <a:cs typeface="Carlito"/>
              </a:rPr>
              <a:t>software </a:t>
            </a:r>
            <a:r>
              <a:rPr sz="2000" spc="-20" dirty="0">
                <a:latin typeface="+mj-lt"/>
                <a:cs typeface="Carlito"/>
              </a:rPr>
              <a:t>at </a:t>
            </a:r>
            <a:r>
              <a:rPr sz="2000" spc="-5" dirty="0">
                <a:latin typeface="+mj-lt"/>
                <a:cs typeface="Carlito"/>
              </a:rPr>
              <a:t>low </a:t>
            </a:r>
            <a:r>
              <a:rPr sz="2000" spc="-15" dirty="0">
                <a:latin typeface="+mj-lt"/>
                <a:cs typeface="Carlito"/>
              </a:rPr>
              <a:t>maintenance  cost: </a:t>
            </a:r>
            <a:r>
              <a:rPr sz="2000" spc="-5" dirty="0">
                <a:latin typeface="+mj-lt"/>
                <a:cs typeface="Carlito"/>
              </a:rPr>
              <a:t>Use of </a:t>
            </a:r>
            <a:r>
              <a:rPr sz="2000" spc="-10" dirty="0">
                <a:latin typeface="+mj-lt"/>
                <a:cs typeface="Carlito"/>
              </a:rPr>
              <a:t>CASE tools </a:t>
            </a:r>
            <a:r>
              <a:rPr sz="2000" spc="-20" dirty="0">
                <a:latin typeface="+mj-lt"/>
                <a:cs typeface="Carlito"/>
              </a:rPr>
              <a:t>makes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software easy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maintain  </a:t>
            </a:r>
            <a:r>
              <a:rPr sz="2000" spc="-5" dirty="0">
                <a:latin typeface="+mj-lt"/>
                <a:cs typeface="Carlito"/>
              </a:rPr>
              <a:t>and hence </a:t>
            </a:r>
            <a:r>
              <a:rPr sz="2000" spc="-10" dirty="0">
                <a:latin typeface="+mj-lt"/>
                <a:cs typeface="Carlito"/>
              </a:rPr>
              <a:t>reduce the maintenance</a:t>
            </a:r>
            <a:r>
              <a:rPr sz="2000" spc="3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costs.</a:t>
            </a:r>
            <a:endParaRPr sz="2000">
              <a:latin typeface="+mj-lt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Char char="–"/>
            </a:pPr>
            <a:endParaRPr sz="2000">
              <a:latin typeface="+mj-lt"/>
              <a:cs typeface="Carlito"/>
            </a:endParaRPr>
          </a:p>
          <a:p>
            <a:pPr marL="469900">
              <a:lnSpc>
                <a:spcPct val="100000"/>
              </a:lnSpc>
            </a:pPr>
            <a:r>
              <a:rPr sz="2000" spc="-10" dirty="0">
                <a:latin typeface="+mj-lt"/>
                <a:cs typeface="Carlito"/>
              </a:rPr>
              <a:t>Other </a:t>
            </a:r>
            <a:r>
              <a:rPr sz="2000" spc="-5" dirty="0">
                <a:latin typeface="+mj-lt"/>
                <a:cs typeface="Carlito"/>
              </a:rPr>
              <a:t>major </a:t>
            </a:r>
            <a:r>
              <a:rPr sz="2000" spc="-10" dirty="0">
                <a:latin typeface="+mj-lt"/>
                <a:cs typeface="Carlito"/>
              </a:rPr>
              <a:t>benefits </a:t>
            </a:r>
            <a:r>
              <a:rPr sz="2000" spc="-5" dirty="0">
                <a:latin typeface="+mj-lt"/>
                <a:cs typeface="Carlito"/>
              </a:rPr>
              <a:t>include the</a:t>
            </a:r>
            <a:r>
              <a:rPr sz="2000" spc="6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following-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15" dirty="0">
                <a:latin typeface="+mj-lt"/>
                <a:cs typeface="Carlito"/>
              </a:rPr>
              <a:t>Improved</a:t>
            </a:r>
            <a:r>
              <a:rPr sz="2000" spc="-3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productivity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15" dirty="0">
                <a:latin typeface="+mj-lt"/>
                <a:cs typeface="Carlito"/>
              </a:rPr>
              <a:t>Better</a:t>
            </a:r>
            <a:r>
              <a:rPr sz="2000" spc="-2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documentation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15" dirty="0">
                <a:latin typeface="+mj-lt"/>
                <a:cs typeface="Carlito"/>
              </a:rPr>
              <a:t>Reduced lifetime</a:t>
            </a:r>
            <a:r>
              <a:rPr sz="2000" spc="4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maintenance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15" dirty="0">
                <a:latin typeface="+mj-lt"/>
                <a:cs typeface="Carlito"/>
              </a:rPr>
              <a:t>Improved</a:t>
            </a:r>
            <a:r>
              <a:rPr sz="2000" spc="-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accuracy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spc="-10" dirty="0">
                <a:latin typeface="+mj-lt"/>
                <a:cs typeface="Carlito"/>
              </a:rPr>
              <a:t>Opportunity </a:t>
            </a:r>
            <a:r>
              <a:rPr sz="2000" spc="-15" dirty="0">
                <a:latin typeface="+mj-lt"/>
                <a:cs typeface="Carlito"/>
              </a:rPr>
              <a:t>to</a:t>
            </a:r>
            <a:r>
              <a:rPr sz="2000" spc="1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non-programmers.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41986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536194"/>
            <a:ext cx="8303259" cy="6626814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6985" indent="-342900" algn="just">
              <a:lnSpc>
                <a:spcPts val="2880"/>
              </a:lnSpc>
              <a:spcBef>
                <a:spcPts val="795"/>
              </a:spcBef>
              <a:buFont typeface="Arial"/>
              <a:buChar char="•"/>
              <a:tabLst>
                <a:tab pos="355600" algn="l"/>
              </a:tabLst>
            </a:pPr>
            <a:endParaRPr lang="en-IN" sz="2000" spc="-10" dirty="0" smtClean="0">
              <a:latin typeface="+mj-lt"/>
              <a:cs typeface="Carlito"/>
            </a:endParaRPr>
          </a:p>
          <a:p>
            <a:pPr marL="355600" marR="6985" indent="-342900" algn="just">
              <a:lnSpc>
                <a:spcPts val="2880"/>
              </a:lnSpc>
              <a:spcBef>
                <a:spcPts val="79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10" smtClean="0">
                <a:latin typeface="+mj-lt"/>
                <a:cs typeface="Carlito"/>
              </a:rPr>
              <a:t>Improved </a:t>
            </a:r>
            <a:r>
              <a:rPr sz="2000" spc="-10" dirty="0">
                <a:latin typeface="+mj-lt"/>
                <a:cs typeface="Carlito"/>
              </a:rPr>
              <a:t>productivity: </a:t>
            </a:r>
            <a:r>
              <a:rPr sz="2000" dirty="0">
                <a:latin typeface="+mj-lt"/>
                <a:cs typeface="Carlito"/>
              </a:rPr>
              <a:t>CASE </a:t>
            </a:r>
            <a:r>
              <a:rPr sz="2000" spc="-10" dirty="0">
                <a:latin typeface="+mj-lt"/>
                <a:cs typeface="Carlito"/>
              </a:rPr>
              <a:t>tools </a:t>
            </a:r>
            <a:r>
              <a:rPr sz="2000" spc="-15" dirty="0">
                <a:latin typeface="+mj-lt"/>
                <a:cs typeface="Carlito"/>
              </a:rPr>
              <a:t>provide  </a:t>
            </a:r>
            <a:r>
              <a:rPr sz="2000" spc="-10" dirty="0">
                <a:latin typeface="+mj-lt"/>
                <a:cs typeface="Carlito"/>
              </a:rPr>
              <a:t>automation </a:t>
            </a:r>
            <a:r>
              <a:rPr sz="2000" dirty="0">
                <a:latin typeface="+mj-lt"/>
                <a:cs typeface="Carlito"/>
              </a:rPr>
              <a:t>&amp; </a:t>
            </a:r>
            <a:r>
              <a:rPr sz="2000" spc="-10" dirty="0">
                <a:latin typeface="+mj-lt"/>
                <a:cs typeface="Carlito"/>
              </a:rPr>
              <a:t>reduce </a:t>
            </a:r>
            <a:r>
              <a:rPr sz="2000" dirty="0">
                <a:latin typeface="+mj-lt"/>
                <a:cs typeface="Carlito"/>
              </a:rPr>
              <a:t>the time </a:t>
            </a:r>
            <a:r>
              <a:rPr sz="2000" spc="-15" dirty="0">
                <a:latin typeface="+mj-lt"/>
                <a:cs typeface="Carlito"/>
              </a:rPr>
              <a:t>to complete </a:t>
            </a:r>
            <a:r>
              <a:rPr sz="2000" spc="-20" dirty="0">
                <a:latin typeface="+mj-lt"/>
                <a:cs typeface="Carlito"/>
              </a:rPr>
              <a:t>many  </a:t>
            </a:r>
            <a:r>
              <a:rPr sz="2000" spc="-10" dirty="0">
                <a:latin typeface="+mj-lt"/>
                <a:cs typeface="Carlito"/>
              </a:rPr>
              <a:t>tasks, hence </a:t>
            </a:r>
            <a:r>
              <a:rPr sz="2000" spc="-15" dirty="0">
                <a:latin typeface="+mj-lt"/>
                <a:cs typeface="Carlito"/>
              </a:rPr>
              <a:t>improvements </a:t>
            </a:r>
            <a:r>
              <a:rPr sz="2000" spc="-5" dirty="0">
                <a:latin typeface="+mj-lt"/>
                <a:cs typeface="Carlito"/>
              </a:rPr>
              <a:t>in</a:t>
            </a:r>
            <a:r>
              <a:rPr sz="2000" spc="-10" dirty="0">
                <a:latin typeface="+mj-lt"/>
                <a:cs typeface="Carlito"/>
              </a:rPr>
              <a:t> </a:t>
            </a:r>
            <a:r>
              <a:rPr sz="2000" spc="-25" dirty="0">
                <a:latin typeface="+mj-lt"/>
                <a:cs typeface="Carlito"/>
              </a:rPr>
              <a:t>productivity.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5080" indent="-342900" algn="just">
              <a:lnSpc>
                <a:spcPts val="2880"/>
              </a:lnSpc>
              <a:buFont typeface="Arial"/>
              <a:buChar char="•"/>
              <a:tabLst>
                <a:tab pos="355600" algn="l"/>
              </a:tabLst>
            </a:pPr>
            <a:r>
              <a:rPr sz="2000" spc="-20" dirty="0">
                <a:latin typeface="+mj-lt"/>
                <a:cs typeface="Carlito"/>
              </a:rPr>
              <a:t>Better </a:t>
            </a:r>
            <a:r>
              <a:rPr sz="2000" spc="-15" dirty="0">
                <a:latin typeface="+mj-lt"/>
                <a:cs typeface="Carlito"/>
              </a:rPr>
              <a:t>documentation: By </a:t>
            </a:r>
            <a:r>
              <a:rPr sz="2000" spc="-10" dirty="0">
                <a:latin typeface="+mj-lt"/>
                <a:cs typeface="Carlito"/>
              </a:rPr>
              <a:t>using </a:t>
            </a:r>
            <a:r>
              <a:rPr sz="2000" spc="-5" dirty="0">
                <a:latin typeface="+mj-lt"/>
                <a:cs typeface="Carlito"/>
              </a:rPr>
              <a:t>CASE </a:t>
            </a:r>
            <a:r>
              <a:rPr sz="2000" spc="-45" dirty="0">
                <a:latin typeface="+mj-lt"/>
                <a:cs typeface="Carlito"/>
              </a:rPr>
              <a:t>Tools, </a:t>
            </a:r>
            <a:r>
              <a:rPr sz="2000" spc="-25" dirty="0">
                <a:latin typeface="+mj-lt"/>
                <a:cs typeface="Carlito"/>
              </a:rPr>
              <a:t>vast  </a:t>
            </a:r>
            <a:r>
              <a:rPr sz="2000" spc="-5" dirty="0">
                <a:latin typeface="+mj-lt"/>
                <a:cs typeface="Carlito"/>
              </a:rPr>
              <a:t>amount of </a:t>
            </a:r>
            <a:r>
              <a:rPr sz="2000" spc="-15" dirty="0">
                <a:latin typeface="+mj-lt"/>
                <a:cs typeface="Carlito"/>
              </a:rPr>
              <a:t>documentation are produced </a:t>
            </a:r>
            <a:r>
              <a:rPr sz="2000" dirty="0">
                <a:latin typeface="+mj-lt"/>
                <a:cs typeface="Carlito"/>
              </a:rPr>
              <a:t>along the  </a:t>
            </a:r>
            <a:r>
              <a:rPr sz="2000" spc="-75" dirty="0">
                <a:latin typeface="+mj-lt"/>
                <a:cs typeface="Carlito"/>
              </a:rPr>
              <a:t>way.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6985" indent="-342900" algn="just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Reduced Lifetime Maintenance: </a:t>
            </a:r>
            <a:r>
              <a:rPr sz="2000" spc="-5" dirty="0">
                <a:latin typeface="+mj-lt"/>
                <a:cs typeface="Carlito"/>
              </a:rPr>
              <a:t>As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5" dirty="0">
                <a:latin typeface="+mj-lt"/>
                <a:cs typeface="Carlito"/>
              </a:rPr>
              <a:t>result  </a:t>
            </a:r>
            <a:r>
              <a:rPr sz="2000" dirty="0">
                <a:latin typeface="+mj-lt"/>
                <a:cs typeface="Carlito"/>
              </a:rPr>
              <a:t>of  </a:t>
            </a:r>
            <a:r>
              <a:rPr sz="2000" spc="-20" dirty="0">
                <a:latin typeface="+mj-lt"/>
                <a:cs typeface="Carlito"/>
              </a:rPr>
              <a:t>better </a:t>
            </a:r>
            <a:r>
              <a:rPr sz="2000" spc="-10" dirty="0">
                <a:latin typeface="+mj-lt"/>
                <a:cs typeface="Carlito"/>
              </a:rPr>
              <a:t>design, </a:t>
            </a:r>
            <a:r>
              <a:rPr sz="2000" spc="-20" dirty="0">
                <a:latin typeface="+mj-lt"/>
                <a:cs typeface="Carlito"/>
              </a:rPr>
              <a:t>better </a:t>
            </a:r>
            <a:r>
              <a:rPr sz="2000" spc="-5" dirty="0">
                <a:latin typeface="+mj-lt"/>
                <a:cs typeface="Carlito"/>
              </a:rPr>
              <a:t>analysis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10" dirty="0">
                <a:latin typeface="+mj-lt"/>
                <a:cs typeface="Carlito"/>
              </a:rPr>
              <a:t>automatic code  </a:t>
            </a:r>
            <a:r>
              <a:rPr sz="2000" spc="-15" dirty="0">
                <a:latin typeface="+mj-lt"/>
                <a:cs typeface="Carlito"/>
              </a:rPr>
              <a:t>generation, </a:t>
            </a:r>
            <a:r>
              <a:rPr sz="2000" spc="-10" dirty="0">
                <a:latin typeface="+mj-lt"/>
                <a:cs typeface="Carlito"/>
              </a:rPr>
              <a:t>automatic </a:t>
            </a:r>
            <a:r>
              <a:rPr sz="2000" spc="-15" dirty="0">
                <a:latin typeface="+mj-lt"/>
                <a:cs typeface="Carlito"/>
              </a:rPr>
              <a:t>testing </a:t>
            </a:r>
            <a:r>
              <a:rPr sz="2000" dirty="0">
                <a:latin typeface="+mj-lt"/>
                <a:cs typeface="Carlito"/>
              </a:rPr>
              <a:t>&amp; </a:t>
            </a:r>
            <a:r>
              <a:rPr sz="2000" spc="-5" dirty="0">
                <a:latin typeface="+mj-lt"/>
                <a:cs typeface="Carlito"/>
              </a:rPr>
              <a:t>debugging </a:t>
            </a:r>
            <a:r>
              <a:rPr sz="2000" spc="-20" dirty="0">
                <a:latin typeface="+mj-lt"/>
                <a:cs typeface="Carlito"/>
              </a:rPr>
              <a:t>overall  </a:t>
            </a:r>
            <a:r>
              <a:rPr sz="2000" spc="-45" dirty="0">
                <a:latin typeface="+mj-lt"/>
                <a:cs typeface="Carlito"/>
              </a:rPr>
              <a:t>system’s </a:t>
            </a:r>
            <a:r>
              <a:rPr sz="2000" spc="-5" dirty="0">
                <a:latin typeface="+mj-lt"/>
                <a:cs typeface="Carlito"/>
              </a:rPr>
              <a:t>quality </a:t>
            </a:r>
            <a:r>
              <a:rPr sz="2000" spc="-15" dirty="0">
                <a:latin typeface="+mj-lt"/>
                <a:cs typeface="Carlito"/>
              </a:rPr>
              <a:t>improves. There </a:t>
            </a:r>
            <a:r>
              <a:rPr sz="2000" spc="-5" dirty="0">
                <a:latin typeface="+mj-lt"/>
                <a:cs typeface="Carlito"/>
              </a:rPr>
              <a:t>is </a:t>
            </a:r>
            <a:r>
              <a:rPr sz="2000" spc="-20" dirty="0">
                <a:latin typeface="+mj-lt"/>
                <a:cs typeface="Carlito"/>
              </a:rPr>
              <a:t>better  </a:t>
            </a:r>
            <a:r>
              <a:rPr sz="2000" spc="-10" dirty="0">
                <a:latin typeface="+mj-lt"/>
                <a:cs typeface="Carlito"/>
              </a:rPr>
              <a:t>documentation </a:t>
            </a:r>
            <a:r>
              <a:rPr sz="2000" spc="-5" dirty="0">
                <a:latin typeface="+mj-lt"/>
                <a:cs typeface="Carlito"/>
              </a:rPr>
              <a:t>also. Thus,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net </a:t>
            </a:r>
            <a:r>
              <a:rPr sz="2000" spc="-25" dirty="0">
                <a:latin typeface="+mj-lt"/>
                <a:cs typeface="Carlito"/>
              </a:rPr>
              <a:t>effort </a:t>
            </a:r>
            <a:r>
              <a:rPr sz="2000" dirty="0">
                <a:latin typeface="+mj-lt"/>
                <a:cs typeface="Carlito"/>
              </a:rPr>
              <a:t>&amp; </a:t>
            </a:r>
            <a:r>
              <a:rPr sz="2000" spc="-20" dirty="0">
                <a:latin typeface="+mj-lt"/>
                <a:cs typeface="Carlito"/>
              </a:rPr>
              <a:t>cost  </a:t>
            </a:r>
            <a:r>
              <a:rPr sz="2000" spc="-15" dirty="0">
                <a:latin typeface="+mj-lt"/>
                <a:cs typeface="Carlito"/>
              </a:rPr>
              <a:t>involved </a:t>
            </a:r>
            <a:r>
              <a:rPr sz="2000" dirty="0">
                <a:latin typeface="+mj-lt"/>
                <a:cs typeface="Carlito"/>
              </a:rPr>
              <a:t>with </a:t>
            </a:r>
            <a:r>
              <a:rPr sz="2000" spc="-5" dirty="0">
                <a:latin typeface="+mj-lt"/>
                <a:cs typeface="Carlito"/>
              </a:rPr>
              <a:t>maintenance is</a:t>
            </a:r>
            <a:r>
              <a:rPr sz="2000" spc="-70" dirty="0">
                <a:latin typeface="+mj-lt"/>
                <a:cs typeface="Carlito"/>
              </a:rPr>
              <a:t> </a:t>
            </a:r>
            <a:r>
              <a:rPr sz="2000" spc="-10">
                <a:latin typeface="+mj-lt"/>
                <a:cs typeface="Carlito"/>
              </a:rPr>
              <a:t>reduced</a:t>
            </a:r>
            <a:r>
              <a:rPr sz="2000" spc="-10" smtClean="0">
                <a:latin typeface="+mj-lt"/>
                <a:cs typeface="Carlito"/>
              </a:rPr>
              <a:t>.</a:t>
            </a:r>
            <a:r>
              <a:rPr lang="en-US" sz="2000" b="1" spc="-10" dirty="0">
                <a:cs typeface="Carlito"/>
              </a:rPr>
              <a:t> </a:t>
            </a:r>
            <a:endParaRPr lang="en-US" sz="2000" b="1" spc="-10" dirty="0" smtClean="0">
              <a:cs typeface="Carlito"/>
            </a:endParaRPr>
          </a:p>
          <a:p>
            <a:pPr marL="355600" marR="6985" indent="-342900" algn="just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2000" spc="-10" dirty="0" smtClean="0">
                <a:cs typeface="Carlito"/>
              </a:rPr>
              <a:t>Improved </a:t>
            </a:r>
            <a:r>
              <a:rPr lang="en-US" sz="2000" spc="-10" dirty="0">
                <a:cs typeface="Carlito"/>
              </a:rPr>
              <a:t>Accuracy: </a:t>
            </a:r>
            <a:r>
              <a:rPr lang="en-US" sz="2000" spc="-5" dirty="0">
                <a:cs typeface="Carlito"/>
              </a:rPr>
              <a:t>CASE </a:t>
            </a:r>
            <a:r>
              <a:rPr lang="en-US" sz="2000" spc="-10" dirty="0">
                <a:cs typeface="Carlito"/>
              </a:rPr>
              <a:t>tools can </a:t>
            </a:r>
            <a:r>
              <a:rPr lang="en-US" sz="2000" spc="-15" dirty="0">
                <a:cs typeface="Carlito"/>
              </a:rPr>
              <a:t>provide </a:t>
            </a:r>
            <a:r>
              <a:rPr lang="en-US" sz="2000" spc="-10" dirty="0">
                <a:cs typeface="Carlito"/>
              </a:rPr>
              <a:t>ongoing  </a:t>
            </a:r>
            <a:r>
              <a:rPr lang="en-US" sz="2000" dirty="0">
                <a:cs typeface="Carlito"/>
              </a:rPr>
              <a:t>debugging &amp; </a:t>
            </a:r>
            <a:r>
              <a:rPr lang="en-US" sz="2000" spc="-15" dirty="0">
                <a:cs typeface="Carlito"/>
              </a:rPr>
              <a:t>error </a:t>
            </a:r>
            <a:r>
              <a:rPr lang="en-US" sz="2000" spc="-5" dirty="0">
                <a:cs typeface="Carlito"/>
              </a:rPr>
              <a:t>checking which </a:t>
            </a:r>
            <a:r>
              <a:rPr lang="en-US" sz="2000" dirty="0">
                <a:cs typeface="Carlito"/>
              </a:rPr>
              <a:t>is </a:t>
            </a:r>
            <a:r>
              <a:rPr lang="en-US" sz="2000" spc="-10" dirty="0">
                <a:cs typeface="Carlito"/>
              </a:rPr>
              <a:t>very vital </a:t>
            </a:r>
            <a:r>
              <a:rPr lang="en-US" sz="2000" spc="-25" dirty="0">
                <a:cs typeface="Carlito"/>
              </a:rPr>
              <a:t>for </a:t>
            </a:r>
            <a:r>
              <a:rPr lang="en-US" sz="2000" spc="-5" dirty="0">
                <a:cs typeface="Carlito"/>
              </a:rPr>
              <a:t>early  </a:t>
            </a:r>
            <a:r>
              <a:rPr lang="en-US" sz="2000" spc="-20" dirty="0">
                <a:cs typeface="Carlito"/>
              </a:rPr>
              <a:t>defect </a:t>
            </a:r>
            <a:r>
              <a:rPr lang="en-US" sz="2000" spc="-15" dirty="0">
                <a:cs typeface="Carlito"/>
              </a:rPr>
              <a:t>removal, </a:t>
            </a:r>
            <a:r>
              <a:rPr lang="en-US" sz="2000" spc="-5" dirty="0">
                <a:cs typeface="Carlito"/>
              </a:rPr>
              <a:t>which actually </a:t>
            </a:r>
            <a:r>
              <a:rPr lang="en-US" sz="2000" spc="-20" dirty="0">
                <a:cs typeface="Carlito"/>
              </a:rPr>
              <a:t>played </a:t>
            </a:r>
            <a:r>
              <a:rPr lang="en-US" sz="2000" dirty="0">
                <a:cs typeface="Carlito"/>
              </a:rPr>
              <a:t>a major </a:t>
            </a:r>
            <a:r>
              <a:rPr lang="en-US" sz="2000" spc="-15" dirty="0">
                <a:cs typeface="Carlito"/>
              </a:rPr>
              <a:t>role </a:t>
            </a:r>
            <a:r>
              <a:rPr lang="en-US" sz="2000" dirty="0">
                <a:cs typeface="Carlito"/>
              </a:rPr>
              <a:t>in  </a:t>
            </a:r>
            <a:r>
              <a:rPr lang="en-US" sz="2000" spc="-5" dirty="0">
                <a:cs typeface="Carlito"/>
              </a:rPr>
              <a:t>shaping </a:t>
            </a:r>
            <a:r>
              <a:rPr lang="en-US" sz="2000" dirty="0">
                <a:cs typeface="Carlito"/>
              </a:rPr>
              <a:t>modern</a:t>
            </a:r>
            <a:r>
              <a:rPr lang="en-US" sz="2000" spc="-40" dirty="0">
                <a:cs typeface="Carlito"/>
              </a:rPr>
              <a:t> </a:t>
            </a:r>
            <a:r>
              <a:rPr lang="en-US" sz="2000" spc="-10" dirty="0">
                <a:cs typeface="Carlito"/>
              </a:rPr>
              <a:t>software.</a:t>
            </a:r>
            <a:endParaRPr lang="en-US" sz="2000" dirty="0"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lang="en-US" sz="2000" dirty="0">
              <a:cs typeface="Carlito"/>
            </a:endParaRPr>
          </a:p>
          <a:p>
            <a:pPr marL="355600" marR="5080" indent="-342900" algn="just">
              <a:lnSpc>
                <a:spcPct val="80000"/>
              </a:lnSpc>
              <a:buFont typeface="Arial"/>
              <a:buChar char="•"/>
              <a:tabLst>
                <a:tab pos="355600" algn="l"/>
              </a:tabLst>
            </a:pPr>
            <a:r>
              <a:rPr lang="en-US" sz="2000" spc="-5" dirty="0">
                <a:cs typeface="Carlito"/>
              </a:rPr>
              <a:t>Opportunity </a:t>
            </a:r>
            <a:r>
              <a:rPr lang="en-US" sz="2000" spc="-15" dirty="0">
                <a:cs typeface="Carlito"/>
              </a:rPr>
              <a:t>to </a:t>
            </a:r>
            <a:r>
              <a:rPr lang="en-US" sz="2000" spc="-10" dirty="0">
                <a:cs typeface="Carlito"/>
              </a:rPr>
              <a:t>non-programmers: </a:t>
            </a:r>
            <a:r>
              <a:rPr lang="en-US" sz="2000" dirty="0">
                <a:cs typeface="Carlito"/>
              </a:rPr>
              <a:t>With the </a:t>
            </a:r>
            <a:r>
              <a:rPr lang="en-US" sz="2000" spc="-10" dirty="0">
                <a:cs typeface="Carlito"/>
              </a:rPr>
              <a:t>increased  movement </a:t>
            </a:r>
            <a:r>
              <a:rPr lang="en-US" sz="2000" spc="-20" dirty="0">
                <a:cs typeface="Carlito"/>
              </a:rPr>
              <a:t>towards </a:t>
            </a:r>
            <a:r>
              <a:rPr lang="en-US" sz="2000" spc="-5" dirty="0">
                <a:cs typeface="Carlito"/>
              </a:rPr>
              <a:t>object </a:t>
            </a:r>
            <a:r>
              <a:rPr lang="en-US" sz="2000" spc="-15" dirty="0">
                <a:cs typeface="Carlito"/>
              </a:rPr>
              <a:t>oriented </a:t>
            </a:r>
            <a:r>
              <a:rPr lang="en-US" sz="2000" spc="-10" dirty="0">
                <a:cs typeface="Carlito"/>
              </a:rPr>
              <a:t>technology </a:t>
            </a:r>
            <a:r>
              <a:rPr lang="en-US" sz="2000" dirty="0">
                <a:cs typeface="Carlito"/>
              </a:rPr>
              <a:t>&amp; </a:t>
            </a:r>
            <a:r>
              <a:rPr lang="en-US" sz="2000" spc="-10" dirty="0">
                <a:cs typeface="Carlito"/>
              </a:rPr>
              <a:t>client  </a:t>
            </a:r>
            <a:r>
              <a:rPr lang="en-US" sz="2000" spc="-5" dirty="0">
                <a:cs typeface="Carlito"/>
              </a:rPr>
              <a:t>server </a:t>
            </a:r>
            <a:r>
              <a:rPr lang="en-US" sz="2000" spc="-10" dirty="0">
                <a:cs typeface="Carlito"/>
              </a:rPr>
              <a:t>bases, </a:t>
            </a:r>
            <a:r>
              <a:rPr lang="en-US" sz="2000" spc="-15" dirty="0">
                <a:cs typeface="Carlito"/>
              </a:rPr>
              <a:t>programming </a:t>
            </a:r>
            <a:r>
              <a:rPr lang="en-US" sz="2000" spc="-10" dirty="0">
                <a:cs typeface="Carlito"/>
              </a:rPr>
              <a:t>can </a:t>
            </a:r>
            <a:r>
              <a:rPr lang="en-US" sz="2000" dirty="0">
                <a:cs typeface="Carlito"/>
              </a:rPr>
              <a:t>also </a:t>
            </a:r>
            <a:r>
              <a:rPr lang="en-US" sz="2000" spc="-10" dirty="0">
                <a:cs typeface="Carlito"/>
              </a:rPr>
              <a:t>be </a:t>
            </a:r>
            <a:r>
              <a:rPr lang="en-US" sz="2000" spc="-5" dirty="0">
                <a:cs typeface="Carlito"/>
              </a:rPr>
              <a:t>done </a:t>
            </a:r>
            <a:r>
              <a:rPr lang="en-US" sz="2000" spc="-10" dirty="0">
                <a:cs typeface="Carlito"/>
              </a:rPr>
              <a:t>by </a:t>
            </a:r>
            <a:r>
              <a:rPr lang="en-US" sz="2000" spc="-5" dirty="0">
                <a:cs typeface="Carlito"/>
              </a:rPr>
              <a:t>people  </a:t>
            </a:r>
            <a:r>
              <a:rPr lang="en-US" sz="2000" dirty="0">
                <a:cs typeface="Carlito"/>
              </a:rPr>
              <a:t>who </a:t>
            </a:r>
            <a:r>
              <a:rPr lang="en-US" sz="2000" spc="-5" dirty="0">
                <a:cs typeface="Carlito"/>
              </a:rPr>
              <a:t>don’t </a:t>
            </a:r>
            <a:r>
              <a:rPr lang="en-US" sz="2000" spc="-20" dirty="0">
                <a:cs typeface="Carlito"/>
              </a:rPr>
              <a:t>have </a:t>
            </a:r>
            <a:r>
              <a:rPr lang="en-US" sz="2000" dirty="0">
                <a:cs typeface="Carlito"/>
              </a:rPr>
              <a:t>a </a:t>
            </a:r>
            <a:r>
              <a:rPr lang="en-US" sz="2000" spc="-15" dirty="0">
                <a:cs typeface="Carlito"/>
              </a:rPr>
              <a:t>complete programming </a:t>
            </a:r>
            <a:r>
              <a:rPr lang="en-US" sz="2000" spc="-10" dirty="0">
                <a:cs typeface="Carlito"/>
              </a:rPr>
              <a:t>background.  </a:t>
            </a:r>
            <a:r>
              <a:rPr lang="en-US" sz="2000" spc="-15" dirty="0">
                <a:cs typeface="Carlito"/>
              </a:rPr>
              <a:t>By </a:t>
            </a:r>
            <a:r>
              <a:rPr lang="en-US" sz="2000" spc="-5" dirty="0">
                <a:cs typeface="Carlito"/>
              </a:rPr>
              <a:t>using </a:t>
            </a:r>
            <a:r>
              <a:rPr lang="en-US" sz="2000" spc="-10" dirty="0">
                <a:cs typeface="Carlito"/>
              </a:rPr>
              <a:t>the lower </a:t>
            </a:r>
            <a:r>
              <a:rPr lang="en-US" sz="2000" spc="-15" dirty="0">
                <a:cs typeface="Carlito"/>
              </a:rPr>
              <a:t>case </a:t>
            </a:r>
            <a:r>
              <a:rPr lang="en-US" sz="2000" spc="-10" dirty="0">
                <a:cs typeface="Carlito"/>
              </a:rPr>
              <a:t>tools, </a:t>
            </a:r>
            <a:r>
              <a:rPr lang="en-US" sz="2000" dirty="0">
                <a:cs typeface="Carlito"/>
              </a:rPr>
              <a:t>it </a:t>
            </a:r>
            <a:r>
              <a:rPr lang="en-US" sz="2000" spc="-10" dirty="0">
                <a:cs typeface="Carlito"/>
              </a:rPr>
              <a:t>could </a:t>
            </a:r>
            <a:r>
              <a:rPr lang="en-US" sz="2000" spc="-5" dirty="0">
                <a:cs typeface="Carlito"/>
              </a:rPr>
              <a:t>be possible </a:t>
            </a:r>
            <a:r>
              <a:rPr lang="en-US" sz="2000" spc="-45" dirty="0">
                <a:cs typeface="Carlito"/>
              </a:rPr>
              <a:t>to  </a:t>
            </a:r>
            <a:r>
              <a:rPr lang="en-US" sz="2000" spc="-10" dirty="0">
                <a:cs typeface="Carlito"/>
              </a:rPr>
              <a:t>develop </a:t>
            </a:r>
            <a:r>
              <a:rPr lang="en-US" sz="2000" spc="-15" dirty="0">
                <a:cs typeface="Carlito"/>
              </a:rPr>
              <a:t>software</a:t>
            </a:r>
            <a:r>
              <a:rPr lang="en-US" sz="2000" spc="580" dirty="0">
                <a:cs typeface="Carlito"/>
              </a:rPr>
              <a:t> </a:t>
            </a:r>
            <a:r>
              <a:rPr lang="en-US" sz="2000" spc="-20" dirty="0">
                <a:cs typeface="Carlito"/>
              </a:rPr>
              <a:t>from </a:t>
            </a:r>
            <a:r>
              <a:rPr lang="en-US" sz="2000" dirty="0">
                <a:cs typeface="Carlito"/>
              </a:rPr>
              <a:t>the initial </a:t>
            </a:r>
            <a:r>
              <a:rPr lang="en-US" sz="2000" spc="-10" dirty="0">
                <a:cs typeface="Carlito"/>
              </a:rPr>
              <a:t>design </a:t>
            </a:r>
            <a:r>
              <a:rPr lang="en-US" sz="2000" dirty="0">
                <a:cs typeface="Carlito"/>
              </a:rPr>
              <a:t>&amp; </a:t>
            </a:r>
            <a:r>
              <a:rPr lang="en-US" sz="2000" spc="-10" dirty="0">
                <a:cs typeface="Carlito"/>
              </a:rPr>
              <a:t>analysis  </a:t>
            </a:r>
            <a:r>
              <a:rPr lang="en-US" sz="2000" spc="-5" dirty="0">
                <a:cs typeface="Carlito"/>
              </a:rPr>
              <a:t>phase.</a:t>
            </a:r>
            <a:endParaRPr lang="en-US" sz="2000" dirty="0">
              <a:cs typeface="Carlito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endParaRPr lang="en-IN" sz="2000" spc="-10" dirty="0" smtClean="0">
              <a:latin typeface="+mj-lt"/>
              <a:cs typeface="Carlito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endParaRPr sz="2000">
              <a:latin typeface="+mj-lt"/>
              <a:cs typeface="Carlito"/>
            </a:endParaRPr>
          </a:p>
        </p:txBody>
      </p:sp>
      <p:pic>
        <p:nvPicPr>
          <p:cNvPr id="43010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540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1708" y="496950"/>
            <a:ext cx="618109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20" dirty="0">
                <a:latin typeface="+mj-lt"/>
              </a:rPr>
              <a:t>Characteristics </a:t>
            </a:r>
            <a:r>
              <a:rPr sz="2800" b="0" spc="-5" dirty="0">
                <a:latin typeface="+mj-lt"/>
              </a:rPr>
              <a:t>of a </a:t>
            </a:r>
            <a:r>
              <a:rPr sz="2800" b="0" spc="-10" dirty="0">
                <a:latin typeface="+mj-lt"/>
              </a:rPr>
              <a:t>CASE</a:t>
            </a:r>
            <a:r>
              <a:rPr sz="2800" b="0" spc="40" dirty="0">
                <a:latin typeface="+mj-lt"/>
              </a:rPr>
              <a:t> </a:t>
            </a:r>
            <a:r>
              <a:rPr sz="2800" b="0" spc="-90" dirty="0">
                <a:latin typeface="+mj-lt"/>
              </a:rPr>
              <a:t>Tool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61845"/>
            <a:ext cx="7663815" cy="42710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>
              <a:lnSpc>
                <a:spcPts val="2160"/>
              </a:lnSpc>
              <a:spcBef>
                <a:spcPts val="105"/>
              </a:spcBef>
            </a:pPr>
            <a:r>
              <a:rPr sz="2000" dirty="0">
                <a:latin typeface="+mj-lt"/>
                <a:cs typeface="Carlito"/>
              </a:rPr>
              <a:t>A CASE </a:t>
            </a:r>
            <a:r>
              <a:rPr sz="2000" spc="-10" dirty="0">
                <a:latin typeface="+mj-lt"/>
                <a:cs typeface="Carlito"/>
              </a:rPr>
              <a:t>tool </a:t>
            </a:r>
            <a:r>
              <a:rPr sz="2000" spc="-5" dirty="0">
                <a:latin typeface="+mj-lt"/>
                <a:cs typeface="Carlito"/>
              </a:rPr>
              <a:t>must </a:t>
            </a:r>
            <a:r>
              <a:rPr sz="2000" spc="-15" dirty="0">
                <a:latin typeface="+mj-lt"/>
                <a:cs typeface="Carlito"/>
              </a:rPr>
              <a:t>have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following </a:t>
            </a:r>
            <a:r>
              <a:rPr sz="2000" spc="-5" dirty="0">
                <a:latin typeface="+mj-lt"/>
                <a:cs typeface="Carlito"/>
              </a:rPr>
              <a:t>characteristics </a:t>
            </a:r>
            <a:r>
              <a:rPr sz="2000" dirty="0">
                <a:latin typeface="+mj-lt"/>
                <a:cs typeface="Carlito"/>
              </a:rPr>
              <a:t>in </a:t>
            </a:r>
            <a:r>
              <a:rPr sz="2000" spc="-5" dirty="0">
                <a:latin typeface="+mj-lt"/>
                <a:cs typeface="Carlito"/>
              </a:rPr>
              <a:t>order </a:t>
            </a:r>
            <a:r>
              <a:rPr sz="2000" spc="-10" dirty="0">
                <a:latin typeface="+mj-lt"/>
                <a:cs typeface="Carlito"/>
              </a:rPr>
              <a:t>to </a:t>
            </a:r>
            <a:r>
              <a:rPr sz="2000" dirty="0">
                <a:latin typeface="+mj-lt"/>
                <a:cs typeface="Carlito"/>
              </a:rPr>
              <a:t>be</a:t>
            </a:r>
            <a:r>
              <a:rPr sz="2000" spc="5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used</a:t>
            </a:r>
            <a:endParaRPr sz="2000">
              <a:latin typeface="+mj-lt"/>
              <a:cs typeface="Carlito"/>
            </a:endParaRPr>
          </a:p>
          <a:p>
            <a:pPr marL="355600">
              <a:lnSpc>
                <a:spcPts val="2160"/>
              </a:lnSpc>
            </a:pPr>
            <a:r>
              <a:rPr sz="2000" spc="-10" dirty="0">
                <a:latin typeface="+mj-lt"/>
                <a:cs typeface="Carlito"/>
              </a:rPr>
              <a:t>efficiently: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standard</a:t>
            </a:r>
            <a:r>
              <a:rPr sz="2000" spc="-20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methodology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Flexibility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Strong</a:t>
            </a:r>
            <a:r>
              <a:rPr sz="2000" spc="-1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Integration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Integration </a:t>
            </a:r>
            <a:r>
              <a:rPr sz="2000" spc="-5" dirty="0">
                <a:latin typeface="+mj-lt"/>
                <a:cs typeface="Carlito"/>
              </a:rPr>
              <a:t>with testing</a:t>
            </a:r>
            <a:r>
              <a:rPr sz="2000" spc="-5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software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Support </a:t>
            </a:r>
            <a:r>
              <a:rPr sz="2000" spc="-10" dirty="0">
                <a:latin typeface="+mj-lt"/>
                <a:cs typeface="Carlito"/>
              </a:rPr>
              <a:t>for </a:t>
            </a:r>
            <a:r>
              <a:rPr sz="2000" spc="-15" dirty="0">
                <a:latin typeface="+mj-lt"/>
                <a:cs typeface="Carlito"/>
              </a:rPr>
              <a:t>reverse</a:t>
            </a:r>
            <a:r>
              <a:rPr sz="2000" spc="2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engineering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On-line</a:t>
            </a:r>
            <a:r>
              <a:rPr sz="2000" spc="-25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help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44034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12954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95045"/>
            <a:ext cx="8074025" cy="6176691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55600" marR="6985" indent="-342900" algn="just">
              <a:lnSpc>
                <a:spcPts val="1920"/>
              </a:lnSpc>
              <a:spcBef>
                <a:spcPts val="565"/>
              </a:spcBef>
              <a:buFont typeface="Arial"/>
              <a:buChar char="•"/>
              <a:tabLst>
                <a:tab pos="355600" algn="l"/>
              </a:tabLst>
            </a:pPr>
            <a:endParaRPr lang="en-IN" sz="2000" b="1" dirty="0" smtClean="0">
              <a:latin typeface="+mj-lt"/>
              <a:cs typeface="Carlito"/>
            </a:endParaRPr>
          </a:p>
          <a:p>
            <a:pPr marL="355600" marR="6985" indent="-342900" algn="just">
              <a:lnSpc>
                <a:spcPts val="1920"/>
              </a:lnSpc>
              <a:spcBef>
                <a:spcPts val="565"/>
              </a:spcBef>
              <a:buFont typeface="Arial"/>
              <a:buChar char="•"/>
              <a:tabLst>
                <a:tab pos="355600" algn="l"/>
              </a:tabLst>
            </a:pPr>
            <a:r>
              <a:rPr sz="2000" b="1" smtClean="0">
                <a:latin typeface="+mj-lt"/>
                <a:cs typeface="Carlito"/>
              </a:rPr>
              <a:t>A </a:t>
            </a:r>
            <a:r>
              <a:rPr sz="2000" b="1" spc="-10" dirty="0">
                <a:latin typeface="+mj-lt"/>
                <a:cs typeface="Carlito"/>
              </a:rPr>
              <a:t>standard </a:t>
            </a:r>
            <a:r>
              <a:rPr sz="2000" b="1" spc="-5" dirty="0">
                <a:latin typeface="+mj-lt"/>
                <a:cs typeface="Carlito"/>
              </a:rPr>
              <a:t>methodology: </a:t>
            </a:r>
            <a:r>
              <a:rPr sz="2000" dirty="0">
                <a:latin typeface="+mj-lt"/>
                <a:cs typeface="Carlito"/>
              </a:rPr>
              <a:t>A CASE </a:t>
            </a:r>
            <a:r>
              <a:rPr sz="2000" spc="-10" dirty="0">
                <a:latin typeface="+mj-lt"/>
                <a:cs typeface="Carlito"/>
              </a:rPr>
              <a:t>tool </a:t>
            </a:r>
            <a:r>
              <a:rPr sz="2000" spc="-5" dirty="0">
                <a:latin typeface="+mj-lt"/>
                <a:cs typeface="Carlito"/>
              </a:rPr>
              <a:t>must support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standard </a:t>
            </a:r>
            <a:r>
              <a:rPr sz="2000" spc="-15" dirty="0">
                <a:latin typeface="+mj-lt"/>
                <a:cs typeface="Carlito"/>
              </a:rPr>
              <a:t>software  </a:t>
            </a:r>
            <a:r>
              <a:rPr sz="2000" spc="-5" dirty="0">
                <a:latin typeface="+mj-lt"/>
                <a:cs typeface="Carlito"/>
              </a:rPr>
              <a:t>development methodology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10" dirty="0">
                <a:latin typeface="+mj-lt"/>
                <a:cs typeface="Carlito"/>
              </a:rPr>
              <a:t>standard </a:t>
            </a:r>
            <a:r>
              <a:rPr sz="2000" spc="-5" dirty="0">
                <a:latin typeface="+mj-lt"/>
                <a:cs typeface="Carlito"/>
              </a:rPr>
              <a:t>modeling techniques. </a:t>
            </a:r>
            <a:r>
              <a:rPr sz="2000" spc="-10" dirty="0">
                <a:latin typeface="+mj-lt"/>
                <a:cs typeface="Carlito"/>
              </a:rPr>
              <a:t>In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5" dirty="0">
                <a:latin typeface="+mj-lt"/>
                <a:cs typeface="Carlito"/>
              </a:rPr>
              <a:t>present scenario </a:t>
            </a:r>
            <a:r>
              <a:rPr sz="2000" spc="-10" dirty="0">
                <a:latin typeface="+mj-lt"/>
                <a:cs typeface="Carlito"/>
              </a:rPr>
              <a:t>most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dirty="0">
                <a:latin typeface="+mj-lt"/>
                <a:cs typeface="Carlito"/>
              </a:rPr>
              <a:t>the CASE </a:t>
            </a:r>
            <a:r>
              <a:rPr sz="2000" spc="-10" dirty="0">
                <a:latin typeface="+mj-lt"/>
                <a:cs typeface="Carlito"/>
              </a:rPr>
              <a:t>tools are </a:t>
            </a:r>
            <a:r>
              <a:rPr sz="2000" spc="-5" dirty="0">
                <a:latin typeface="+mj-lt"/>
                <a:cs typeface="Carlito"/>
              </a:rPr>
              <a:t>moving </a:t>
            </a:r>
            <a:r>
              <a:rPr sz="2000" spc="-15" dirty="0">
                <a:latin typeface="+mj-lt"/>
                <a:cs typeface="Carlito"/>
              </a:rPr>
              <a:t>towards</a:t>
            </a:r>
            <a:r>
              <a:rPr sz="2000" spc="45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UML.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5715" indent="-342900" algn="just">
              <a:lnSpc>
                <a:spcPct val="80100"/>
              </a:lnSpc>
              <a:buFont typeface="Arial"/>
              <a:buChar char="•"/>
              <a:tabLst>
                <a:tab pos="355600" algn="l"/>
              </a:tabLst>
            </a:pPr>
            <a:r>
              <a:rPr sz="2000" b="1" spc="-5" dirty="0">
                <a:latin typeface="+mj-lt"/>
                <a:cs typeface="Carlito"/>
              </a:rPr>
              <a:t>Flexibility: </a:t>
            </a:r>
            <a:r>
              <a:rPr sz="2000" spc="-5" dirty="0">
                <a:latin typeface="+mj-lt"/>
                <a:cs typeface="Carlito"/>
              </a:rPr>
              <a:t>Flexibility in use of </a:t>
            </a:r>
            <a:r>
              <a:rPr sz="2000" spc="-10" dirty="0">
                <a:latin typeface="+mj-lt"/>
                <a:cs typeface="Carlito"/>
              </a:rPr>
              <a:t>editors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5" dirty="0">
                <a:latin typeface="+mj-lt"/>
                <a:cs typeface="Carlito"/>
              </a:rPr>
              <a:t>other </a:t>
            </a:r>
            <a:r>
              <a:rPr sz="2000" spc="-10" dirty="0">
                <a:latin typeface="+mj-lt"/>
                <a:cs typeface="Carlito"/>
              </a:rPr>
              <a:t>tools.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dirty="0">
                <a:latin typeface="+mj-lt"/>
                <a:cs typeface="Carlito"/>
              </a:rPr>
              <a:t>CASE </a:t>
            </a:r>
            <a:r>
              <a:rPr sz="2000" spc="-10" dirty="0">
                <a:latin typeface="+mj-lt"/>
                <a:cs typeface="Carlito"/>
              </a:rPr>
              <a:t>tool must  </a:t>
            </a:r>
            <a:r>
              <a:rPr sz="2000" spc="-15" dirty="0">
                <a:latin typeface="+mj-lt"/>
                <a:cs typeface="Carlito"/>
              </a:rPr>
              <a:t>offer </a:t>
            </a:r>
            <a:r>
              <a:rPr sz="2000" spc="-5" dirty="0">
                <a:latin typeface="+mj-lt"/>
                <a:cs typeface="Carlito"/>
              </a:rPr>
              <a:t>flexibility and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choice </a:t>
            </a:r>
            <a:r>
              <a:rPr sz="2000" spc="-20" dirty="0">
                <a:latin typeface="+mj-lt"/>
                <a:cs typeface="Carlito"/>
              </a:rPr>
              <a:t>for </a:t>
            </a:r>
            <a:r>
              <a:rPr sz="2000" spc="-5" dirty="0">
                <a:latin typeface="+mj-lt"/>
                <a:cs typeface="Carlito"/>
              </a:rPr>
              <a:t>the user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editors' development  environments.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2000" b="1" spc="-5" dirty="0">
                <a:latin typeface="+mj-lt"/>
                <a:cs typeface="Carlito"/>
              </a:rPr>
              <a:t>Strong </a:t>
            </a:r>
            <a:r>
              <a:rPr sz="2000" b="1" spc="-15" dirty="0">
                <a:latin typeface="+mj-lt"/>
                <a:cs typeface="Carlito"/>
              </a:rPr>
              <a:t>Integration: </a:t>
            </a:r>
            <a:r>
              <a:rPr sz="2000" spc="-5" dirty="0">
                <a:latin typeface="+mj-lt"/>
                <a:cs typeface="Carlito"/>
              </a:rPr>
              <a:t>The CASE </a:t>
            </a:r>
            <a:r>
              <a:rPr sz="2000" spc="-10" dirty="0">
                <a:latin typeface="+mj-lt"/>
                <a:cs typeface="Carlito"/>
              </a:rPr>
              <a:t>tools </a:t>
            </a:r>
            <a:r>
              <a:rPr sz="2000" spc="-5" dirty="0">
                <a:latin typeface="+mj-lt"/>
                <a:cs typeface="Carlito"/>
              </a:rPr>
              <a:t>should be </a:t>
            </a:r>
            <a:r>
              <a:rPr sz="2000" spc="-15" dirty="0">
                <a:latin typeface="+mj-lt"/>
                <a:cs typeface="Carlito"/>
              </a:rPr>
              <a:t>integrated to </a:t>
            </a:r>
            <a:r>
              <a:rPr sz="2000" spc="-5" dirty="0">
                <a:latin typeface="+mj-lt"/>
                <a:cs typeface="Carlito"/>
              </a:rPr>
              <a:t>support </a:t>
            </a:r>
            <a:r>
              <a:rPr sz="2000" dirty="0">
                <a:latin typeface="+mj-lt"/>
                <a:cs typeface="Carlito"/>
              </a:rPr>
              <a:t>all the  </a:t>
            </a:r>
            <a:r>
              <a:rPr sz="2000" spc="-10" dirty="0">
                <a:latin typeface="+mj-lt"/>
                <a:cs typeface="Carlito"/>
              </a:rPr>
              <a:t>stages. </a:t>
            </a:r>
            <a:r>
              <a:rPr sz="2000" spc="-5" dirty="0">
                <a:latin typeface="+mj-lt"/>
                <a:cs typeface="Carlito"/>
              </a:rPr>
              <a:t>This </a:t>
            </a:r>
            <a:r>
              <a:rPr sz="2000" dirty="0">
                <a:latin typeface="+mj-lt"/>
                <a:cs typeface="Carlito"/>
              </a:rPr>
              <a:t>implies </a:t>
            </a:r>
            <a:r>
              <a:rPr sz="2000" spc="-5" dirty="0">
                <a:latin typeface="+mj-lt"/>
                <a:cs typeface="Carlito"/>
              </a:rPr>
              <a:t>that if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change is </a:t>
            </a:r>
            <a:r>
              <a:rPr sz="2000" dirty="0">
                <a:latin typeface="+mj-lt"/>
                <a:cs typeface="Carlito"/>
              </a:rPr>
              <a:t>made </a:t>
            </a:r>
            <a:r>
              <a:rPr sz="2000" spc="-15" dirty="0">
                <a:latin typeface="+mj-lt"/>
                <a:cs typeface="Carlito"/>
              </a:rPr>
              <a:t>at </a:t>
            </a:r>
            <a:r>
              <a:rPr sz="2000" spc="-10" dirty="0">
                <a:latin typeface="+mj-lt"/>
                <a:cs typeface="Carlito"/>
              </a:rPr>
              <a:t>any stage, </a:t>
            </a:r>
            <a:r>
              <a:rPr sz="2000" spc="-15" dirty="0">
                <a:latin typeface="+mj-lt"/>
                <a:cs typeface="Carlito"/>
              </a:rPr>
              <a:t>for </a:t>
            </a:r>
            <a:r>
              <a:rPr sz="2000" spc="-10" dirty="0">
                <a:latin typeface="+mj-lt"/>
                <a:cs typeface="Carlito"/>
              </a:rPr>
              <a:t>example, </a:t>
            </a:r>
            <a:r>
              <a:rPr sz="2000" spc="5" dirty="0">
                <a:latin typeface="+mj-lt"/>
                <a:cs typeface="Carlito"/>
              </a:rPr>
              <a:t>in  </a:t>
            </a:r>
            <a:r>
              <a:rPr sz="2000" dirty="0">
                <a:latin typeface="+mj-lt"/>
                <a:cs typeface="Carlito"/>
              </a:rPr>
              <a:t>the model, </a:t>
            </a:r>
            <a:r>
              <a:rPr sz="2000" spc="-5" dirty="0">
                <a:latin typeface="+mj-lt"/>
                <a:cs typeface="Carlito"/>
              </a:rPr>
              <a:t>it should </a:t>
            </a:r>
            <a:r>
              <a:rPr sz="2000" spc="-10" dirty="0">
                <a:latin typeface="+mj-lt"/>
                <a:cs typeface="Carlito"/>
              </a:rPr>
              <a:t>get reflected </a:t>
            </a:r>
            <a:r>
              <a:rPr sz="2000" spc="-5" dirty="0">
                <a:latin typeface="+mj-lt"/>
                <a:cs typeface="Carlito"/>
              </a:rPr>
              <a:t>in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code documentation </a:t>
            </a:r>
            <a:r>
              <a:rPr sz="2000" spc="-5" dirty="0">
                <a:latin typeface="+mj-lt"/>
                <a:cs typeface="Carlito"/>
              </a:rPr>
              <a:t>and </a:t>
            </a:r>
            <a:r>
              <a:rPr sz="2000" dirty="0">
                <a:latin typeface="+mj-lt"/>
                <a:cs typeface="Carlito"/>
              </a:rPr>
              <a:t>all  </a:t>
            </a:r>
            <a:r>
              <a:rPr sz="2000" spc="-10" dirty="0">
                <a:latin typeface="+mj-lt"/>
                <a:cs typeface="Carlito"/>
              </a:rPr>
              <a:t>related </a:t>
            </a:r>
            <a:r>
              <a:rPr sz="2000" dirty="0">
                <a:latin typeface="+mj-lt"/>
                <a:cs typeface="Carlito"/>
              </a:rPr>
              <a:t>design and </a:t>
            </a:r>
            <a:r>
              <a:rPr sz="2000" spc="-5" dirty="0">
                <a:latin typeface="+mj-lt"/>
                <a:cs typeface="Carlito"/>
              </a:rPr>
              <a:t>other documents, </a:t>
            </a:r>
            <a:r>
              <a:rPr sz="2000" dirty="0">
                <a:latin typeface="+mj-lt"/>
                <a:cs typeface="Carlito"/>
              </a:rPr>
              <a:t>thus </a:t>
            </a:r>
            <a:r>
              <a:rPr sz="2000" spc="-10" dirty="0">
                <a:latin typeface="+mj-lt"/>
                <a:cs typeface="Carlito"/>
              </a:rPr>
              <a:t>providing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cohesive  environment </a:t>
            </a:r>
            <a:r>
              <a:rPr sz="2000" spc="-15" dirty="0">
                <a:latin typeface="+mj-lt"/>
                <a:cs typeface="Carlito"/>
              </a:rPr>
              <a:t>for </a:t>
            </a:r>
            <a:r>
              <a:rPr sz="2000" spc="-10" dirty="0">
                <a:latin typeface="+mj-lt"/>
                <a:cs typeface="Carlito"/>
              </a:rPr>
              <a:t>software</a:t>
            </a:r>
            <a:r>
              <a:rPr sz="2000" spc="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development.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5715" indent="-342900" algn="just">
              <a:lnSpc>
                <a:spcPts val="1920"/>
              </a:lnSpc>
              <a:buFont typeface="Arial"/>
              <a:buChar char="•"/>
              <a:tabLst>
                <a:tab pos="355600" algn="l"/>
              </a:tabLst>
            </a:pPr>
            <a:r>
              <a:rPr sz="2000" b="1" spc="-10" dirty="0">
                <a:latin typeface="+mj-lt"/>
                <a:cs typeface="Carlito"/>
              </a:rPr>
              <a:t>Integration </a:t>
            </a:r>
            <a:r>
              <a:rPr sz="2000" b="1" spc="-5" dirty="0">
                <a:latin typeface="+mj-lt"/>
                <a:cs typeface="Carlito"/>
              </a:rPr>
              <a:t>with </a:t>
            </a:r>
            <a:r>
              <a:rPr sz="2000" b="1" spc="-10" dirty="0">
                <a:latin typeface="+mj-lt"/>
                <a:cs typeface="Carlito"/>
              </a:rPr>
              <a:t>testing software: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dirty="0">
                <a:latin typeface="+mj-lt"/>
                <a:cs typeface="Carlito"/>
              </a:rPr>
              <a:t>CASE </a:t>
            </a:r>
            <a:r>
              <a:rPr sz="2000" spc="-10" dirty="0">
                <a:latin typeface="+mj-lt"/>
                <a:cs typeface="Carlito"/>
              </a:rPr>
              <a:t>tools must provide interfaces  </a:t>
            </a:r>
            <a:r>
              <a:rPr sz="2000" spc="-15" dirty="0">
                <a:latin typeface="+mj-lt"/>
                <a:cs typeface="Carlito"/>
              </a:rPr>
              <a:t>for </a:t>
            </a:r>
            <a:r>
              <a:rPr sz="2000" spc="-10" dirty="0">
                <a:latin typeface="+mj-lt"/>
                <a:cs typeface="Carlito"/>
              </a:rPr>
              <a:t>automatic testing tools </a:t>
            </a:r>
            <a:r>
              <a:rPr sz="2000" spc="-5" dirty="0">
                <a:latin typeface="+mj-lt"/>
                <a:cs typeface="Carlito"/>
              </a:rPr>
              <a:t>that </a:t>
            </a:r>
            <a:r>
              <a:rPr sz="2000" spc="-25" dirty="0">
                <a:latin typeface="+mj-lt"/>
                <a:cs typeface="Carlito"/>
              </a:rPr>
              <a:t>take </a:t>
            </a:r>
            <a:r>
              <a:rPr sz="2000" spc="-10" dirty="0">
                <a:latin typeface="+mj-lt"/>
                <a:cs typeface="Carlito"/>
              </a:rPr>
              <a:t>care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regression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5" dirty="0">
                <a:latin typeface="+mj-lt"/>
                <a:cs typeface="Carlito"/>
              </a:rPr>
              <a:t>other </a:t>
            </a:r>
            <a:r>
              <a:rPr sz="2000" dirty="0">
                <a:latin typeface="+mj-lt"/>
                <a:cs typeface="Carlito"/>
              </a:rPr>
              <a:t>kinds </a:t>
            </a:r>
            <a:r>
              <a:rPr sz="2000" spc="-5" dirty="0">
                <a:latin typeface="+mj-lt"/>
                <a:cs typeface="Carlito"/>
              </a:rPr>
              <a:t>of  testing </a:t>
            </a:r>
            <a:r>
              <a:rPr sz="2000" spc="-10" dirty="0">
                <a:latin typeface="+mj-lt"/>
                <a:cs typeface="Carlito"/>
              </a:rPr>
              <a:t>software </a:t>
            </a:r>
            <a:r>
              <a:rPr sz="2000" spc="-5" dirty="0">
                <a:latin typeface="+mj-lt"/>
                <a:cs typeface="Carlito"/>
              </a:rPr>
              <a:t>under </a:t>
            </a:r>
            <a:r>
              <a:rPr sz="2000" dirty="0">
                <a:latin typeface="+mj-lt"/>
                <a:cs typeface="Carlito"/>
              </a:rPr>
              <a:t>the changing</a:t>
            </a:r>
            <a:r>
              <a:rPr sz="2000" spc="-10" dirty="0">
                <a:latin typeface="+mj-lt"/>
                <a:cs typeface="Carlito"/>
              </a:rPr>
              <a:t> requirements.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8255" indent="-342900" algn="just">
              <a:lnSpc>
                <a:spcPct val="8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b="1" dirty="0">
                <a:latin typeface="+mj-lt"/>
                <a:cs typeface="Carlito"/>
              </a:rPr>
              <a:t>Support </a:t>
            </a:r>
            <a:r>
              <a:rPr sz="2000" b="1" spc="-15" dirty="0">
                <a:latin typeface="+mj-lt"/>
                <a:cs typeface="Carlito"/>
              </a:rPr>
              <a:t>for reverse </a:t>
            </a:r>
            <a:r>
              <a:rPr sz="2000" b="1" spc="-5" dirty="0">
                <a:latin typeface="+mj-lt"/>
                <a:cs typeface="Carlito"/>
              </a:rPr>
              <a:t>engineering: </a:t>
            </a:r>
            <a:r>
              <a:rPr sz="2000" dirty="0">
                <a:latin typeface="+mj-lt"/>
                <a:cs typeface="Carlito"/>
              </a:rPr>
              <a:t>A CASE </a:t>
            </a:r>
            <a:r>
              <a:rPr sz="2000" spc="-10" dirty="0">
                <a:latin typeface="+mj-lt"/>
                <a:cs typeface="Carlito"/>
              </a:rPr>
              <a:t>tools must </a:t>
            </a:r>
            <a:r>
              <a:rPr sz="2000" dirty="0">
                <a:latin typeface="+mj-lt"/>
                <a:cs typeface="Carlito"/>
              </a:rPr>
              <a:t>be able </a:t>
            </a:r>
            <a:r>
              <a:rPr sz="2000" spc="-15" dirty="0">
                <a:latin typeface="+mj-lt"/>
                <a:cs typeface="Carlito"/>
              </a:rPr>
              <a:t>to generate  </a:t>
            </a:r>
            <a:r>
              <a:rPr sz="2000" spc="-5" dirty="0">
                <a:latin typeface="+mj-lt"/>
                <a:cs typeface="Carlito"/>
              </a:rPr>
              <a:t>complex </a:t>
            </a:r>
            <a:r>
              <a:rPr sz="2000" dirty="0">
                <a:latin typeface="+mj-lt"/>
                <a:cs typeface="Carlito"/>
              </a:rPr>
              <a:t>models </a:t>
            </a:r>
            <a:r>
              <a:rPr sz="2000" spc="-15" dirty="0">
                <a:latin typeface="+mj-lt"/>
                <a:cs typeface="Carlito"/>
              </a:rPr>
              <a:t>from </a:t>
            </a:r>
            <a:r>
              <a:rPr sz="2000" spc="-5" dirty="0">
                <a:latin typeface="+mj-lt"/>
                <a:cs typeface="Carlito"/>
              </a:rPr>
              <a:t>already </a:t>
            </a:r>
            <a:r>
              <a:rPr sz="2000" spc="-10" dirty="0">
                <a:latin typeface="+mj-lt"/>
                <a:cs typeface="Carlito"/>
              </a:rPr>
              <a:t>generated</a:t>
            </a:r>
            <a:r>
              <a:rPr sz="2000" spc="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code.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+mj-lt"/>
                <a:cs typeface="Carlito"/>
              </a:rPr>
              <a:t>On-line help: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dirty="0">
                <a:latin typeface="+mj-lt"/>
                <a:cs typeface="Carlito"/>
              </a:rPr>
              <a:t>CASE </a:t>
            </a:r>
            <a:r>
              <a:rPr sz="2000" spc="-10" dirty="0">
                <a:latin typeface="+mj-lt"/>
                <a:cs typeface="Carlito"/>
              </a:rPr>
              <a:t>tools provide </a:t>
            </a:r>
            <a:r>
              <a:rPr sz="2000" dirty="0">
                <a:latin typeface="+mj-lt"/>
                <a:cs typeface="Carlito"/>
              </a:rPr>
              <a:t>an online</a:t>
            </a:r>
            <a:r>
              <a:rPr sz="2000" spc="-4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tutorial.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45058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1143000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6885" y="461899"/>
            <a:ext cx="564705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10" dirty="0">
                <a:latin typeface="Carlito"/>
                <a:cs typeface="Carlito"/>
              </a:rPr>
              <a:t>Limitations </a:t>
            </a:r>
            <a:r>
              <a:rPr sz="2800" b="0" spc="-5" dirty="0">
                <a:latin typeface="Carlito"/>
                <a:cs typeface="Carlito"/>
              </a:rPr>
              <a:t>of CASE</a:t>
            </a:r>
            <a:r>
              <a:rPr sz="2800" b="0" spc="-40" dirty="0">
                <a:latin typeface="Carlito"/>
                <a:cs typeface="Carlito"/>
              </a:rPr>
              <a:t> </a:t>
            </a:r>
            <a:r>
              <a:rPr sz="2800" b="0" spc="-10" dirty="0">
                <a:latin typeface="Carlito"/>
                <a:cs typeface="Carlito"/>
              </a:rPr>
              <a:t>tools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378965"/>
            <a:ext cx="7863840" cy="21679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dirty="0">
                <a:latin typeface="+mj-lt"/>
                <a:cs typeface="Carlito"/>
              </a:rPr>
              <a:t>major </a:t>
            </a:r>
            <a:r>
              <a:rPr sz="2000" spc="-5" dirty="0">
                <a:latin typeface="+mj-lt"/>
                <a:cs typeface="Carlito"/>
              </a:rPr>
              <a:t>limitations of using CASE </a:t>
            </a:r>
            <a:r>
              <a:rPr sz="2000" spc="-10" dirty="0">
                <a:latin typeface="+mj-lt"/>
                <a:cs typeface="Carlito"/>
              </a:rPr>
              <a:t>tools</a:t>
            </a:r>
            <a:r>
              <a:rPr sz="2000" spc="9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are: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20" dirty="0">
                <a:latin typeface="+mj-lt"/>
                <a:cs typeface="Carlito"/>
              </a:rPr>
              <a:t>Cost</a:t>
            </a:r>
            <a:endParaRPr sz="2000">
              <a:latin typeface="+mj-lt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"/>
              <a:buChar char="–"/>
            </a:pP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5" dirty="0">
                <a:latin typeface="+mj-lt"/>
                <a:cs typeface="Carlito"/>
              </a:rPr>
              <a:t>Learning</a:t>
            </a:r>
            <a:r>
              <a:rPr sz="2000" spc="1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Curve</a:t>
            </a:r>
            <a:endParaRPr sz="2000">
              <a:latin typeface="+mj-lt"/>
              <a:cs typeface="Carlito"/>
            </a:endParaRPr>
          </a:p>
          <a:p>
            <a:pPr lvl="1">
              <a:lnSpc>
                <a:spcPct val="100000"/>
              </a:lnSpc>
              <a:buFont typeface="Arial"/>
              <a:buChar char="–"/>
            </a:pP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70" dirty="0">
                <a:latin typeface="+mj-lt"/>
                <a:cs typeface="Carlito"/>
              </a:rPr>
              <a:t>Tool</a:t>
            </a:r>
            <a:r>
              <a:rPr sz="200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mix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46082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16764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900429"/>
            <a:ext cx="7616825" cy="4491614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299085" marR="5080" indent="-287020" algn="just">
              <a:lnSpc>
                <a:spcPts val="2110"/>
              </a:lnSpc>
              <a:spcBef>
                <a:spcPts val="605"/>
              </a:spcBef>
              <a:buFont typeface="Arial"/>
              <a:buChar char="–"/>
              <a:tabLst>
                <a:tab pos="299720" algn="l"/>
              </a:tabLst>
            </a:pPr>
            <a:r>
              <a:rPr sz="2000" b="1" spc="-10" dirty="0">
                <a:latin typeface="+mj-lt"/>
                <a:cs typeface="Carlito"/>
              </a:rPr>
              <a:t>Cost: </a:t>
            </a:r>
            <a:r>
              <a:rPr sz="2000" spc="-5" dirty="0">
                <a:latin typeface="+mj-lt"/>
                <a:cs typeface="Carlito"/>
              </a:rPr>
              <a:t>Using </a:t>
            </a:r>
            <a:r>
              <a:rPr sz="2000" dirty="0">
                <a:latin typeface="+mj-lt"/>
                <a:cs typeface="Carlito"/>
              </a:rPr>
              <a:t>CASE </a:t>
            </a:r>
            <a:r>
              <a:rPr sz="2000" spc="-10" dirty="0">
                <a:latin typeface="+mj-lt"/>
                <a:cs typeface="Carlito"/>
              </a:rPr>
              <a:t>tools </a:t>
            </a:r>
            <a:r>
              <a:rPr sz="2000" spc="-5" dirty="0">
                <a:latin typeface="+mj-lt"/>
                <a:cs typeface="Carlito"/>
              </a:rPr>
              <a:t>is a </a:t>
            </a:r>
            <a:r>
              <a:rPr sz="2000" spc="-10" dirty="0">
                <a:latin typeface="+mj-lt"/>
                <a:cs typeface="Carlito"/>
              </a:rPr>
              <a:t>very costly </a:t>
            </a:r>
            <a:r>
              <a:rPr sz="2000" spc="-45" dirty="0">
                <a:latin typeface="+mj-lt"/>
                <a:cs typeface="Carlito"/>
              </a:rPr>
              <a:t>affair. </a:t>
            </a:r>
            <a:r>
              <a:rPr sz="2000" spc="-5" dirty="0">
                <a:latin typeface="+mj-lt"/>
                <a:cs typeface="Carlito"/>
              </a:rPr>
              <a:t>In </a:t>
            </a:r>
            <a:r>
              <a:rPr sz="2000" spc="-15" dirty="0">
                <a:latin typeface="+mj-lt"/>
                <a:cs typeface="Carlito"/>
              </a:rPr>
              <a:t>fact, </a:t>
            </a:r>
            <a:r>
              <a:rPr sz="2000" spc="-10" dirty="0">
                <a:latin typeface="+mj-lt"/>
                <a:cs typeface="Carlito"/>
              </a:rPr>
              <a:t>most firms  </a:t>
            </a:r>
            <a:r>
              <a:rPr sz="2000" spc="-15" dirty="0">
                <a:latin typeface="+mj-lt"/>
                <a:cs typeface="Carlito"/>
              </a:rPr>
              <a:t>engaged </a:t>
            </a:r>
            <a:r>
              <a:rPr sz="2000" spc="-5" dirty="0">
                <a:latin typeface="+mj-lt"/>
                <a:cs typeface="Carlito"/>
              </a:rPr>
              <a:t>in </a:t>
            </a:r>
            <a:r>
              <a:rPr sz="2000" spc="-10" dirty="0">
                <a:latin typeface="+mj-lt"/>
                <a:cs typeface="Carlito"/>
              </a:rPr>
              <a:t>software development </a:t>
            </a:r>
            <a:r>
              <a:rPr sz="2000" dirty="0">
                <a:latin typeface="+mj-lt"/>
                <a:cs typeface="Carlito"/>
              </a:rPr>
              <a:t>on </a:t>
            </a:r>
            <a:r>
              <a:rPr sz="2000" spc="-5" dirty="0">
                <a:latin typeface="+mj-lt"/>
                <a:cs typeface="Carlito"/>
              </a:rPr>
              <a:t>a small </a:t>
            </a:r>
            <a:r>
              <a:rPr sz="2000" spc="-10" dirty="0">
                <a:latin typeface="+mj-lt"/>
                <a:cs typeface="Carlito"/>
              </a:rPr>
              <a:t>scale </a:t>
            </a:r>
            <a:r>
              <a:rPr sz="2000" dirty="0">
                <a:latin typeface="+mj-lt"/>
                <a:cs typeface="Carlito"/>
              </a:rPr>
              <a:t>do </a:t>
            </a:r>
            <a:r>
              <a:rPr sz="2000" spc="-10" dirty="0">
                <a:latin typeface="+mj-lt"/>
                <a:cs typeface="Carlito"/>
              </a:rPr>
              <a:t>not </a:t>
            </a:r>
            <a:r>
              <a:rPr sz="2000" spc="-15" dirty="0">
                <a:latin typeface="+mj-lt"/>
                <a:cs typeface="Carlito"/>
              </a:rPr>
              <a:t>invest  </a:t>
            </a:r>
            <a:r>
              <a:rPr sz="2000" spc="-5" dirty="0">
                <a:latin typeface="+mj-lt"/>
                <a:cs typeface="Carlito"/>
              </a:rPr>
              <a:t>in CASE </a:t>
            </a:r>
            <a:r>
              <a:rPr sz="2000" spc="-10" dirty="0">
                <a:latin typeface="+mj-lt"/>
                <a:cs typeface="Carlito"/>
              </a:rPr>
              <a:t>tools </a:t>
            </a:r>
            <a:r>
              <a:rPr sz="2000" spc="-5" dirty="0">
                <a:latin typeface="+mj-lt"/>
                <a:cs typeface="Carlito"/>
              </a:rPr>
              <a:t>because they think </a:t>
            </a:r>
            <a:r>
              <a:rPr sz="2000" spc="-10" dirty="0">
                <a:latin typeface="+mj-lt"/>
                <a:cs typeface="Carlito"/>
              </a:rPr>
              <a:t>that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benefits </a:t>
            </a:r>
            <a:r>
              <a:rPr sz="2000" spc="5" dirty="0">
                <a:latin typeface="+mj-lt"/>
                <a:cs typeface="Carlito"/>
              </a:rPr>
              <a:t>of </a:t>
            </a:r>
            <a:r>
              <a:rPr sz="2000" spc="-5" dirty="0">
                <a:latin typeface="+mj-lt"/>
                <a:cs typeface="Carlito"/>
              </a:rPr>
              <a:t>CASE </a:t>
            </a:r>
            <a:r>
              <a:rPr sz="2000" spc="-10" dirty="0">
                <a:latin typeface="+mj-lt"/>
                <a:cs typeface="Carlito"/>
              </a:rPr>
              <a:t>are  </a:t>
            </a:r>
            <a:r>
              <a:rPr sz="2000" spc="-5" dirty="0">
                <a:latin typeface="+mj-lt"/>
                <a:cs typeface="Carlito"/>
              </a:rPr>
              <a:t>justifiable only in the </a:t>
            </a:r>
            <a:r>
              <a:rPr sz="2000" spc="-10" dirty="0">
                <a:latin typeface="+mj-lt"/>
                <a:cs typeface="Carlito"/>
              </a:rPr>
              <a:t>development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5" dirty="0">
                <a:latin typeface="+mj-lt"/>
                <a:cs typeface="Carlito"/>
              </a:rPr>
              <a:t>large</a:t>
            </a:r>
            <a:r>
              <a:rPr sz="2000" spc="40" dirty="0">
                <a:latin typeface="+mj-lt"/>
                <a:cs typeface="Carlito"/>
              </a:rPr>
              <a:t> </a:t>
            </a:r>
            <a:r>
              <a:rPr sz="2000" spc="-20" dirty="0">
                <a:latin typeface="+mj-lt"/>
                <a:cs typeface="Carlito"/>
              </a:rPr>
              <a:t>systems.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–"/>
            </a:pPr>
            <a:endParaRPr sz="2000">
              <a:latin typeface="+mj-lt"/>
              <a:cs typeface="Carlito"/>
            </a:endParaRPr>
          </a:p>
          <a:p>
            <a:pPr marL="299085" marR="5080" indent="-287020" algn="just">
              <a:lnSpc>
                <a:spcPct val="80000"/>
              </a:lnSpc>
              <a:spcBef>
                <a:spcPts val="5"/>
              </a:spcBef>
              <a:buFont typeface="Arial"/>
              <a:buChar char="–"/>
              <a:tabLst>
                <a:tab pos="299720" algn="l"/>
              </a:tabLst>
            </a:pPr>
            <a:r>
              <a:rPr sz="2000" b="1" spc="-5" dirty="0">
                <a:latin typeface="+mj-lt"/>
                <a:cs typeface="Carlito"/>
              </a:rPr>
              <a:t>Learning Curve: </a:t>
            </a:r>
            <a:r>
              <a:rPr sz="2000" spc="-5" dirty="0">
                <a:latin typeface="+mj-lt"/>
                <a:cs typeface="Carlito"/>
              </a:rPr>
              <a:t>In </a:t>
            </a:r>
            <a:r>
              <a:rPr sz="2000" spc="-10" dirty="0">
                <a:latin typeface="+mj-lt"/>
                <a:cs typeface="Carlito"/>
              </a:rPr>
              <a:t>most cases, </a:t>
            </a:r>
            <a:r>
              <a:rPr sz="2000" spc="-15" dirty="0">
                <a:latin typeface="+mj-lt"/>
                <a:cs typeface="Carlito"/>
              </a:rPr>
              <a:t>programmer </a:t>
            </a:r>
            <a:r>
              <a:rPr sz="2000" spc="-10" dirty="0">
                <a:latin typeface="+mj-lt"/>
                <a:cs typeface="Carlito"/>
              </a:rPr>
              <a:t>productivity </a:t>
            </a:r>
            <a:r>
              <a:rPr sz="2000" spc="-15" dirty="0">
                <a:latin typeface="+mj-lt"/>
                <a:cs typeface="Carlito"/>
              </a:rPr>
              <a:t>may  fall </a:t>
            </a:r>
            <a:r>
              <a:rPr sz="2000" spc="-5" dirty="0">
                <a:latin typeface="+mj-lt"/>
                <a:cs typeface="Carlito"/>
              </a:rPr>
              <a:t>in the initial phase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implementation, because user </a:t>
            </a:r>
            <a:r>
              <a:rPr sz="2000" spc="-5" dirty="0">
                <a:latin typeface="+mj-lt"/>
                <a:cs typeface="Carlito"/>
              </a:rPr>
              <a:t>need   time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learn the </a:t>
            </a:r>
            <a:r>
              <a:rPr sz="2000" spc="-20" dirty="0">
                <a:latin typeface="+mj-lt"/>
                <a:cs typeface="Carlito"/>
              </a:rPr>
              <a:t>technology. </a:t>
            </a:r>
            <a:r>
              <a:rPr sz="2000" spc="-5" dirty="0">
                <a:latin typeface="+mj-lt"/>
                <a:cs typeface="Carlito"/>
              </a:rPr>
              <a:t>In </a:t>
            </a:r>
            <a:r>
              <a:rPr sz="2000" spc="-15" dirty="0">
                <a:latin typeface="+mj-lt"/>
                <a:cs typeface="Carlito"/>
              </a:rPr>
              <a:t>fact, </a:t>
            </a:r>
            <a:r>
              <a:rPr sz="2000" spc="-5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CASE consulting </a:t>
            </a:r>
            <a:r>
              <a:rPr sz="2000" spc="-5" dirty="0">
                <a:latin typeface="+mj-lt"/>
                <a:cs typeface="Carlito"/>
              </a:rPr>
              <a:t>industry  </a:t>
            </a:r>
            <a:r>
              <a:rPr sz="2000" spc="-10" dirty="0">
                <a:latin typeface="+mj-lt"/>
                <a:cs typeface="Carlito"/>
              </a:rPr>
              <a:t>has </a:t>
            </a:r>
            <a:r>
              <a:rPr sz="2000" spc="-15" dirty="0">
                <a:latin typeface="+mj-lt"/>
                <a:cs typeface="Carlito"/>
              </a:rPr>
              <a:t>evolved to </a:t>
            </a:r>
            <a:r>
              <a:rPr sz="2000" spc="-5" dirty="0">
                <a:latin typeface="+mj-lt"/>
                <a:cs typeface="Carlito"/>
              </a:rPr>
              <a:t>support </a:t>
            </a:r>
            <a:r>
              <a:rPr sz="2000" spc="-10" dirty="0">
                <a:latin typeface="+mj-lt"/>
                <a:cs typeface="Carlito"/>
              </a:rPr>
              <a:t>uses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5" dirty="0">
                <a:latin typeface="+mj-lt"/>
                <a:cs typeface="Carlito"/>
              </a:rPr>
              <a:t>CASE tools. </a:t>
            </a:r>
            <a:r>
              <a:rPr sz="2000" spc="-10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consultants </a:t>
            </a:r>
            <a:r>
              <a:rPr sz="2000" spc="-20" dirty="0">
                <a:latin typeface="+mj-lt"/>
                <a:cs typeface="Carlito"/>
              </a:rPr>
              <a:t>offer  </a:t>
            </a:r>
            <a:r>
              <a:rPr sz="2000" spc="-10" dirty="0">
                <a:latin typeface="+mj-lt"/>
                <a:cs typeface="Carlito"/>
              </a:rPr>
              <a:t>training </a:t>
            </a:r>
            <a:r>
              <a:rPr sz="2000" spc="-5" dirty="0">
                <a:latin typeface="+mj-lt"/>
                <a:cs typeface="Carlito"/>
              </a:rPr>
              <a:t>&amp; </a:t>
            </a:r>
            <a:r>
              <a:rPr sz="2000" spc="-10" dirty="0">
                <a:latin typeface="+mj-lt"/>
                <a:cs typeface="Carlito"/>
              </a:rPr>
              <a:t>on-site </a:t>
            </a:r>
            <a:r>
              <a:rPr sz="2000" dirty="0">
                <a:latin typeface="+mj-lt"/>
                <a:cs typeface="Carlito"/>
              </a:rPr>
              <a:t>services </a:t>
            </a:r>
            <a:r>
              <a:rPr sz="2000" spc="-10" dirty="0">
                <a:latin typeface="+mj-lt"/>
                <a:cs typeface="Carlito"/>
              </a:rPr>
              <a:t>that </a:t>
            </a:r>
            <a:r>
              <a:rPr sz="2000" spc="-15" dirty="0">
                <a:latin typeface="+mj-lt"/>
                <a:cs typeface="Carlito"/>
              </a:rPr>
              <a:t>can </a:t>
            </a:r>
            <a:r>
              <a:rPr sz="2000" spc="-5" dirty="0">
                <a:latin typeface="+mj-lt"/>
                <a:cs typeface="Carlito"/>
              </a:rPr>
              <a:t>be crucial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15" dirty="0">
                <a:latin typeface="+mj-lt"/>
                <a:cs typeface="Carlito"/>
              </a:rPr>
              <a:t>accelerate </a:t>
            </a:r>
            <a:r>
              <a:rPr sz="2000" spc="-5" dirty="0">
                <a:latin typeface="+mj-lt"/>
                <a:cs typeface="Carlito"/>
              </a:rPr>
              <a:t>the  learning curve and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development </a:t>
            </a:r>
            <a:r>
              <a:rPr sz="2000" spc="-5" dirty="0">
                <a:latin typeface="+mj-lt"/>
                <a:cs typeface="Carlito"/>
              </a:rPr>
              <a:t>&amp; </a:t>
            </a:r>
            <a:r>
              <a:rPr sz="2000" spc="-10" dirty="0">
                <a:latin typeface="+mj-lt"/>
                <a:cs typeface="Carlito"/>
              </a:rPr>
              <a:t>use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5" dirty="0">
                <a:latin typeface="+mj-lt"/>
                <a:cs typeface="Carlito"/>
              </a:rPr>
              <a:t>the</a:t>
            </a:r>
            <a:r>
              <a:rPr sz="2000" spc="11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tools.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–"/>
            </a:pPr>
            <a:endParaRPr sz="2000">
              <a:latin typeface="+mj-lt"/>
              <a:cs typeface="Carlito"/>
            </a:endParaRPr>
          </a:p>
          <a:p>
            <a:pPr marL="299085" marR="5715" indent="-287020" algn="just">
              <a:lnSpc>
                <a:spcPct val="80000"/>
              </a:lnSpc>
              <a:spcBef>
                <a:spcPts val="5"/>
              </a:spcBef>
              <a:buFont typeface="Arial"/>
              <a:buChar char="–"/>
              <a:tabLst>
                <a:tab pos="299720" algn="l"/>
              </a:tabLst>
            </a:pPr>
            <a:r>
              <a:rPr sz="2000" b="1" spc="-50" dirty="0">
                <a:latin typeface="+mj-lt"/>
                <a:cs typeface="Carlito"/>
              </a:rPr>
              <a:t>Tool </a:t>
            </a:r>
            <a:r>
              <a:rPr sz="2000" b="1" spc="-5" dirty="0">
                <a:latin typeface="+mj-lt"/>
                <a:cs typeface="Carlito"/>
              </a:rPr>
              <a:t>mix: </a:t>
            </a:r>
            <a:r>
              <a:rPr sz="2000" spc="-5" dirty="0">
                <a:latin typeface="+mj-lt"/>
                <a:cs typeface="Carlito"/>
              </a:rPr>
              <a:t>It is </a:t>
            </a:r>
            <a:r>
              <a:rPr sz="2000" spc="-10" dirty="0">
                <a:latin typeface="+mj-lt"/>
                <a:cs typeface="Carlito"/>
              </a:rPr>
              <a:t>important </a:t>
            </a:r>
            <a:r>
              <a:rPr sz="2000" spc="-20" dirty="0">
                <a:latin typeface="+mj-lt"/>
                <a:cs typeface="Carlito"/>
              </a:rPr>
              <a:t>to make </a:t>
            </a:r>
            <a:r>
              <a:rPr sz="2000" spc="-5" dirty="0">
                <a:latin typeface="+mj-lt"/>
                <a:cs typeface="Carlito"/>
              </a:rPr>
              <a:t>an </a:t>
            </a:r>
            <a:r>
              <a:rPr sz="2000" spc="-15" dirty="0">
                <a:latin typeface="+mj-lt"/>
                <a:cs typeface="Carlito"/>
              </a:rPr>
              <a:t>appropriate </a:t>
            </a:r>
            <a:r>
              <a:rPr sz="2000" dirty="0">
                <a:latin typeface="+mj-lt"/>
                <a:cs typeface="Carlito"/>
              </a:rPr>
              <a:t>selection of  </a:t>
            </a:r>
            <a:r>
              <a:rPr sz="2000" spc="-10" dirty="0">
                <a:latin typeface="+mj-lt"/>
                <a:cs typeface="Carlito"/>
              </a:rPr>
              <a:t>tool </a:t>
            </a:r>
            <a:r>
              <a:rPr sz="2000" spc="-5" dirty="0">
                <a:latin typeface="+mj-lt"/>
                <a:cs typeface="Carlito"/>
              </a:rPr>
              <a:t>mix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15" dirty="0">
                <a:latin typeface="+mj-lt"/>
                <a:cs typeface="Carlito"/>
              </a:rPr>
              <a:t>get cost advantage </a:t>
            </a:r>
            <a:r>
              <a:rPr sz="2000" spc="-5" dirty="0">
                <a:latin typeface="+mj-lt"/>
                <a:cs typeface="Carlito"/>
              </a:rPr>
              <a:t>CASE </a:t>
            </a:r>
            <a:r>
              <a:rPr sz="2000" spc="-15" dirty="0">
                <a:latin typeface="+mj-lt"/>
                <a:cs typeface="Carlito"/>
              </a:rPr>
              <a:t>integration </a:t>
            </a:r>
            <a:r>
              <a:rPr sz="2000" spc="-5" dirty="0">
                <a:latin typeface="+mj-lt"/>
                <a:cs typeface="Carlito"/>
              </a:rPr>
              <a:t>&amp; </a:t>
            </a:r>
            <a:r>
              <a:rPr sz="2000" spc="-20" dirty="0">
                <a:latin typeface="+mj-lt"/>
                <a:cs typeface="Carlito"/>
              </a:rPr>
              <a:t>data  </a:t>
            </a:r>
            <a:r>
              <a:rPr sz="2000" spc="-15" dirty="0">
                <a:latin typeface="+mj-lt"/>
                <a:cs typeface="Carlito"/>
              </a:rPr>
              <a:t>integration </a:t>
            </a:r>
            <a:r>
              <a:rPr sz="2000" spc="-10" dirty="0">
                <a:latin typeface="+mj-lt"/>
                <a:cs typeface="Carlito"/>
              </a:rPr>
              <a:t>across </a:t>
            </a:r>
            <a:r>
              <a:rPr sz="2000" spc="-5" dirty="0">
                <a:latin typeface="+mj-lt"/>
                <a:cs typeface="Carlito"/>
              </a:rPr>
              <a:t>all </a:t>
            </a:r>
            <a:r>
              <a:rPr sz="2000" spc="-15" dirty="0">
                <a:latin typeface="+mj-lt"/>
                <a:cs typeface="Carlito"/>
              </a:rPr>
              <a:t>platforms </a:t>
            </a:r>
            <a:r>
              <a:rPr sz="2000" spc="-5" dirty="0">
                <a:latin typeface="+mj-lt"/>
                <a:cs typeface="Carlito"/>
              </a:rPr>
              <a:t>is also </a:t>
            </a:r>
            <a:r>
              <a:rPr sz="2000" spc="-10" dirty="0">
                <a:latin typeface="+mj-lt"/>
                <a:cs typeface="Carlito"/>
              </a:rPr>
              <a:t>very important. </a:t>
            </a:r>
            <a:r>
              <a:rPr sz="2000" spc="-5" dirty="0">
                <a:latin typeface="+mj-lt"/>
                <a:cs typeface="Carlito"/>
              </a:rPr>
              <a:t>The  ability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share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results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work </a:t>
            </a:r>
            <a:r>
              <a:rPr sz="2000" spc="-5" dirty="0">
                <a:latin typeface="+mj-lt"/>
                <a:cs typeface="Carlito"/>
              </a:rPr>
              <a:t>done </a:t>
            </a:r>
            <a:r>
              <a:rPr sz="2000" dirty="0">
                <a:latin typeface="+mj-lt"/>
                <a:cs typeface="Carlito"/>
              </a:rPr>
              <a:t>on </a:t>
            </a:r>
            <a:r>
              <a:rPr sz="2000" spc="-5" dirty="0">
                <a:latin typeface="+mj-lt"/>
                <a:cs typeface="Carlito"/>
              </a:rPr>
              <a:t>one </a:t>
            </a:r>
            <a:r>
              <a:rPr sz="2000" dirty="0">
                <a:latin typeface="+mj-lt"/>
                <a:cs typeface="Carlito"/>
              </a:rPr>
              <a:t>CASE </a:t>
            </a:r>
            <a:r>
              <a:rPr sz="2000" spc="-10" dirty="0">
                <a:latin typeface="+mj-lt"/>
                <a:cs typeface="Carlito"/>
              </a:rPr>
              <a:t>tool </a:t>
            </a:r>
            <a:r>
              <a:rPr sz="2000" spc="-5" dirty="0">
                <a:latin typeface="+mj-lt"/>
                <a:cs typeface="Carlito"/>
              </a:rPr>
              <a:t>with  another CASE </a:t>
            </a:r>
            <a:r>
              <a:rPr sz="2000" spc="-10" dirty="0">
                <a:latin typeface="+mj-lt"/>
                <a:cs typeface="Carlito"/>
              </a:rPr>
              <a:t>tool </a:t>
            </a:r>
            <a:r>
              <a:rPr sz="2000" spc="-5" dirty="0">
                <a:latin typeface="+mj-lt"/>
                <a:cs typeface="Carlito"/>
              </a:rPr>
              <a:t>is perhaps the most </a:t>
            </a:r>
            <a:r>
              <a:rPr sz="2000" spc="-10" dirty="0">
                <a:latin typeface="+mj-lt"/>
                <a:cs typeface="Carlito"/>
              </a:rPr>
              <a:t>important </a:t>
            </a:r>
            <a:r>
              <a:rPr sz="2000" spc="-5" dirty="0">
                <a:latin typeface="+mj-lt"/>
                <a:cs typeface="Carlito"/>
              </a:rPr>
              <a:t>type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5" dirty="0">
                <a:latin typeface="+mj-lt"/>
                <a:cs typeface="Carlito"/>
              </a:rPr>
              <a:t>CASE  </a:t>
            </a:r>
            <a:r>
              <a:rPr sz="2000" spc="-15" dirty="0">
                <a:latin typeface="+mj-lt"/>
                <a:cs typeface="Carlito"/>
              </a:rPr>
              <a:t>integration.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47106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00200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5662" y="496950"/>
            <a:ext cx="733107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2800" b="0" spc="-10" dirty="0" smtClean="0">
                <a:latin typeface="+mj-lt"/>
                <a:cs typeface="Carlito"/>
              </a:rPr>
              <a:t>        </a:t>
            </a:r>
            <a:r>
              <a:rPr sz="2800" b="0" spc="-10" smtClean="0">
                <a:latin typeface="+mj-lt"/>
                <a:cs typeface="Carlito"/>
              </a:rPr>
              <a:t>CASE </a:t>
            </a:r>
            <a:r>
              <a:rPr sz="2800" b="0" spc="-5" dirty="0">
                <a:latin typeface="+mj-lt"/>
                <a:cs typeface="Carlito"/>
              </a:rPr>
              <a:t>Support in </a:t>
            </a:r>
            <a:r>
              <a:rPr sz="2800" b="0" spc="-15" dirty="0">
                <a:latin typeface="+mj-lt"/>
                <a:cs typeface="Carlito"/>
              </a:rPr>
              <a:t>Software </a:t>
            </a:r>
            <a:r>
              <a:rPr sz="2800" b="0" spc="-30" dirty="0">
                <a:latin typeface="+mj-lt"/>
                <a:cs typeface="Carlito"/>
              </a:rPr>
              <a:t>Life</a:t>
            </a:r>
            <a:r>
              <a:rPr sz="2800" b="0" spc="-5" dirty="0">
                <a:latin typeface="+mj-lt"/>
                <a:cs typeface="Carlito"/>
              </a:rPr>
              <a:t> </a:t>
            </a:r>
            <a:r>
              <a:rPr sz="2800" b="0" spc="-15" dirty="0">
                <a:latin typeface="+mj-lt"/>
                <a:cs typeface="Carlito"/>
              </a:rPr>
              <a:t>Cycle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748905" cy="2450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There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5" dirty="0">
                <a:latin typeface="+mj-lt"/>
                <a:cs typeface="Carlito"/>
              </a:rPr>
              <a:t>various </a:t>
            </a:r>
            <a:r>
              <a:rPr sz="2000" dirty="0">
                <a:latin typeface="+mj-lt"/>
                <a:cs typeface="Carlito"/>
              </a:rPr>
              <a:t>types of </a:t>
            </a:r>
            <a:r>
              <a:rPr sz="2000" spc="-5" dirty="0">
                <a:latin typeface="+mj-lt"/>
                <a:cs typeface="Carlito"/>
              </a:rPr>
              <a:t>support that CASE  </a:t>
            </a:r>
            <a:r>
              <a:rPr sz="2000" spc="-10" dirty="0">
                <a:latin typeface="+mj-lt"/>
                <a:cs typeface="Carlito"/>
              </a:rPr>
              <a:t>provides </a:t>
            </a:r>
            <a:r>
              <a:rPr sz="2000" spc="-5" dirty="0">
                <a:latin typeface="+mj-lt"/>
                <a:cs typeface="Carlito"/>
              </a:rPr>
              <a:t>during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25" dirty="0">
                <a:latin typeface="+mj-lt"/>
                <a:cs typeface="Carlito"/>
              </a:rPr>
              <a:t>different </a:t>
            </a:r>
            <a:r>
              <a:rPr sz="2000" spc="-5" dirty="0">
                <a:latin typeface="+mj-lt"/>
                <a:cs typeface="Carlito"/>
              </a:rPr>
              <a:t>phases </a:t>
            </a:r>
            <a:r>
              <a:rPr sz="2000" dirty="0">
                <a:latin typeface="+mj-lt"/>
                <a:cs typeface="Carlito"/>
              </a:rPr>
              <a:t>of a  </a:t>
            </a:r>
            <a:r>
              <a:rPr sz="2000" spc="-15" dirty="0">
                <a:latin typeface="+mj-lt"/>
                <a:cs typeface="Carlito"/>
              </a:rPr>
              <a:t>software </a:t>
            </a:r>
            <a:r>
              <a:rPr sz="2000" spc="-25" dirty="0">
                <a:latin typeface="+mj-lt"/>
                <a:cs typeface="Carlito"/>
              </a:rPr>
              <a:t>life</a:t>
            </a:r>
            <a:r>
              <a:rPr sz="2000" spc="2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cycle.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15" dirty="0">
                <a:latin typeface="+mj-lt"/>
                <a:cs typeface="Carlito"/>
              </a:rPr>
              <a:t>Prototyping</a:t>
            </a:r>
            <a:r>
              <a:rPr sz="2000" spc="3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Support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5" dirty="0">
                <a:latin typeface="+mj-lt"/>
                <a:cs typeface="Carlito"/>
              </a:rPr>
              <a:t>Structured </a:t>
            </a:r>
            <a:r>
              <a:rPr sz="2000" spc="-10" dirty="0">
                <a:latin typeface="+mj-lt"/>
                <a:cs typeface="Carlito"/>
              </a:rPr>
              <a:t>analysis </a:t>
            </a:r>
            <a:r>
              <a:rPr sz="2000" spc="-5" dirty="0">
                <a:latin typeface="+mj-lt"/>
                <a:cs typeface="Carlito"/>
              </a:rPr>
              <a:t>&amp;</a:t>
            </a:r>
            <a:r>
              <a:rPr sz="2000" spc="7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design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5" dirty="0">
                <a:latin typeface="+mj-lt"/>
                <a:cs typeface="Carlito"/>
              </a:rPr>
              <a:t>Code </a:t>
            </a:r>
            <a:r>
              <a:rPr sz="2000" spc="-15" dirty="0">
                <a:latin typeface="+mj-lt"/>
                <a:cs typeface="Carlito"/>
              </a:rPr>
              <a:t>Generation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75" dirty="0">
                <a:latin typeface="+mj-lt"/>
                <a:cs typeface="Carlito"/>
              </a:rPr>
              <a:t>Test </a:t>
            </a:r>
            <a:r>
              <a:rPr sz="2000" spc="-10" dirty="0">
                <a:latin typeface="+mj-lt"/>
                <a:cs typeface="Carlito"/>
              </a:rPr>
              <a:t>CASE</a:t>
            </a:r>
            <a:r>
              <a:rPr sz="2000" spc="75" dirty="0">
                <a:latin typeface="+mj-lt"/>
                <a:cs typeface="Carlito"/>
              </a:rPr>
              <a:t> </a:t>
            </a:r>
            <a:r>
              <a:rPr sz="2000" spc="-20" dirty="0">
                <a:latin typeface="+mj-lt"/>
                <a:cs typeface="Carlito"/>
              </a:rPr>
              <a:t>generator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48130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14478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0117" y="461899"/>
            <a:ext cx="422084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5" dirty="0">
                <a:latin typeface="+mj-lt"/>
                <a:cs typeface="Carlito"/>
              </a:rPr>
              <a:t>CASE</a:t>
            </a:r>
            <a:r>
              <a:rPr sz="2800" b="0" spc="-35" dirty="0">
                <a:latin typeface="+mj-lt"/>
                <a:cs typeface="Carlito"/>
              </a:rPr>
              <a:t> </a:t>
            </a:r>
            <a:r>
              <a:rPr sz="2800" b="0" spc="-20" dirty="0">
                <a:latin typeface="+mj-lt"/>
                <a:cs typeface="Carlito"/>
              </a:rPr>
              <a:t>Environment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70792" y="1534885"/>
            <a:ext cx="7840107" cy="48985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9154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0"/>
            <a:ext cx="14478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7860" y="461899"/>
            <a:ext cx="3748404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5" dirty="0">
                <a:latin typeface="+mj-lt"/>
                <a:cs typeface="Carlito"/>
              </a:rPr>
              <a:t>Benefits of</a:t>
            </a:r>
            <a:r>
              <a:rPr sz="2800" b="0" spc="-90" dirty="0">
                <a:latin typeface="+mj-lt"/>
                <a:cs typeface="Carlito"/>
              </a:rPr>
              <a:t> </a:t>
            </a:r>
            <a:r>
              <a:rPr sz="2800" b="0" spc="-5" dirty="0">
                <a:latin typeface="+mj-lt"/>
                <a:cs typeface="Carlito"/>
              </a:rPr>
              <a:t>CASE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61845"/>
            <a:ext cx="8073390" cy="4944046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5600" marR="5080" indent="-342900" algn="just">
              <a:lnSpc>
                <a:spcPct val="80100"/>
              </a:lnSpc>
              <a:spcBef>
                <a:spcPts val="580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A </a:t>
            </a:r>
            <a:r>
              <a:rPr sz="2000" spc="-30" dirty="0">
                <a:latin typeface="+mj-lt"/>
                <a:cs typeface="Carlito"/>
              </a:rPr>
              <a:t>key </a:t>
            </a:r>
            <a:r>
              <a:rPr sz="2000" spc="-10" dirty="0">
                <a:latin typeface="+mj-lt"/>
                <a:cs typeface="Carlito"/>
              </a:rPr>
              <a:t>benefit </a:t>
            </a:r>
            <a:r>
              <a:rPr sz="2000" dirty="0">
                <a:latin typeface="+mj-lt"/>
                <a:cs typeface="Carlito"/>
              </a:rPr>
              <a:t>arising </a:t>
            </a:r>
            <a:r>
              <a:rPr sz="2000" spc="-5" dirty="0">
                <a:latin typeface="+mj-lt"/>
                <a:cs typeface="Carlito"/>
              </a:rPr>
              <a:t>out of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use of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CASE </a:t>
            </a:r>
            <a:r>
              <a:rPr sz="2000" spc="-10" dirty="0">
                <a:latin typeface="+mj-lt"/>
                <a:cs typeface="Carlito"/>
              </a:rPr>
              <a:t>environment </a:t>
            </a:r>
            <a:r>
              <a:rPr sz="2000" spc="-5" dirty="0">
                <a:latin typeface="+mj-lt"/>
                <a:cs typeface="Carlito"/>
              </a:rPr>
              <a:t>is </a:t>
            </a:r>
            <a:r>
              <a:rPr sz="2000" b="1" spc="-10" dirty="0">
                <a:latin typeface="+mj-lt"/>
                <a:cs typeface="Carlito"/>
              </a:rPr>
              <a:t>cost saving  </a:t>
            </a:r>
            <a:r>
              <a:rPr sz="2000" b="1" spc="-5" dirty="0">
                <a:latin typeface="+mj-lt"/>
                <a:cs typeface="Carlito"/>
              </a:rPr>
              <a:t>through all development </a:t>
            </a:r>
            <a:r>
              <a:rPr sz="2000" b="1" dirty="0">
                <a:latin typeface="+mj-lt"/>
                <a:cs typeface="Carlito"/>
              </a:rPr>
              <a:t>phases</a:t>
            </a:r>
            <a:r>
              <a:rPr sz="2000" dirty="0">
                <a:latin typeface="+mj-lt"/>
                <a:cs typeface="Carlito"/>
              </a:rPr>
              <a:t>. </a:t>
            </a:r>
            <a:r>
              <a:rPr sz="2000" spc="-15" dirty="0">
                <a:latin typeface="+mj-lt"/>
                <a:cs typeface="Carlito"/>
              </a:rPr>
              <a:t>Different </a:t>
            </a:r>
            <a:r>
              <a:rPr sz="2000" spc="-5" dirty="0">
                <a:latin typeface="+mj-lt"/>
                <a:cs typeface="Carlito"/>
              </a:rPr>
              <a:t>studies </a:t>
            </a:r>
            <a:r>
              <a:rPr sz="2000" dirty="0">
                <a:latin typeface="+mj-lt"/>
                <a:cs typeface="Carlito"/>
              </a:rPr>
              <a:t>carry </a:t>
            </a:r>
            <a:r>
              <a:rPr sz="2000" spc="-5" dirty="0">
                <a:latin typeface="+mj-lt"/>
                <a:cs typeface="Carlito"/>
              </a:rPr>
              <a:t>out </a:t>
            </a:r>
            <a:r>
              <a:rPr sz="2000" spc="-10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measure 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impact of </a:t>
            </a:r>
            <a:r>
              <a:rPr sz="2000" dirty="0">
                <a:latin typeface="+mj-lt"/>
                <a:cs typeface="Carlito"/>
              </a:rPr>
              <a:t>CASE </a:t>
            </a:r>
            <a:r>
              <a:rPr sz="2000" spc="5" dirty="0">
                <a:latin typeface="+mj-lt"/>
                <a:cs typeface="Carlito"/>
              </a:rPr>
              <a:t>put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effort </a:t>
            </a:r>
            <a:r>
              <a:rPr sz="2000" spc="-5" dirty="0">
                <a:latin typeface="+mj-lt"/>
                <a:cs typeface="Carlito"/>
              </a:rPr>
              <a:t>reduction between </a:t>
            </a:r>
            <a:r>
              <a:rPr sz="2000" dirty="0">
                <a:latin typeface="+mj-lt"/>
                <a:cs typeface="Carlito"/>
              </a:rPr>
              <a:t>30% </a:t>
            </a:r>
            <a:r>
              <a:rPr sz="2000" spc="-15" dirty="0">
                <a:latin typeface="+mj-lt"/>
                <a:cs typeface="Carlito"/>
              </a:rPr>
              <a:t>to</a:t>
            </a:r>
            <a:r>
              <a:rPr sz="2000" spc="-60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40%.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Carlito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5080" indent="-342900" algn="just">
              <a:lnSpc>
                <a:spcPct val="80000"/>
              </a:lnSpc>
              <a:buFont typeface="Carlito"/>
              <a:buChar char="•"/>
              <a:tabLst>
                <a:tab pos="414020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dirty="0">
                <a:latin typeface="+mj-lt"/>
                <a:cs typeface="Carlito"/>
              </a:rPr>
              <a:t>Use </a:t>
            </a:r>
            <a:r>
              <a:rPr sz="2000" spc="-5" dirty="0">
                <a:latin typeface="+mj-lt"/>
                <a:cs typeface="Carlito"/>
              </a:rPr>
              <a:t>of CASE </a:t>
            </a:r>
            <a:r>
              <a:rPr sz="2000" b="1" spc="-10" dirty="0">
                <a:latin typeface="+mj-lt"/>
                <a:cs typeface="Carlito"/>
              </a:rPr>
              <a:t>tools </a:t>
            </a:r>
            <a:r>
              <a:rPr sz="2000" b="1" spc="-5" dirty="0">
                <a:latin typeface="+mj-lt"/>
                <a:cs typeface="Carlito"/>
              </a:rPr>
              <a:t>leads </a:t>
            </a:r>
            <a:r>
              <a:rPr sz="2000" b="1" spc="-20" dirty="0">
                <a:latin typeface="+mj-lt"/>
                <a:cs typeface="Carlito"/>
              </a:rPr>
              <a:t>to </a:t>
            </a:r>
            <a:r>
              <a:rPr sz="2000" b="1" spc="-5" dirty="0">
                <a:latin typeface="+mj-lt"/>
                <a:cs typeface="Carlito"/>
              </a:rPr>
              <a:t>considerable </a:t>
            </a:r>
            <a:r>
              <a:rPr sz="2000" b="1" spc="-10" dirty="0">
                <a:latin typeface="+mj-lt"/>
                <a:cs typeface="Carlito"/>
              </a:rPr>
              <a:t>improvements </a:t>
            </a:r>
            <a:r>
              <a:rPr sz="2000" b="1" spc="-15" dirty="0">
                <a:latin typeface="+mj-lt"/>
                <a:cs typeface="Carlito"/>
              </a:rPr>
              <a:t>to </a:t>
            </a:r>
            <a:r>
              <a:rPr sz="2000" b="1" spc="-5" dirty="0">
                <a:latin typeface="+mj-lt"/>
                <a:cs typeface="Carlito"/>
              </a:rPr>
              <a:t>quality</a:t>
            </a:r>
            <a:r>
              <a:rPr sz="2000" spc="-5" dirty="0">
                <a:latin typeface="+mj-lt"/>
                <a:cs typeface="Carlito"/>
              </a:rPr>
              <a:t>. This is  </a:t>
            </a:r>
            <a:r>
              <a:rPr sz="2000" dirty="0">
                <a:latin typeface="+mj-lt"/>
                <a:cs typeface="Carlito"/>
              </a:rPr>
              <a:t>mainly </a:t>
            </a:r>
            <a:r>
              <a:rPr sz="2000" spc="-5" dirty="0">
                <a:latin typeface="+mj-lt"/>
                <a:cs typeface="Carlito"/>
              </a:rPr>
              <a:t>due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facts </a:t>
            </a:r>
            <a:r>
              <a:rPr sz="2000" spc="-5" dirty="0">
                <a:latin typeface="+mj-lt"/>
                <a:cs typeface="Carlito"/>
              </a:rPr>
              <a:t>that one </a:t>
            </a:r>
            <a:r>
              <a:rPr sz="2000" spc="-10" dirty="0">
                <a:latin typeface="+mj-lt"/>
                <a:cs typeface="Carlito"/>
              </a:rPr>
              <a:t>can effortlessly </a:t>
            </a:r>
            <a:r>
              <a:rPr sz="2000" spc="-15" dirty="0">
                <a:latin typeface="+mj-lt"/>
                <a:cs typeface="Carlito"/>
              </a:rPr>
              <a:t>iterate </a:t>
            </a:r>
            <a:r>
              <a:rPr sz="2000" spc="-10" dirty="0">
                <a:latin typeface="+mj-lt"/>
                <a:cs typeface="Carlito"/>
              </a:rPr>
              <a:t>through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15" dirty="0">
                <a:latin typeface="+mj-lt"/>
                <a:cs typeface="Carlito"/>
              </a:rPr>
              <a:t>different </a:t>
            </a:r>
            <a:r>
              <a:rPr sz="2000" dirty="0">
                <a:latin typeface="+mj-lt"/>
                <a:cs typeface="Carlito"/>
              </a:rPr>
              <a:t>phases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software development </a:t>
            </a:r>
            <a:r>
              <a:rPr sz="2000" dirty="0">
                <a:latin typeface="+mj-lt"/>
                <a:cs typeface="Carlito"/>
              </a:rPr>
              <a:t>and the </a:t>
            </a:r>
            <a:r>
              <a:rPr sz="2000" spc="-5" dirty="0">
                <a:latin typeface="+mj-lt"/>
                <a:cs typeface="Carlito"/>
              </a:rPr>
              <a:t>chances of </a:t>
            </a:r>
            <a:r>
              <a:rPr sz="2000" b="1" spc="-5" dirty="0">
                <a:latin typeface="+mj-lt"/>
                <a:cs typeface="Carlito"/>
              </a:rPr>
              <a:t>human  </a:t>
            </a:r>
            <a:r>
              <a:rPr sz="2000" b="1" spc="-10" dirty="0">
                <a:latin typeface="+mj-lt"/>
                <a:cs typeface="Carlito"/>
              </a:rPr>
              <a:t>error </a:t>
            </a:r>
            <a:r>
              <a:rPr sz="2000" b="1" spc="-15" dirty="0">
                <a:latin typeface="+mj-lt"/>
                <a:cs typeface="Carlito"/>
              </a:rPr>
              <a:t>are </a:t>
            </a:r>
            <a:r>
              <a:rPr sz="2000" b="1" spc="-5" dirty="0">
                <a:latin typeface="+mj-lt"/>
                <a:cs typeface="Carlito"/>
              </a:rPr>
              <a:t>considerably</a:t>
            </a:r>
            <a:r>
              <a:rPr sz="2000" b="1" dirty="0">
                <a:latin typeface="+mj-lt"/>
                <a:cs typeface="Carlito"/>
              </a:rPr>
              <a:t> </a:t>
            </a:r>
            <a:r>
              <a:rPr sz="2000" b="1" spc="-5" dirty="0">
                <a:latin typeface="+mj-lt"/>
                <a:cs typeface="Carlito"/>
              </a:rPr>
              <a:t>reduced</a:t>
            </a:r>
            <a:r>
              <a:rPr sz="2000" spc="-5" dirty="0">
                <a:latin typeface="+mj-lt"/>
                <a:cs typeface="Carlito"/>
              </a:rPr>
              <a:t>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Carlito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6985" indent="-342900" algn="just">
              <a:lnSpc>
                <a:spcPct val="80000"/>
              </a:lnSpc>
              <a:buChar char="•"/>
              <a:tabLst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CASE </a:t>
            </a:r>
            <a:r>
              <a:rPr sz="2000" spc="-10" dirty="0">
                <a:latin typeface="+mj-lt"/>
                <a:cs typeface="Carlito"/>
              </a:rPr>
              <a:t>tools </a:t>
            </a:r>
            <a:r>
              <a:rPr sz="2000" spc="-5" dirty="0">
                <a:latin typeface="+mj-lt"/>
                <a:cs typeface="Carlito"/>
              </a:rPr>
              <a:t>help </a:t>
            </a:r>
            <a:r>
              <a:rPr sz="2000" spc="-10" dirty="0">
                <a:latin typeface="+mj-lt"/>
                <a:cs typeface="Carlito"/>
              </a:rPr>
              <a:t>produce </a:t>
            </a:r>
            <a:r>
              <a:rPr sz="2000" b="1" spc="-5" dirty="0">
                <a:latin typeface="+mj-lt"/>
                <a:cs typeface="Carlito"/>
              </a:rPr>
              <a:t>high quality </a:t>
            </a:r>
            <a:r>
              <a:rPr sz="2000" b="1" dirty="0">
                <a:latin typeface="+mj-lt"/>
                <a:cs typeface="Carlito"/>
              </a:rPr>
              <a:t>and </a:t>
            </a:r>
            <a:r>
              <a:rPr sz="2000" b="1" spc="-10" dirty="0">
                <a:latin typeface="+mj-lt"/>
                <a:cs typeface="Carlito"/>
              </a:rPr>
              <a:t>consistent </a:t>
            </a:r>
            <a:r>
              <a:rPr sz="2000" b="1" spc="-5" dirty="0">
                <a:latin typeface="+mj-lt"/>
                <a:cs typeface="Carlito"/>
              </a:rPr>
              <a:t>documents. </a:t>
            </a:r>
            <a:r>
              <a:rPr sz="2000" spc="-5" dirty="0">
                <a:latin typeface="+mj-lt"/>
                <a:cs typeface="Carlito"/>
              </a:rPr>
              <a:t>Since </a:t>
            </a:r>
            <a:r>
              <a:rPr sz="2000" spc="-10" dirty="0">
                <a:latin typeface="+mj-lt"/>
                <a:cs typeface="Carlito"/>
              </a:rPr>
              <a:t>the  important data </a:t>
            </a:r>
            <a:r>
              <a:rPr sz="2000" spc="-5" dirty="0">
                <a:latin typeface="+mj-lt"/>
                <a:cs typeface="Carlito"/>
              </a:rPr>
              <a:t>relating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software product are </a:t>
            </a:r>
            <a:r>
              <a:rPr sz="2000" spc="-5" dirty="0">
                <a:latin typeface="+mj-lt"/>
                <a:cs typeface="Carlito"/>
              </a:rPr>
              <a:t>maintained in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central  </a:t>
            </a:r>
            <a:r>
              <a:rPr sz="2000" spc="-20" dirty="0">
                <a:latin typeface="+mj-lt"/>
                <a:cs typeface="Carlito"/>
              </a:rPr>
              <a:t>repository, </a:t>
            </a:r>
            <a:r>
              <a:rPr sz="2000" spc="-10" dirty="0">
                <a:latin typeface="+mj-lt"/>
                <a:cs typeface="Carlito"/>
              </a:rPr>
              <a:t>redundancy </a:t>
            </a:r>
            <a:r>
              <a:rPr sz="2000" spc="-5" dirty="0">
                <a:latin typeface="+mj-lt"/>
                <a:cs typeface="Carlito"/>
              </a:rPr>
              <a:t>in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stored data </a:t>
            </a:r>
            <a:r>
              <a:rPr sz="2000" spc="-5" dirty="0">
                <a:latin typeface="+mj-lt"/>
                <a:cs typeface="Carlito"/>
              </a:rPr>
              <a:t>is reduced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15" dirty="0">
                <a:latin typeface="+mj-lt"/>
                <a:cs typeface="Carlito"/>
              </a:rPr>
              <a:t>therefore  </a:t>
            </a:r>
            <a:r>
              <a:rPr sz="2000" dirty="0">
                <a:latin typeface="+mj-lt"/>
                <a:cs typeface="Carlito"/>
              </a:rPr>
              <a:t>chances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inconsistent documentation </a:t>
            </a:r>
            <a:r>
              <a:rPr sz="2000" spc="-5" dirty="0">
                <a:latin typeface="+mj-lt"/>
                <a:cs typeface="Carlito"/>
              </a:rPr>
              <a:t>is reduced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great</a:t>
            </a:r>
            <a:r>
              <a:rPr sz="2000" spc="55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extent.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Font typeface="Carlito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5080" indent="-342900" algn="just">
              <a:lnSpc>
                <a:spcPts val="1920"/>
              </a:lnSpc>
              <a:buChar char="•"/>
              <a:tabLst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CASE </a:t>
            </a:r>
            <a:r>
              <a:rPr sz="2000" spc="-10" dirty="0">
                <a:latin typeface="+mj-lt"/>
                <a:cs typeface="Carlito"/>
              </a:rPr>
              <a:t>tools </a:t>
            </a:r>
            <a:r>
              <a:rPr sz="2000" spc="-20" dirty="0">
                <a:latin typeface="+mj-lt"/>
                <a:cs typeface="Carlito"/>
              </a:rPr>
              <a:t>have </a:t>
            </a:r>
            <a:r>
              <a:rPr sz="2000" dirty="0">
                <a:latin typeface="+mj-lt"/>
                <a:cs typeface="Carlito"/>
              </a:rPr>
              <a:t>led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revolutionary </a:t>
            </a:r>
            <a:r>
              <a:rPr sz="2000" b="1" spc="-10" dirty="0">
                <a:latin typeface="+mj-lt"/>
                <a:cs typeface="Carlito"/>
              </a:rPr>
              <a:t>cost saving </a:t>
            </a:r>
            <a:r>
              <a:rPr sz="2000" b="1" spc="-5" dirty="0">
                <a:latin typeface="+mj-lt"/>
                <a:cs typeface="Carlito"/>
              </a:rPr>
              <a:t>in </a:t>
            </a:r>
            <a:r>
              <a:rPr sz="2000" b="1" spc="-10" dirty="0">
                <a:latin typeface="+mj-lt"/>
                <a:cs typeface="Carlito"/>
              </a:rPr>
              <a:t>software maintenance  efforts. </a:t>
            </a:r>
            <a:r>
              <a:rPr sz="2000" spc="-10" dirty="0">
                <a:latin typeface="+mj-lt"/>
                <a:cs typeface="Carlito"/>
              </a:rPr>
              <a:t>This </a:t>
            </a:r>
            <a:r>
              <a:rPr sz="2000" dirty="0">
                <a:latin typeface="+mj-lt"/>
                <a:cs typeface="Carlito"/>
              </a:rPr>
              <a:t>arises </a:t>
            </a:r>
            <a:r>
              <a:rPr sz="2000" spc="-5" dirty="0">
                <a:latin typeface="+mj-lt"/>
                <a:cs typeface="Carlito"/>
              </a:rPr>
              <a:t>not only due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the tremendous value of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CASE  </a:t>
            </a:r>
            <a:r>
              <a:rPr sz="2000" spc="-10" dirty="0">
                <a:latin typeface="+mj-lt"/>
                <a:cs typeface="Carlito"/>
              </a:rPr>
              <a:t>environment </a:t>
            </a:r>
            <a:r>
              <a:rPr sz="2000" dirty="0">
                <a:latin typeface="+mj-lt"/>
                <a:cs typeface="Carlito"/>
              </a:rPr>
              <a:t>in </a:t>
            </a:r>
            <a:r>
              <a:rPr sz="2000" spc="-5" dirty="0">
                <a:latin typeface="+mj-lt"/>
                <a:cs typeface="Carlito"/>
              </a:rPr>
              <a:t>traceability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10" dirty="0">
                <a:latin typeface="+mj-lt"/>
                <a:cs typeface="Carlito"/>
              </a:rPr>
              <a:t>consistency checks, </a:t>
            </a:r>
            <a:r>
              <a:rPr sz="2000" dirty="0">
                <a:latin typeface="+mj-lt"/>
                <a:cs typeface="Carlito"/>
              </a:rPr>
              <a:t>but </a:t>
            </a:r>
            <a:r>
              <a:rPr sz="2000" spc="-5" dirty="0">
                <a:latin typeface="+mj-lt"/>
                <a:cs typeface="Carlito"/>
              </a:rPr>
              <a:t>also </a:t>
            </a:r>
            <a:r>
              <a:rPr sz="2000" dirty="0">
                <a:latin typeface="+mj-lt"/>
                <a:cs typeface="Carlito"/>
              </a:rPr>
              <a:t>due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the  </a:t>
            </a:r>
            <a:r>
              <a:rPr sz="2000" spc="-15" dirty="0">
                <a:latin typeface="+mj-lt"/>
                <a:cs typeface="Carlito"/>
              </a:rPr>
              <a:t>systematic </a:t>
            </a:r>
            <a:r>
              <a:rPr sz="2000" spc="-10" dirty="0">
                <a:latin typeface="+mj-lt"/>
                <a:cs typeface="Carlito"/>
              </a:rPr>
              <a:t>information </a:t>
            </a:r>
            <a:r>
              <a:rPr sz="2000" spc="-5" dirty="0">
                <a:latin typeface="+mj-lt"/>
                <a:cs typeface="Carlito"/>
              </a:rPr>
              <a:t>capture during the </a:t>
            </a:r>
            <a:r>
              <a:rPr sz="2000" spc="-10" dirty="0">
                <a:latin typeface="+mj-lt"/>
                <a:cs typeface="Carlito"/>
              </a:rPr>
              <a:t>various </a:t>
            </a:r>
            <a:r>
              <a:rPr sz="2000" spc="-5" dirty="0">
                <a:latin typeface="+mj-lt"/>
                <a:cs typeface="Carlito"/>
              </a:rPr>
              <a:t>phases of </a:t>
            </a:r>
            <a:r>
              <a:rPr sz="2000" spc="-15" dirty="0">
                <a:latin typeface="+mj-lt"/>
                <a:cs typeface="Carlito"/>
              </a:rPr>
              <a:t>software  </a:t>
            </a:r>
            <a:r>
              <a:rPr sz="2000" spc="-5" dirty="0">
                <a:latin typeface="+mj-lt"/>
                <a:cs typeface="Carlito"/>
              </a:rPr>
              <a:t>development </a:t>
            </a:r>
            <a:r>
              <a:rPr sz="2000" dirty="0">
                <a:latin typeface="+mj-lt"/>
                <a:cs typeface="Carlito"/>
              </a:rPr>
              <a:t>as a </a:t>
            </a:r>
            <a:r>
              <a:rPr sz="2000" spc="-10" dirty="0">
                <a:latin typeface="+mj-lt"/>
                <a:cs typeface="Carlito"/>
              </a:rPr>
              <a:t>result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dirty="0">
                <a:latin typeface="+mj-lt"/>
                <a:cs typeface="Carlito"/>
              </a:rPr>
              <a:t>adhering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dirty="0">
                <a:latin typeface="+mj-lt"/>
                <a:cs typeface="Carlito"/>
              </a:rPr>
              <a:t>a CASE </a:t>
            </a:r>
            <a:r>
              <a:rPr sz="2000" spc="-10" dirty="0">
                <a:latin typeface="+mj-lt"/>
                <a:cs typeface="Carlito"/>
              </a:rPr>
              <a:t>environment.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50178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1371600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1249" y="461899"/>
            <a:ext cx="592455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dirty="0">
                <a:latin typeface="+mj-lt"/>
                <a:cs typeface="Carlito"/>
              </a:rPr>
              <a:t>NEED </a:t>
            </a:r>
            <a:r>
              <a:rPr sz="2800" b="0" spc="-10" dirty="0">
                <a:latin typeface="+mj-lt"/>
                <a:cs typeface="Carlito"/>
              </a:rPr>
              <a:t>FOR</a:t>
            </a:r>
            <a:r>
              <a:rPr sz="2800" b="0" spc="-85" dirty="0">
                <a:latin typeface="+mj-lt"/>
                <a:cs typeface="Carlito"/>
              </a:rPr>
              <a:t> </a:t>
            </a:r>
            <a:r>
              <a:rPr sz="2800" b="0" dirty="0">
                <a:latin typeface="+mj-lt"/>
                <a:cs typeface="Carlito"/>
              </a:rPr>
              <a:t>MAINTENANCE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13495"/>
            <a:ext cx="7690484" cy="3570914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Software </a:t>
            </a:r>
            <a:r>
              <a:rPr sz="2000" spc="-5" dirty="0">
                <a:latin typeface="+mj-lt"/>
                <a:cs typeface="Carlito"/>
              </a:rPr>
              <a:t>Maintenance </a:t>
            </a:r>
            <a:r>
              <a:rPr sz="2000" dirty="0">
                <a:latin typeface="+mj-lt"/>
                <a:cs typeface="Carlito"/>
              </a:rPr>
              <a:t>is </a:t>
            </a:r>
            <a:r>
              <a:rPr sz="2000" spc="-5" dirty="0">
                <a:latin typeface="+mj-lt"/>
                <a:cs typeface="Carlito"/>
              </a:rPr>
              <a:t>needed</a:t>
            </a:r>
            <a:r>
              <a:rPr sz="2000" spc="-25" dirty="0">
                <a:latin typeface="+mj-lt"/>
                <a:cs typeface="Carlito"/>
              </a:rPr>
              <a:t> </a:t>
            </a:r>
            <a:r>
              <a:rPr sz="2000" spc="-35" dirty="0">
                <a:latin typeface="+mj-lt"/>
                <a:cs typeface="Carlito"/>
              </a:rPr>
              <a:t>for:-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4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5" dirty="0">
                <a:latin typeface="+mj-lt"/>
                <a:cs typeface="Carlito"/>
              </a:rPr>
              <a:t>Correct </a:t>
            </a:r>
            <a:r>
              <a:rPr sz="2000" spc="-15" dirty="0">
                <a:latin typeface="+mj-lt"/>
                <a:cs typeface="Carlito"/>
              </a:rPr>
              <a:t>errors.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10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0" dirty="0">
                <a:latin typeface="+mj-lt"/>
                <a:cs typeface="Carlito"/>
              </a:rPr>
              <a:t>Change </a:t>
            </a:r>
            <a:r>
              <a:rPr sz="2000" dirty="0">
                <a:latin typeface="+mj-lt"/>
                <a:cs typeface="Carlito"/>
              </a:rPr>
              <a:t>in </a:t>
            </a:r>
            <a:r>
              <a:rPr sz="2000" spc="-5" dirty="0">
                <a:latin typeface="+mj-lt"/>
                <a:cs typeface="Carlito"/>
              </a:rPr>
              <a:t>user </a:t>
            </a:r>
            <a:r>
              <a:rPr sz="2000" spc="-10" dirty="0">
                <a:latin typeface="+mj-lt"/>
                <a:cs typeface="Carlito"/>
              </a:rPr>
              <a:t>requirement </a:t>
            </a:r>
            <a:r>
              <a:rPr sz="2000" dirty="0">
                <a:latin typeface="+mj-lt"/>
                <a:cs typeface="Carlito"/>
              </a:rPr>
              <a:t>with</a:t>
            </a:r>
            <a:r>
              <a:rPr sz="2000" spc="-70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time.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1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5" dirty="0">
                <a:latin typeface="+mj-lt"/>
                <a:cs typeface="Carlito"/>
              </a:rPr>
              <a:t>Changing </a:t>
            </a:r>
            <a:r>
              <a:rPr sz="2000" spc="-15" dirty="0">
                <a:latin typeface="+mj-lt"/>
                <a:cs typeface="Carlito"/>
              </a:rPr>
              <a:t>hardware/software</a:t>
            </a:r>
            <a:r>
              <a:rPr sz="2000" spc="-6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environment.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10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10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improve </a:t>
            </a:r>
            <a:r>
              <a:rPr sz="2000" spc="-20" dirty="0">
                <a:latin typeface="+mj-lt"/>
                <a:cs typeface="Carlito"/>
              </a:rPr>
              <a:t>system</a:t>
            </a:r>
            <a:r>
              <a:rPr sz="2000" spc="3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efficiency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1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14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optimize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code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dirty="0">
                <a:latin typeface="+mj-lt"/>
                <a:cs typeface="Carlito"/>
              </a:rPr>
              <a:t>run</a:t>
            </a:r>
            <a:r>
              <a:rPr sz="2000" spc="65" dirty="0">
                <a:latin typeface="+mj-lt"/>
                <a:cs typeface="Carlito"/>
              </a:rPr>
              <a:t> </a:t>
            </a:r>
            <a:r>
              <a:rPr sz="2000" spc="-20" dirty="0">
                <a:latin typeface="+mj-lt"/>
                <a:cs typeface="Carlito"/>
              </a:rPr>
              <a:t>faster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10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14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modify </a:t>
            </a:r>
            <a:r>
              <a:rPr sz="2000" dirty="0">
                <a:latin typeface="+mj-lt"/>
                <a:cs typeface="Carlito"/>
              </a:rPr>
              <a:t>the</a:t>
            </a:r>
            <a:r>
              <a:rPr sz="2000" spc="8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components.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1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14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eliminate </a:t>
            </a:r>
            <a:r>
              <a:rPr sz="2000" spc="-15" dirty="0">
                <a:latin typeface="+mj-lt"/>
                <a:cs typeface="Carlito"/>
              </a:rPr>
              <a:t>any unwanted </a:t>
            </a:r>
            <a:r>
              <a:rPr sz="2000" spc="-5" dirty="0">
                <a:latin typeface="+mj-lt"/>
                <a:cs typeface="Carlito"/>
              </a:rPr>
              <a:t>side</a:t>
            </a:r>
            <a:r>
              <a:rPr sz="2000" spc="25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effects.</a:t>
            </a:r>
            <a:endParaRPr sz="2000">
              <a:latin typeface="+mj-lt"/>
              <a:cs typeface="Carlito"/>
            </a:endParaRPr>
          </a:p>
          <a:p>
            <a:pPr marL="756285" marR="5080">
              <a:lnSpc>
                <a:spcPts val="2810"/>
              </a:lnSpc>
              <a:spcBef>
                <a:spcPts val="665"/>
              </a:spcBef>
            </a:pPr>
            <a:r>
              <a:rPr sz="2000" spc="-5" dirty="0">
                <a:latin typeface="+mj-lt"/>
                <a:cs typeface="Carlito"/>
              </a:rPr>
              <a:t>Thus,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maintenance </a:t>
            </a:r>
            <a:r>
              <a:rPr sz="2000" dirty="0">
                <a:latin typeface="+mj-lt"/>
                <a:cs typeface="Carlito"/>
              </a:rPr>
              <a:t>is </a:t>
            </a:r>
            <a:r>
              <a:rPr sz="2000" spc="-5" dirty="0">
                <a:latin typeface="+mj-lt"/>
                <a:cs typeface="Carlito"/>
              </a:rPr>
              <a:t>needed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ensure that</a:t>
            </a:r>
            <a:r>
              <a:rPr sz="2000" spc="-150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20" dirty="0">
                <a:latin typeface="+mj-lt"/>
                <a:cs typeface="Carlito"/>
              </a:rPr>
              <a:t>system </a:t>
            </a:r>
            <a:r>
              <a:rPr sz="2000" spc="-5" dirty="0">
                <a:latin typeface="+mj-lt"/>
                <a:cs typeface="Carlito"/>
              </a:rPr>
              <a:t>continues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satisfy </a:t>
            </a:r>
            <a:r>
              <a:rPr sz="2000" spc="-5" dirty="0">
                <a:latin typeface="+mj-lt"/>
                <a:cs typeface="Carlito"/>
              </a:rPr>
              <a:t>user</a:t>
            </a:r>
            <a:r>
              <a:rPr sz="2000" spc="-5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requirements.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5122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13716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192150"/>
            <a:ext cx="7084669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4145" marR="5080" indent="-2332355">
              <a:lnSpc>
                <a:spcPct val="100000"/>
              </a:lnSpc>
              <a:spcBef>
                <a:spcPts val="95"/>
              </a:spcBef>
            </a:pPr>
            <a:r>
              <a:rPr sz="2800" spc="-25" dirty="0"/>
              <a:t>Advantages </a:t>
            </a:r>
            <a:r>
              <a:rPr sz="2800" spc="-5" dirty="0"/>
              <a:t>and </a:t>
            </a:r>
            <a:r>
              <a:rPr sz="2800" spc="-20" dirty="0"/>
              <a:t>Disadvantages </a:t>
            </a:r>
            <a:r>
              <a:rPr sz="2800" spc="-5" dirty="0"/>
              <a:t>of  </a:t>
            </a:r>
            <a:r>
              <a:rPr sz="2800" spc="-10" dirty="0"/>
              <a:t>CASE </a:t>
            </a:r>
            <a:r>
              <a:rPr sz="2800" spc="-60" dirty="0"/>
              <a:t>Tools: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05000"/>
            <a:ext cx="7848600" cy="37908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1202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12954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5988" y="461899"/>
            <a:ext cx="626935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spc="-15" dirty="0">
                <a:latin typeface="+mj-lt"/>
                <a:cs typeface="Carlito"/>
              </a:rPr>
              <a:t>Software </a:t>
            </a:r>
            <a:r>
              <a:rPr sz="2800" b="0" spc="-5" dirty="0">
                <a:latin typeface="+mj-lt"/>
                <a:cs typeface="Carlito"/>
              </a:rPr>
              <a:t>Risk</a:t>
            </a:r>
            <a:r>
              <a:rPr sz="2800" b="0" spc="-60" dirty="0">
                <a:latin typeface="+mj-lt"/>
                <a:cs typeface="Carlito"/>
              </a:rPr>
              <a:t> </a:t>
            </a:r>
            <a:r>
              <a:rPr sz="2800" b="0" spc="-5" dirty="0">
                <a:latin typeface="+mj-lt"/>
                <a:cs typeface="Carlito"/>
              </a:rPr>
              <a:t>Management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87828" y="2037790"/>
            <a:ext cx="7715250" cy="36010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2226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12954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0870" y="192150"/>
            <a:ext cx="283972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smtClean="0"/>
              <a:t> </a:t>
            </a:r>
            <a:r>
              <a:rPr lang="en-IN" sz="2800" spc="-10" dirty="0" smtClean="0"/>
              <a:t>R</a:t>
            </a:r>
            <a:r>
              <a:rPr sz="2800" spc="-10" smtClean="0"/>
              <a:t>isk</a:t>
            </a:r>
            <a:r>
              <a:rPr sz="2800" spc="-30" smtClean="0"/>
              <a:t> </a:t>
            </a:r>
            <a:endParaRPr sz="2800"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762001"/>
            <a:ext cx="8068945" cy="15523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>
              <a:lnSpc>
                <a:spcPct val="100000"/>
              </a:lnSpc>
              <a:spcBef>
                <a:spcPts val="5"/>
              </a:spcBef>
            </a:pPr>
            <a:r>
              <a:rPr lang="en-IN" sz="2000" dirty="0" smtClean="0">
                <a:latin typeface="+mj-lt"/>
                <a:cs typeface="Carlito"/>
              </a:rPr>
              <a:t>“</a:t>
            </a:r>
            <a:r>
              <a:rPr sz="2000" smtClean="0">
                <a:latin typeface="+mj-lt"/>
                <a:cs typeface="Carlito"/>
              </a:rPr>
              <a:t>Risk </a:t>
            </a:r>
            <a:r>
              <a:rPr sz="2000" dirty="0">
                <a:latin typeface="+mj-lt"/>
                <a:cs typeface="Carlito"/>
              </a:rPr>
              <a:t>is a </a:t>
            </a:r>
            <a:r>
              <a:rPr sz="2000" spc="-5" dirty="0">
                <a:latin typeface="+mj-lt"/>
                <a:cs typeface="Carlito"/>
              </a:rPr>
              <a:t>problem </a:t>
            </a:r>
            <a:r>
              <a:rPr sz="2000" dirty="0">
                <a:latin typeface="+mj-lt"/>
                <a:cs typeface="Carlito"/>
              </a:rPr>
              <a:t>that </a:t>
            </a:r>
            <a:r>
              <a:rPr sz="2000" spc="-5" dirty="0">
                <a:latin typeface="+mj-lt"/>
                <a:cs typeface="Carlito"/>
              </a:rPr>
              <a:t>may </a:t>
            </a:r>
            <a:r>
              <a:rPr sz="2000" spc="-10" dirty="0">
                <a:latin typeface="+mj-lt"/>
                <a:cs typeface="Carlito"/>
              </a:rPr>
              <a:t>cause </a:t>
            </a:r>
            <a:r>
              <a:rPr sz="2000" spc="-5" dirty="0">
                <a:latin typeface="+mj-lt"/>
                <a:cs typeface="Carlito"/>
              </a:rPr>
              <a:t>some </a:t>
            </a:r>
            <a:r>
              <a:rPr sz="2000" dirty="0">
                <a:latin typeface="+mj-lt"/>
                <a:cs typeface="Carlito"/>
              </a:rPr>
              <a:t>loss </a:t>
            </a:r>
            <a:r>
              <a:rPr sz="2000" spc="-5" dirty="0">
                <a:latin typeface="+mj-lt"/>
                <a:cs typeface="Carlito"/>
              </a:rPr>
              <a:t>or  threaten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success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dirty="0">
                <a:latin typeface="+mj-lt"/>
                <a:cs typeface="Carlito"/>
              </a:rPr>
              <a:t>project, </a:t>
            </a:r>
            <a:r>
              <a:rPr sz="2000" spc="-5" dirty="0">
                <a:latin typeface="+mj-lt"/>
                <a:cs typeface="Carlito"/>
              </a:rPr>
              <a:t>but </a:t>
            </a:r>
            <a:r>
              <a:rPr sz="2000" dirty="0">
                <a:latin typeface="+mj-lt"/>
                <a:cs typeface="Carlito"/>
              </a:rPr>
              <a:t>which  </a:t>
            </a:r>
            <a:r>
              <a:rPr sz="2000" spc="-5" dirty="0">
                <a:latin typeface="+mj-lt"/>
                <a:cs typeface="Carlito"/>
              </a:rPr>
              <a:t>has not happened</a:t>
            </a:r>
            <a:r>
              <a:rPr sz="2000" spc="35" dirty="0">
                <a:latin typeface="+mj-lt"/>
                <a:cs typeface="Carlito"/>
              </a:rPr>
              <a:t> </a:t>
            </a:r>
            <a:r>
              <a:rPr sz="2000" spc="-45">
                <a:latin typeface="+mj-lt"/>
                <a:cs typeface="Carlito"/>
              </a:rPr>
              <a:t>yet</a:t>
            </a:r>
            <a:r>
              <a:rPr sz="2000" spc="-45" smtClean="0">
                <a:latin typeface="+mj-lt"/>
                <a:cs typeface="Carlito"/>
              </a:rPr>
              <a:t>”.</a:t>
            </a:r>
            <a:endParaRPr lang="en-IN" sz="2000" spc="-45" dirty="0" smtClean="0">
              <a:latin typeface="+mj-lt"/>
              <a:cs typeface="Carlito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endParaRPr lang="en-IN" sz="2000" spc="-45" dirty="0">
              <a:latin typeface="+mj-lt"/>
              <a:cs typeface="Carlito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endParaRPr lang="en-IN" sz="2000" spc="-45" dirty="0" smtClean="0">
              <a:latin typeface="+mj-lt"/>
              <a:cs typeface="Carlito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endParaRPr sz="2000">
              <a:latin typeface="+mj-lt"/>
              <a:cs typeface="Carlito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762000" y="1600200"/>
            <a:ext cx="5287009" cy="13304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-3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rlito"/>
                <a:ea typeface="+mj-ea"/>
                <a:cs typeface="Carlito"/>
              </a:rPr>
              <a:t>Types </a:t>
            </a:r>
            <a:r>
              <a:rPr kumimoji="0" lang="en-US" sz="2800" b="1" i="0" u="none" strike="noStrike" kern="0" cap="none" spc="-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rlito"/>
                <a:ea typeface="+mj-ea"/>
                <a:cs typeface="Carlito"/>
              </a:rPr>
              <a:t>of</a:t>
            </a:r>
            <a:r>
              <a:rPr kumimoji="0" lang="en-US" sz="2800" b="1" i="0" u="none" strike="noStrike" kern="0" cap="none" spc="-4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rlito"/>
                <a:ea typeface="+mj-ea"/>
                <a:cs typeface="Carlito"/>
              </a:rPr>
              <a:t> </a:t>
            </a:r>
            <a:r>
              <a:rPr kumimoji="0" lang="en-US" sz="2800" b="1" i="0" u="none" strike="noStrike" kern="0" cap="none" spc="-1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rlito"/>
                <a:ea typeface="+mj-ea"/>
                <a:cs typeface="Carlito"/>
              </a:rPr>
              <a:t>Risks</a:t>
            </a: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sz="2800" b="1" kern="0" spc="-10" dirty="0">
              <a:latin typeface="Carlito"/>
              <a:ea typeface="+mj-ea"/>
              <a:cs typeface="Carlito"/>
            </a:endParaRPr>
          </a:p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-1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rlito"/>
              <a:ea typeface="+mj-ea"/>
              <a:cs typeface="Carlito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2590800"/>
            <a:ext cx="5867400" cy="2734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spc="-10" dirty="0" smtClean="0">
                <a:latin typeface="+mj-lt"/>
                <a:cs typeface="Carlito"/>
              </a:rPr>
              <a:t>Development </a:t>
            </a:r>
            <a:r>
              <a:rPr lang="en-US" sz="2000" spc="-5" dirty="0" smtClean="0">
                <a:latin typeface="+mj-lt"/>
                <a:cs typeface="Carlito"/>
              </a:rPr>
              <a:t>Process</a:t>
            </a:r>
            <a:r>
              <a:rPr lang="en-US" sz="2000" spc="-35" dirty="0" smtClean="0">
                <a:latin typeface="+mj-lt"/>
                <a:cs typeface="Carlito"/>
              </a:rPr>
              <a:t> </a:t>
            </a:r>
            <a:r>
              <a:rPr lang="en-US" sz="2000" spc="-5" dirty="0" smtClean="0">
                <a:latin typeface="+mj-lt"/>
                <a:cs typeface="Carlito"/>
              </a:rPr>
              <a:t>Risks</a:t>
            </a:r>
            <a:endParaRPr lang="en-US" sz="2000" dirty="0" smtClean="0">
              <a:latin typeface="+mj-lt"/>
              <a:cs typeface="Carlito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  <a:tab pos="4546600" algn="l"/>
              </a:tabLst>
            </a:pPr>
            <a:r>
              <a:rPr lang="en-US" sz="2000" spc="-20" dirty="0" smtClean="0">
                <a:latin typeface="+mj-lt"/>
                <a:cs typeface="Carlito"/>
              </a:rPr>
              <a:t>are </a:t>
            </a:r>
            <a:r>
              <a:rPr lang="en-US" sz="2000" spc="-15" dirty="0" smtClean="0">
                <a:latin typeface="+mj-lt"/>
                <a:cs typeface="Carlito"/>
              </a:rPr>
              <a:t>development errors, natural disasters,  </a:t>
            </a:r>
            <a:r>
              <a:rPr lang="en-US" sz="2000" spc="-10" dirty="0" smtClean="0">
                <a:latin typeface="+mj-lt"/>
                <a:cs typeface="Carlito"/>
              </a:rPr>
              <a:t>disgruntled</a:t>
            </a:r>
            <a:r>
              <a:rPr lang="en-US" sz="2000" spc="105" dirty="0" smtClean="0">
                <a:latin typeface="+mj-lt"/>
                <a:cs typeface="Carlito"/>
              </a:rPr>
              <a:t> </a:t>
            </a:r>
            <a:r>
              <a:rPr lang="en-US" sz="2000" spc="-10" dirty="0" smtClean="0">
                <a:latin typeface="+mj-lt"/>
                <a:cs typeface="Carlito"/>
              </a:rPr>
              <a:t>(dissatisfied)	</a:t>
            </a:r>
            <a:r>
              <a:rPr lang="en-US" sz="2000" spc="-15" dirty="0" smtClean="0">
                <a:latin typeface="+mj-lt"/>
                <a:cs typeface="Carlito"/>
              </a:rPr>
              <a:t>employees </a:t>
            </a:r>
            <a:r>
              <a:rPr lang="en-US" sz="2000" spc="-5" dirty="0" smtClean="0">
                <a:latin typeface="+mj-lt"/>
                <a:cs typeface="Carlito"/>
              </a:rPr>
              <a:t>and </a:t>
            </a:r>
            <a:r>
              <a:rPr lang="en-US" sz="2000" spc="-10" dirty="0" smtClean="0">
                <a:latin typeface="+mj-lt"/>
                <a:cs typeface="Carlito"/>
              </a:rPr>
              <a:t>poor  </a:t>
            </a:r>
            <a:r>
              <a:rPr lang="en-US" sz="2000" spc="-15" dirty="0" smtClean="0">
                <a:latin typeface="+mj-lt"/>
                <a:cs typeface="Carlito"/>
              </a:rPr>
              <a:t>management</a:t>
            </a:r>
            <a:r>
              <a:rPr lang="en-US" sz="2000" spc="20" dirty="0" smtClean="0">
                <a:latin typeface="+mj-lt"/>
                <a:cs typeface="Carlito"/>
              </a:rPr>
              <a:t> </a:t>
            </a:r>
            <a:r>
              <a:rPr lang="en-US" sz="2000" spc="-10" dirty="0" smtClean="0">
                <a:latin typeface="+mj-lt"/>
                <a:cs typeface="Carlito"/>
              </a:rPr>
              <a:t>objectives.</a:t>
            </a:r>
            <a:endParaRPr lang="en-US" sz="2000" dirty="0" smtClean="0">
              <a:latin typeface="+mj-lt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Arial"/>
              <a:buChar char="–"/>
            </a:pPr>
            <a:endParaRPr lang="en-US" sz="2000" dirty="0" smtClean="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spc="-5" dirty="0" smtClean="0">
                <a:latin typeface="+mj-lt"/>
                <a:cs typeface="Carlito"/>
              </a:rPr>
              <a:t>Product</a:t>
            </a:r>
            <a:r>
              <a:rPr lang="en-US" sz="2000" spc="-20" dirty="0" smtClean="0">
                <a:latin typeface="+mj-lt"/>
                <a:cs typeface="Carlito"/>
              </a:rPr>
              <a:t> </a:t>
            </a:r>
            <a:r>
              <a:rPr lang="en-US" sz="2000" spc="-5" dirty="0" smtClean="0">
                <a:latin typeface="+mj-lt"/>
                <a:cs typeface="Carlito"/>
              </a:rPr>
              <a:t>Risks</a:t>
            </a:r>
            <a:endParaRPr lang="en-US" sz="2000" dirty="0" smtClean="0">
              <a:latin typeface="+mj-lt"/>
              <a:cs typeface="Carlito"/>
            </a:endParaRPr>
          </a:p>
          <a:p>
            <a:pPr marL="756285" marR="11430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lang="en-US" sz="2000" spc="-5" dirty="0" smtClean="0">
                <a:latin typeface="+mj-lt"/>
                <a:cs typeface="Carlito"/>
              </a:rPr>
              <a:t>Includes </a:t>
            </a:r>
            <a:r>
              <a:rPr lang="en-US" sz="2000" spc="-10" dirty="0" smtClean="0">
                <a:latin typeface="+mj-lt"/>
                <a:cs typeface="Carlito"/>
              </a:rPr>
              <a:t>Project </a:t>
            </a:r>
            <a:r>
              <a:rPr lang="en-US" sz="2000" spc="-5" dirty="0" smtClean="0">
                <a:latin typeface="+mj-lt"/>
                <a:cs typeface="Carlito"/>
              </a:rPr>
              <a:t>risks, </a:t>
            </a:r>
            <a:r>
              <a:rPr lang="en-US" sz="2000" spc="-35" dirty="0" smtClean="0">
                <a:latin typeface="+mj-lt"/>
                <a:cs typeface="Carlito"/>
              </a:rPr>
              <a:t>Technical </a:t>
            </a:r>
            <a:r>
              <a:rPr lang="en-US" sz="2000" spc="-10" dirty="0" smtClean="0">
                <a:latin typeface="+mj-lt"/>
                <a:cs typeface="Carlito"/>
              </a:rPr>
              <a:t>risks, </a:t>
            </a:r>
            <a:r>
              <a:rPr lang="en-US" sz="2000" spc="-5" dirty="0" smtClean="0">
                <a:latin typeface="+mj-lt"/>
                <a:cs typeface="Carlito"/>
              </a:rPr>
              <a:t>Business  </a:t>
            </a:r>
            <a:r>
              <a:rPr lang="en-US" sz="2000" spc="-10" dirty="0" smtClean="0">
                <a:latin typeface="+mj-lt"/>
                <a:cs typeface="Carlito"/>
              </a:rPr>
              <a:t>risks</a:t>
            </a:r>
            <a:endParaRPr lang="en-US" sz="2000" dirty="0">
              <a:latin typeface="+mj-lt"/>
              <a:cs typeface="Carlito"/>
            </a:endParaRPr>
          </a:p>
        </p:txBody>
      </p:sp>
      <p:pic>
        <p:nvPicPr>
          <p:cNvPr id="53250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1066800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7730" y="192150"/>
            <a:ext cx="7768539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51175" marR="5080" indent="-270256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+mj-lt"/>
              </a:rPr>
              <a:t>Another </a:t>
            </a:r>
            <a:r>
              <a:rPr sz="2800" spc="-25" dirty="0">
                <a:latin typeface="+mj-lt"/>
              </a:rPr>
              <a:t>general categorization </a:t>
            </a:r>
            <a:r>
              <a:rPr sz="2800" spc="-5" dirty="0">
                <a:latin typeface="+mj-lt"/>
              </a:rPr>
              <a:t>of  </a:t>
            </a:r>
            <a:r>
              <a:rPr sz="2800" spc="-15" dirty="0">
                <a:latin typeface="+mj-lt"/>
              </a:rPr>
              <a:t>risks </a:t>
            </a:r>
            <a:r>
              <a:rPr sz="2800" spc="-5" dirty="0">
                <a:latin typeface="+mj-lt"/>
              </a:rPr>
              <a:t>is</a:t>
            </a:r>
            <a:r>
              <a:rPr sz="2800" spc="40" dirty="0">
                <a:latin typeface="+mj-lt"/>
              </a:rPr>
              <a:t> </a:t>
            </a:r>
            <a:r>
              <a:rPr sz="2800" spc="-5" dirty="0">
                <a:latin typeface="+mj-lt"/>
              </a:rPr>
              <a:t>-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6489"/>
            <a:ext cx="7900034" cy="2329868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81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spc="-10" dirty="0">
                <a:latin typeface="+mj-lt"/>
                <a:cs typeface="Carlito"/>
              </a:rPr>
              <a:t>Known </a:t>
            </a:r>
            <a:r>
              <a:rPr sz="2000" b="1" spc="-5" dirty="0">
                <a:latin typeface="+mj-lt"/>
                <a:cs typeface="Carlito"/>
              </a:rPr>
              <a:t>Risks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dirty="0">
                <a:latin typeface="+mj-lt"/>
                <a:cs typeface="Carlito"/>
              </a:rPr>
              <a:t>those </a:t>
            </a:r>
            <a:r>
              <a:rPr sz="2000" spc="-10" dirty="0">
                <a:latin typeface="+mj-lt"/>
                <a:cs typeface="Carlito"/>
              </a:rPr>
              <a:t>that can </a:t>
            </a:r>
            <a:r>
              <a:rPr sz="2000" spc="-5" dirty="0">
                <a:latin typeface="+mj-lt"/>
                <a:cs typeface="Carlito"/>
              </a:rPr>
              <a:t>be </a:t>
            </a:r>
            <a:r>
              <a:rPr sz="2000" spc="-15" dirty="0">
                <a:latin typeface="+mj-lt"/>
                <a:cs typeface="Carlito"/>
              </a:rPr>
              <a:t>uncovered  </a:t>
            </a:r>
            <a:r>
              <a:rPr sz="2000" spc="-10" dirty="0">
                <a:latin typeface="+mj-lt"/>
                <a:cs typeface="Carlito"/>
              </a:rPr>
              <a:t>after </a:t>
            </a:r>
            <a:r>
              <a:rPr sz="2000" spc="-15" dirty="0">
                <a:latin typeface="+mj-lt"/>
                <a:cs typeface="Carlito"/>
              </a:rPr>
              <a:t>careful </a:t>
            </a:r>
            <a:r>
              <a:rPr sz="2000" spc="-10" dirty="0">
                <a:latin typeface="+mj-lt"/>
                <a:cs typeface="Carlito"/>
              </a:rPr>
              <a:t>evaluation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project </a:t>
            </a:r>
            <a:r>
              <a:rPr sz="2000" spc="-5" dirty="0">
                <a:latin typeface="+mj-lt"/>
                <a:cs typeface="Carlito"/>
              </a:rPr>
              <a:t>plan, the  business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10" dirty="0">
                <a:latin typeface="+mj-lt"/>
                <a:cs typeface="Carlito"/>
              </a:rPr>
              <a:t>technical </a:t>
            </a:r>
            <a:r>
              <a:rPr sz="2000" spc="-15" dirty="0">
                <a:latin typeface="+mj-lt"/>
                <a:cs typeface="Carlito"/>
              </a:rPr>
              <a:t>environment </a:t>
            </a:r>
            <a:r>
              <a:rPr sz="2000" dirty="0">
                <a:latin typeface="+mj-lt"/>
                <a:cs typeface="Carlito"/>
              </a:rPr>
              <a:t>in </a:t>
            </a:r>
            <a:r>
              <a:rPr sz="2000" spc="-5" dirty="0">
                <a:latin typeface="+mj-lt"/>
                <a:cs typeface="Carlito"/>
              </a:rPr>
              <a:t>which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10" dirty="0">
                <a:latin typeface="+mj-lt"/>
                <a:cs typeface="Carlito"/>
              </a:rPr>
              <a:t>project is </a:t>
            </a:r>
            <a:r>
              <a:rPr sz="2000" spc="-5" dirty="0">
                <a:latin typeface="+mj-lt"/>
                <a:cs typeface="Carlito"/>
              </a:rPr>
              <a:t>being </a:t>
            </a:r>
            <a:r>
              <a:rPr sz="2000" spc="-10" dirty="0">
                <a:latin typeface="+mj-lt"/>
                <a:cs typeface="Carlito"/>
              </a:rPr>
              <a:t>developed, </a:t>
            </a:r>
            <a:r>
              <a:rPr sz="2000" dirty="0">
                <a:latin typeface="+mj-lt"/>
                <a:cs typeface="Carlito"/>
              </a:rPr>
              <a:t>and other </a:t>
            </a:r>
            <a:r>
              <a:rPr sz="2000" spc="-10" dirty="0">
                <a:latin typeface="+mj-lt"/>
                <a:cs typeface="Carlito"/>
              </a:rPr>
              <a:t>reliable  information</a:t>
            </a:r>
            <a:r>
              <a:rPr sz="2000" spc="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sources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675005" indent="-342900">
              <a:lnSpc>
                <a:spcPts val="288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spc="-10" dirty="0">
                <a:latin typeface="+mj-lt"/>
                <a:cs typeface="Carlito"/>
              </a:rPr>
              <a:t>Predictable </a:t>
            </a:r>
            <a:r>
              <a:rPr sz="2000" b="1" spc="-5" dirty="0">
                <a:latin typeface="+mj-lt"/>
                <a:cs typeface="Carlito"/>
              </a:rPr>
              <a:t>Risks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5" dirty="0">
                <a:latin typeface="+mj-lt"/>
                <a:cs typeface="Carlito"/>
              </a:rPr>
              <a:t>basis </a:t>
            </a:r>
            <a:r>
              <a:rPr sz="2000" spc="-15" dirty="0">
                <a:latin typeface="+mj-lt"/>
                <a:cs typeface="Carlito"/>
              </a:rPr>
              <a:t>from past project  </a:t>
            </a:r>
            <a:r>
              <a:rPr sz="2000" spc="-10" dirty="0">
                <a:latin typeface="+mj-lt"/>
                <a:cs typeface="Carlito"/>
              </a:rPr>
              <a:t>experience.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323215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spc="-10" dirty="0">
                <a:latin typeface="+mj-lt"/>
                <a:cs typeface="Carlito"/>
              </a:rPr>
              <a:t>Unpredictable </a:t>
            </a:r>
            <a:r>
              <a:rPr sz="2000" b="1" spc="-5" dirty="0">
                <a:latin typeface="+mj-lt"/>
                <a:cs typeface="Carlito"/>
              </a:rPr>
              <a:t>risks </a:t>
            </a:r>
            <a:r>
              <a:rPr sz="2000" spc="-10" dirty="0">
                <a:latin typeface="+mj-lt"/>
                <a:cs typeface="Carlito"/>
              </a:rPr>
              <a:t>can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5" dirty="0">
                <a:latin typeface="+mj-lt"/>
                <a:cs typeface="Carlito"/>
              </a:rPr>
              <a:t>do </a:t>
            </a:r>
            <a:r>
              <a:rPr sz="2000" spc="-45" dirty="0">
                <a:latin typeface="+mj-lt"/>
                <a:cs typeface="Carlito"/>
              </a:rPr>
              <a:t>occur, </a:t>
            </a:r>
            <a:r>
              <a:rPr sz="2000" spc="-5" dirty="0">
                <a:latin typeface="+mj-lt"/>
                <a:cs typeface="Carlito"/>
              </a:rPr>
              <a:t>but </a:t>
            </a:r>
            <a:r>
              <a:rPr sz="2000" spc="-10" dirty="0">
                <a:latin typeface="+mj-lt"/>
                <a:cs typeface="Carlito"/>
              </a:rPr>
              <a:t>they  are extremely difficult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identify </a:t>
            </a:r>
            <a:r>
              <a:rPr sz="2000" dirty="0">
                <a:latin typeface="+mj-lt"/>
                <a:cs typeface="Carlito"/>
              </a:rPr>
              <a:t>in</a:t>
            </a:r>
            <a:r>
              <a:rPr sz="2000" spc="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advance.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54274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4890" y="496950"/>
            <a:ext cx="74930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2800" spc="-5" dirty="0" smtClean="0">
                <a:latin typeface="+mj-lt"/>
              </a:rPr>
              <a:t>      </a:t>
            </a:r>
            <a:r>
              <a:rPr sz="2800" spc="-5" smtClean="0">
                <a:latin typeface="+mj-lt"/>
              </a:rPr>
              <a:t>RISK </a:t>
            </a:r>
            <a:r>
              <a:rPr sz="2800" spc="-55" dirty="0">
                <a:latin typeface="+mj-lt"/>
              </a:rPr>
              <a:t>ANALYSIS </a:t>
            </a:r>
            <a:r>
              <a:rPr sz="2800" spc="-5">
                <a:latin typeface="+mj-lt"/>
              </a:rPr>
              <a:t>AND </a:t>
            </a:r>
            <a:r>
              <a:rPr sz="2800" spc="-15" smtClean="0">
                <a:latin typeface="+mj-lt"/>
              </a:rPr>
              <a:t>MANAGEMENT</a:t>
            </a:r>
            <a:r>
              <a:rPr lang="en-IN" sz="2800" spc="-15" dirty="0" smtClean="0">
                <a:latin typeface="+mj-lt"/>
              </a:rPr>
              <a:t>    </a:t>
            </a:r>
            <a:endParaRPr sz="2800" spc="-15" dirty="0">
              <a:latin typeface="+mj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6709"/>
            <a:ext cx="8074025" cy="40145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Risk </a:t>
            </a:r>
            <a:r>
              <a:rPr sz="2000" spc="-5" dirty="0">
                <a:latin typeface="+mj-lt"/>
                <a:cs typeface="Carlito"/>
              </a:rPr>
              <a:t>analysis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5" dirty="0">
                <a:latin typeface="+mj-lt"/>
                <a:cs typeface="Carlito"/>
              </a:rPr>
              <a:t>management </a:t>
            </a:r>
            <a:r>
              <a:rPr sz="2000" spc="-10" dirty="0">
                <a:latin typeface="+mj-lt"/>
                <a:cs typeface="Carlito"/>
              </a:rPr>
              <a:t>are </a:t>
            </a:r>
            <a:r>
              <a:rPr sz="2000" dirty="0">
                <a:latin typeface="+mj-lt"/>
                <a:cs typeface="Carlito"/>
              </a:rPr>
              <a:t>a series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5" dirty="0">
                <a:latin typeface="+mj-lt"/>
                <a:cs typeface="Carlito"/>
              </a:rPr>
              <a:t>steps </a:t>
            </a:r>
            <a:r>
              <a:rPr sz="2000" spc="-5" dirty="0">
                <a:latin typeface="+mj-lt"/>
                <a:cs typeface="Carlito"/>
              </a:rPr>
              <a:t>that help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software  </a:t>
            </a:r>
            <a:r>
              <a:rPr sz="2000" spc="-5" dirty="0">
                <a:latin typeface="+mj-lt"/>
                <a:cs typeface="Carlito"/>
              </a:rPr>
              <a:t>team </a:t>
            </a:r>
            <a:r>
              <a:rPr sz="2000" spc="-10" dirty="0">
                <a:latin typeface="+mj-lt"/>
                <a:cs typeface="Carlito"/>
              </a:rPr>
              <a:t>to understand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5" dirty="0">
                <a:latin typeface="+mj-lt"/>
                <a:cs typeface="Carlito"/>
              </a:rPr>
              <a:t>manage </a:t>
            </a:r>
            <a:r>
              <a:rPr sz="2000" spc="-15" dirty="0">
                <a:latin typeface="+mj-lt"/>
                <a:cs typeface="Carlito"/>
              </a:rPr>
              <a:t>uncertainty. </a:t>
            </a:r>
            <a:r>
              <a:rPr sz="2000" spc="-10" dirty="0">
                <a:latin typeface="+mj-lt"/>
                <a:cs typeface="Carlito"/>
              </a:rPr>
              <a:t>Many problems </a:t>
            </a:r>
            <a:r>
              <a:rPr sz="2000" spc="-5" dirty="0">
                <a:latin typeface="+mj-lt"/>
                <a:cs typeface="Carlito"/>
              </a:rPr>
              <a:t>can plague </a:t>
            </a:r>
            <a:r>
              <a:rPr sz="2000" dirty="0">
                <a:latin typeface="+mj-lt"/>
                <a:cs typeface="Carlito"/>
              </a:rPr>
              <a:t>a  </a:t>
            </a:r>
            <a:r>
              <a:rPr sz="2000" spc="-10" dirty="0">
                <a:latin typeface="+mj-lt"/>
                <a:cs typeface="Carlito"/>
              </a:rPr>
              <a:t>software project.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risk </a:t>
            </a:r>
            <a:r>
              <a:rPr sz="2000" dirty="0">
                <a:latin typeface="+mj-lt"/>
                <a:cs typeface="Carlito"/>
              </a:rPr>
              <a:t>is a </a:t>
            </a:r>
            <a:r>
              <a:rPr sz="2000" spc="-5" dirty="0">
                <a:latin typeface="+mj-lt"/>
                <a:cs typeface="Carlito"/>
              </a:rPr>
              <a:t>potential </a:t>
            </a:r>
            <a:r>
              <a:rPr sz="2000" spc="-10" dirty="0">
                <a:latin typeface="+mj-lt"/>
                <a:cs typeface="Carlito"/>
              </a:rPr>
              <a:t>problem </a:t>
            </a:r>
            <a:r>
              <a:rPr sz="2000" dirty="0">
                <a:latin typeface="+mj-lt"/>
                <a:cs typeface="Carlito"/>
              </a:rPr>
              <a:t>– </a:t>
            </a:r>
            <a:r>
              <a:rPr sz="2000" spc="-5" dirty="0">
                <a:latin typeface="+mj-lt"/>
                <a:cs typeface="Carlito"/>
              </a:rPr>
              <a:t>it might </a:t>
            </a:r>
            <a:r>
              <a:rPr sz="2000" dirty="0">
                <a:latin typeface="+mj-lt"/>
                <a:cs typeface="Carlito"/>
              </a:rPr>
              <a:t>happen, </a:t>
            </a:r>
            <a:r>
              <a:rPr sz="2000" spc="-5" dirty="0">
                <a:latin typeface="+mj-lt"/>
                <a:cs typeface="Carlito"/>
              </a:rPr>
              <a:t>it </a:t>
            </a:r>
            <a:r>
              <a:rPr sz="2000" spc="-10" dirty="0">
                <a:latin typeface="+mj-lt"/>
                <a:cs typeface="Carlito"/>
              </a:rPr>
              <a:t>might  </a:t>
            </a:r>
            <a:r>
              <a:rPr sz="2000" dirty="0">
                <a:latin typeface="+mj-lt"/>
                <a:cs typeface="Carlito"/>
              </a:rPr>
              <a:t>not.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So,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30" dirty="0">
                <a:latin typeface="+mj-lt"/>
                <a:cs typeface="Carlito"/>
              </a:rPr>
              <a:t>key </a:t>
            </a:r>
            <a:r>
              <a:rPr sz="2000" spc="-5" dirty="0">
                <a:latin typeface="+mj-lt"/>
                <a:cs typeface="Carlito"/>
              </a:rPr>
              <a:t>idea in risk management is </a:t>
            </a:r>
            <a:r>
              <a:rPr sz="2000" dirty="0">
                <a:latin typeface="+mj-lt"/>
                <a:cs typeface="Carlito"/>
              </a:rPr>
              <a:t>not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wait </a:t>
            </a:r>
            <a:r>
              <a:rPr sz="2000" spc="-15" dirty="0">
                <a:latin typeface="+mj-lt"/>
                <a:cs typeface="Carlito"/>
              </a:rPr>
              <a:t>for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risk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materialize 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5" dirty="0">
                <a:latin typeface="+mj-lt"/>
                <a:cs typeface="Carlito"/>
              </a:rPr>
              <a:t>become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problem.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objective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risk </a:t>
            </a:r>
            <a:r>
              <a:rPr sz="2000" spc="-5" dirty="0">
                <a:latin typeface="+mj-lt"/>
                <a:cs typeface="Carlito"/>
              </a:rPr>
              <a:t>management is </a:t>
            </a:r>
            <a:r>
              <a:rPr sz="2000" spc="-10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ensure  that </a:t>
            </a:r>
            <a:r>
              <a:rPr sz="2000" spc="-15" dirty="0">
                <a:latin typeface="+mj-lt"/>
                <a:cs typeface="Carlito"/>
              </a:rPr>
              <a:t>for </a:t>
            </a:r>
            <a:r>
              <a:rPr sz="2000" dirty="0">
                <a:latin typeface="+mj-lt"/>
                <a:cs typeface="Carlito"/>
              </a:rPr>
              <a:t>each </a:t>
            </a:r>
            <a:r>
              <a:rPr sz="2000" spc="-10" dirty="0">
                <a:latin typeface="+mj-lt"/>
                <a:cs typeface="Carlito"/>
              </a:rPr>
              <a:t>perceived </a:t>
            </a:r>
            <a:r>
              <a:rPr sz="2000" dirty="0">
                <a:latin typeface="+mj-lt"/>
                <a:cs typeface="Carlito"/>
              </a:rPr>
              <a:t>risk , </a:t>
            </a:r>
            <a:r>
              <a:rPr sz="2000" spc="-10" dirty="0">
                <a:latin typeface="+mj-lt"/>
                <a:cs typeface="Carlito"/>
              </a:rPr>
              <a:t>we </a:t>
            </a:r>
            <a:r>
              <a:rPr sz="2000" spc="-5" dirty="0">
                <a:latin typeface="+mj-lt"/>
                <a:cs typeface="Carlito"/>
              </a:rPr>
              <a:t>know </a:t>
            </a:r>
            <a:r>
              <a:rPr sz="2000" spc="-10" dirty="0">
                <a:latin typeface="+mj-lt"/>
                <a:cs typeface="Carlito"/>
              </a:rPr>
              <a:t>very well </a:t>
            </a:r>
            <a:r>
              <a:rPr sz="2000" spc="-5" dirty="0">
                <a:latin typeface="+mj-lt"/>
                <a:cs typeface="Carlito"/>
              </a:rPr>
              <a:t>how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tackle it </a:t>
            </a:r>
            <a:r>
              <a:rPr sz="2000" spc="5" dirty="0">
                <a:latin typeface="+mj-lt"/>
                <a:cs typeface="Carlito"/>
              </a:rPr>
              <a:t>in  </a:t>
            </a:r>
            <a:r>
              <a:rPr sz="2000" spc="-5" dirty="0">
                <a:latin typeface="+mj-lt"/>
                <a:cs typeface="Carlito"/>
              </a:rPr>
              <a:t>advance.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According </a:t>
            </a:r>
            <a:r>
              <a:rPr sz="2000" spc="-10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the risk management </a:t>
            </a:r>
            <a:r>
              <a:rPr sz="2000" dirty="0">
                <a:latin typeface="+mj-lt"/>
                <a:cs typeface="Carlito"/>
              </a:rPr>
              <a:t>guru </a:t>
            </a:r>
            <a:r>
              <a:rPr sz="2000" spc="-5" dirty="0">
                <a:latin typeface="+mj-lt"/>
                <a:cs typeface="Carlito"/>
              </a:rPr>
              <a:t>Barry </a:t>
            </a:r>
            <a:r>
              <a:rPr sz="2000" dirty="0">
                <a:latin typeface="+mj-lt"/>
                <a:cs typeface="Carlito"/>
              </a:rPr>
              <a:t>Boehm, </a:t>
            </a:r>
            <a:r>
              <a:rPr sz="2000" spc="-5" dirty="0">
                <a:latin typeface="+mj-lt"/>
                <a:cs typeface="Carlito"/>
              </a:rPr>
              <a:t>“Risk </a:t>
            </a:r>
            <a:r>
              <a:rPr sz="2000" spc="-10" dirty="0">
                <a:latin typeface="+mj-lt"/>
                <a:cs typeface="Carlito"/>
              </a:rPr>
              <a:t>management  </a:t>
            </a:r>
            <a:r>
              <a:rPr sz="2000" spc="-5" dirty="0">
                <a:latin typeface="+mj-lt"/>
                <a:cs typeface="Carlito"/>
              </a:rPr>
              <a:t>focuses the project manager’s </a:t>
            </a:r>
            <a:r>
              <a:rPr sz="2000" spc="-15" dirty="0">
                <a:latin typeface="+mj-lt"/>
                <a:cs typeface="Carlito"/>
              </a:rPr>
              <a:t>attention </a:t>
            </a:r>
            <a:r>
              <a:rPr sz="2000" spc="-10" dirty="0">
                <a:latin typeface="+mj-lt"/>
                <a:cs typeface="Carlito"/>
              </a:rPr>
              <a:t>on </a:t>
            </a:r>
            <a:r>
              <a:rPr sz="2000" spc="-5" dirty="0">
                <a:latin typeface="+mj-lt"/>
                <a:cs typeface="Carlito"/>
              </a:rPr>
              <a:t>those </a:t>
            </a:r>
            <a:r>
              <a:rPr sz="2000" spc="-10" dirty="0">
                <a:latin typeface="+mj-lt"/>
                <a:cs typeface="Carlito"/>
              </a:rPr>
              <a:t>portions </a:t>
            </a:r>
            <a:r>
              <a:rPr sz="2000" spc="-5" dirty="0">
                <a:latin typeface="+mj-lt"/>
                <a:cs typeface="Carlito"/>
              </a:rPr>
              <a:t>of the project  most </a:t>
            </a:r>
            <a:r>
              <a:rPr sz="2000" spc="-15" dirty="0">
                <a:latin typeface="+mj-lt"/>
                <a:cs typeface="Carlito"/>
              </a:rPr>
              <a:t>likely to </a:t>
            </a:r>
            <a:r>
              <a:rPr sz="2000" spc="-5" dirty="0">
                <a:latin typeface="+mj-lt"/>
                <a:cs typeface="Carlito"/>
              </a:rPr>
              <a:t>cause</a:t>
            </a:r>
            <a:r>
              <a:rPr sz="2000" spc="-5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trouble”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55298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7730" y="192150"/>
            <a:ext cx="7768539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48585" marR="5080" indent="-188722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+mj-lt"/>
              </a:rPr>
              <a:t>REACTIVE </a:t>
            </a:r>
            <a:r>
              <a:rPr sz="2800" spc="-25" dirty="0">
                <a:latin typeface="+mj-lt"/>
              </a:rPr>
              <a:t>VS </a:t>
            </a:r>
            <a:r>
              <a:rPr sz="2800" spc="-20" dirty="0">
                <a:latin typeface="+mj-lt"/>
              </a:rPr>
              <a:t>PROACTIVE </a:t>
            </a:r>
            <a:r>
              <a:rPr sz="2800" spc="-10" dirty="0">
                <a:latin typeface="+mj-lt"/>
              </a:rPr>
              <a:t>RISK  </a:t>
            </a:r>
            <a:r>
              <a:rPr sz="2800" spc="-55" dirty="0">
                <a:latin typeface="+mj-lt"/>
              </a:rPr>
              <a:t>STRATEGIES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90725"/>
            <a:ext cx="8074659" cy="311534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55600" marR="6350" indent="-342900" algn="just">
              <a:lnSpc>
                <a:spcPct val="80000"/>
              </a:lnSpc>
              <a:spcBef>
                <a:spcPts val="62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A </a:t>
            </a:r>
            <a:r>
              <a:rPr sz="2000" b="1" spc="-10" dirty="0">
                <a:latin typeface="+mj-lt"/>
                <a:cs typeface="Carlito"/>
              </a:rPr>
              <a:t>reactive </a:t>
            </a:r>
            <a:r>
              <a:rPr sz="2000" b="1" spc="-20" dirty="0">
                <a:latin typeface="+mj-lt"/>
                <a:cs typeface="Carlito"/>
              </a:rPr>
              <a:t>strategy </a:t>
            </a:r>
            <a:r>
              <a:rPr sz="2000" spc="-10" dirty="0">
                <a:latin typeface="+mj-lt"/>
                <a:cs typeface="Carlito"/>
              </a:rPr>
              <a:t>monitors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project </a:t>
            </a:r>
            <a:r>
              <a:rPr sz="2000" spc="-20" dirty="0">
                <a:latin typeface="+mj-lt"/>
                <a:cs typeface="Carlito"/>
              </a:rPr>
              <a:t>for </a:t>
            </a:r>
            <a:r>
              <a:rPr sz="2000" spc="-15" dirty="0">
                <a:latin typeface="+mj-lt"/>
                <a:cs typeface="Carlito"/>
              </a:rPr>
              <a:t>likely </a:t>
            </a:r>
            <a:r>
              <a:rPr sz="2000" spc="-5" dirty="0">
                <a:latin typeface="+mj-lt"/>
                <a:cs typeface="Carlito"/>
              </a:rPr>
              <a:t>risks. </a:t>
            </a:r>
            <a:r>
              <a:rPr sz="2000" spc="-10" dirty="0">
                <a:latin typeface="+mj-lt"/>
                <a:cs typeface="Carlito"/>
              </a:rPr>
              <a:t>Resources  are set </a:t>
            </a:r>
            <a:r>
              <a:rPr sz="2000" spc="-5" dirty="0">
                <a:latin typeface="+mj-lt"/>
                <a:cs typeface="Carlito"/>
              </a:rPr>
              <a:t>aside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deal </a:t>
            </a:r>
            <a:r>
              <a:rPr sz="2000" dirty="0">
                <a:latin typeface="+mj-lt"/>
                <a:cs typeface="Carlito"/>
              </a:rPr>
              <a:t>with </a:t>
            </a:r>
            <a:r>
              <a:rPr sz="2000" spc="-5" dirty="0">
                <a:latin typeface="+mj-lt"/>
                <a:cs typeface="Carlito"/>
              </a:rPr>
              <a:t>them, should </a:t>
            </a:r>
            <a:r>
              <a:rPr sz="2000" spc="-10" dirty="0">
                <a:latin typeface="+mj-lt"/>
                <a:cs typeface="Carlito"/>
              </a:rPr>
              <a:t>they become </a:t>
            </a:r>
            <a:r>
              <a:rPr sz="2000" spc="-5" dirty="0">
                <a:latin typeface="+mj-lt"/>
                <a:cs typeface="Carlito"/>
              </a:rPr>
              <a:t>actual  </a:t>
            </a:r>
            <a:r>
              <a:rPr sz="2000" spc="-10" dirty="0">
                <a:latin typeface="+mj-lt"/>
                <a:cs typeface="Carlito"/>
              </a:rPr>
              <a:t>problems. More </a:t>
            </a:r>
            <a:r>
              <a:rPr sz="2000" spc="-25" dirty="0">
                <a:latin typeface="+mj-lt"/>
                <a:cs typeface="Carlito"/>
              </a:rPr>
              <a:t>commonly,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software team does nothing </a:t>
            </a:r>
            <a:r>
              <a:rPr sz="2000" spc="-5" dirty="0">
                <a:latin typeface="+mj-lt"/>
                <a:cs typeface="Carlito"/>
              </a:rPr>
              <a:t>about  risks, </a:t>
            </a:r>
            <a:r>
              <a:rPr sz="2000" spc="-10" dirty="0">
                <a:latin typeface="+mj-lt"/>
                <a:cs typeface="Carlito"/>
              </a:rPr>
              <a:t>until </a:t>
            </a:r>
            <a:r>
              <a:rPr sz="2000" spc="-5" dirty="0">
                <a:latin typeface="+mj-lt"/>
                <a:cs typeface="Carlito"/>
              </a:rPr>
              <a:t>something goes </a:t>
            </a:r>
            <a:r>
              <a:rPr sz="2000" spc="-10" dirty="0">
                <a:latin typeface="+mj-lt"/>
                <a:cs typeface="Carlito"/>
              </a:rPr>
              <a:t>wrong. </a:t>
            </a:r>
            <a:r>
              <a:rPr sz="2000" spc="-5" dirty="0">
                <a:latin typeface="+mj-lt"/>
                <a:cs typeface="Carlito"/>
              </a:rPr>
              <a:t>Then, the </a:t>
            </a:r>
            <a:r>
              <a:rPr sz="2000" spc="-10" dirty="0">
                <a:latin typeface="+mj-lt"/>
                <a:cs typeface="Carlito"/>
              </a:rPr>
              <a:t>team flies </a:t>
            </a:r>
            <a:r>
              <a:rPr sz="2000" spc="-20" dirty="0">
                <a:latin typeface="+mj-lt"/>
                <a:cs typeface="Carlito"/>
              </a:rPr>
              <a:t>into </a:t>
            </a:r>
            <a:r>
              <a:rPr sz="2000" spc="-5" dirty="0">
                <a:latin typeface="+mj-lt"/>
                <a:cs typeface="Carlito"/>
              </a:rPr>
              <a:t>action  in an </a:t>
            </a:r>
            <a:r>
              <a:rPr sz="2000" spc="-15" dirty="0">
                <a:latin typeface="+mj-lt"/>
                <a:cs typeface="Carlito"/>
              </a:rPr>
              <a:t>attempt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correct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problem </a:t>
            </a:r>
            <a:r>
              <a:rPr sz="2000" spc="-30" dirty="0">
                <a:latin typeface="+mj-lt"/>
                <a:cs typeface="Carlito"/>
              </a:rPr>
              <a:t>rapidly. </a:t>
            </a:r>
            <a:r>
              <a:rPr sz="2000" spc="-10" dirty="0">
                <a:latin typeface="+mj-lt"/>
                <a:cs typeface="Carlito"/>
              </a:rPr>
              <a:t>This </a:t>
            </a:r>
            <a:r>
              <a:rPr sz="2000" spc="-5" dirty="0">
                <a:latin typeface="+mj-lt"/>
                <a:cs typeface="Carlito"/>
              </a:rPr>
              <a:t>is often </a:t>
            </a:r>
            <a:r>
              <a:rPr sz="2000" spc="-10" dirty="0">
                <a:latin typeface="+mj-lt"/>
                <a:cs typeface="Carlito"/>
              </a:rPr>
              <a:t>called </a:t>
            </a:r>
            <a:r>
              <a:rPr sz="2000" spc="-5" dirty="0">
                <a:latin typeface="+mj-lt"/>
                <a:cs typeface="Carlito"/>
              </a:rPr>
              <a:t>a  </a:t>
            </a:r>
            <a:r>
              <a:rPr sz="2000" b="1" i="1" spc="-5" dirty="0">
                <a:latin typeface="+mj-lt"/>
                <a:cs typeface="Carlito"/>
              </a:rPr>
              <a:t>fire </a:t>
            </a:r>
            <a:r>
              <a:rPr sz="2000" b="1" i="1" spc="-10" dirty="0">
                <a:latin typeface="+mj-lt"/>
                <a:cs typeface="Carlito"/>
              </a:rPr>
              <a:t>fighting</a:t>
            </a:r>
            <a:r>
              <a:rPr sz="2000" b="1" i="1" spc="10" dirty="0">
                <a:latin typeface="+mj-lt"/>
                <a:cs typeface="Carlito"/>
              </a:rPr>
              <a:t> </a:t>
            </a:r>
            <a:r>
              <a:rPr sz="2000" b="1" i="1" spc="-5" dirty="0">
                <a:latin typeface="+mj-lt"/>
                <a:cs typeface="Carlito"/>
              </a:rPr>
              <a:t>mode.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000">
              <a:latin typeface="+mj-lt"/>
              <a:cs typeface="Carlito"/>
            </a:endParaRPr>
          </a:p>
          <a:p>
            <a:pPr marL="355600" marR="5080" indent="-342900" algn="just">
              <a:lnSpc>
                <a:spcPct val="8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A </a:t>
            </a:r>
            <a:r>
              <a:rPr sz="2000" b="1" spc="-10" dirty="0">
                <a:latin typeface="+mj-lt"/>
                <a:cs typeface="Carlito"/>
              </a:rPr>
              <a:t>proactive </a:t>
            </a:r>
            <a:r>
              <a:rPr sz="2000" b="1" spc="-20" dirty="0">
                <a:latin typeface="+mj-lt"/>
                <a:cs typeface="Carlito"/>
              </a:rPr>
              <a:t>strategy </a:t>
            </a:r>
            <a:r>
              <a:rPr sz="2000" spc="-10" dirty="0">
                <a:latin typeface="+mj-lt"/>
                <a:cs typeface="Carlito"/>
              </a:rPr>
              <a:t>begins </a:t>
            </a:r>
            <a:r>
              <a:rPr sz="2000" spc="-5" dirty="0">
                <a:latin typeface="+mj-lt"/>
                <a:cs typeface="Carlito"/>
              </a:rPr>
              <a:t>long </a:t>
            </a:r>
            <a:r>
              <a:rPr sz="2000" spc="-20" dirty="0">
                <a:latin typeface="+mj-lt"/>
                <a:cs typeface="Carlito"/>
              </a:rPr>
              <a:t>before </a:t>
            </a:r>
            <a:r>
              <a:rPr sz="2000" spc="-10" dirty="0">
                <a:latin typeface="+mj-lt"/>
                <a:cs typeface="Carlito"/>
              </a:rPr>
              <a:t>technical work </a:t>
            </a:r>
            <a:r>
              <a:rPr sz="2000" spc="-5" dirty="0">
                <a:latin typeface="+mj-lt"/>
                <a:cs typeface="Carlito"/>
              </a:rPr>
              <a:t>is </a:t>
            </a:r>
            <a:r>
              <a:rPr sz="2000" spc="-10" dirty="0">
                <a:latin typeface="+mj-lt"/>
                <a:cs typeface="Carlito"/>
              </a:rPr>
              <a:t>initiated.  </a:t>
            </a:r>
            <a:r>
              <a:rPr sz="2000" spc="-15" dirty="0">
                <a:latin typeface="+mj-lt"/>
                <a:cs typeface="Carlito"/>
              </a:rPr>
              <a:t>Potential </a:t>
            </a:r>
            <a:r>
              <a:rPr sz="2000" spc="-10" dirty="0">
                <a:latin typeface="+mj-lt"/>
                <a:cs typeface="Carlito"/>
              </a:rPr>
              <a:t>risks are </a:t>
            </a:r>
            <a:r>
              <a:rPr sz="2000" spc="-5" dirty="0">
                <a:latin typeface="+mj-lt"/>
                <a:cs typeface="Carlito"/>
              </a:rPr>
              <a:t>identified, their </a:t>
            </a:r>
            <a:r>
              <a:rPr sz="2000" spc="-10" dirty="0">
                <a:latin typeface="+mj-lt"/>
                <a:cs typeface="Carlito"/>
              </a:rPr>
              <a:t>probability </a:t>
            </a:r>
            <a:r>
              <a:rPr sz="2000" spc="-5" dirty="0">
                <a:latin typeface="+mj-lt"/>
                <a:cs typeface="Carlito"/>
              </a:rPr>
              <a:t>and impact </a:t>
            </a:r>
            <a:r>
              <a:rPr sz="2000" spc="-10" dirty="0">
                <a:latin typeface="+mj-lt"/>
                <a:cs typeface="Carlito"/>
              </a:rPr>
              <a:t>are  </a:t>
            </a:r>
            <a:r>
              <a:rPr sz="2000" dirty="0">
                <a:latin typeface="+mj-lt"/>
                <a:cs typeface="Carlito"/>
              </a:rPr>
              <a:t>assessed, </a:t>
            </a:r>
            <a:r>
              <a:rPr sz="2000" spc="-5" dirty="0">
                <a:latin typeface="+mj-lt"/>
                <a:cs typeface="Carlito"/>
              </a:rPr>
              <a:t>and they </a:t>
            </a:r>
            <a:r>
              <a:rPr sz="2000" spc="-10" dirty="0">
                <a:latin typeface="+mj-lt"/>
                <a:cs typeface="Carlito"/>
              </a:rPr>
              <a:t>are </a:t>
            </a:r>
            <a:r>
              <a:rPr sz="2000" spc="-25" dirty="0">
                <a:latin typeface="+mj-lt"/>
                <a:cs typeface="Carlito"/>
              </a:rPr>
              <a:t>ranked </a:t>
            </a:r>
            <a:r>
              <a:rPr sz="2000" spc="-5" dirty="0">
                <a:latin typeface="+mj-lt"/>
                <a:cs typeface="Carlito"/>
              </a:rPr>
              <a:t>by importance. Then, the software  </a:t>
            </a:r>
            <a:r>
              <a:rPr sz="2000" spc="-10" dirty="0">
                <a:latin typeface="+mj-lt"/>
                <a:cs typeface="Carlito"/>
              </a:rPr>
              <a:t>team establishes </a:t>
            </a:r>
            <a:r>
              <a:rPr sz="2000" spc="-5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plan </a:t>
            </a:r>
            <a:r>
              <a:rPr sz="2000" spc="-15" dirty="0">
                <a:latin typeface="+mj-lt"/>
                <a:cs typeface="Carlito"/>
              </a:rPr>
              <a:t>for </a:t>
            </a:r>
            <a:r>
              <a:rPr sz="2000" spc="-5" dirty="0">
                <a:latin typeface="+mj-lt"/>
                <a:cs typeface="Carlito"/>
              </a:rPr>
              <a:t>managing risk. </a:t>
            </a:r>
            <a:r>
              <a:rPr sz="2000" spc="-1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primary </a:t>
            </a:r>
            <a:r>
              <a:rPr sz="2000" spc="-10" dirty="0">
                <a:latin typeface="+mj-lt"/>
                <a:cs typeface="Carlito"/>
              </a:rPr>
              <a:t>objective </a:t>
            </a:r>
            <a:r>
              <a:rPr sz="2000" spc="5" dirty="0">
                <a:latin typeface="+mj-lt"/>
                <a:cs typeface="Carlito"/>
              </a:rPr>
              <a:t>is 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15" dirty="0">
                <a:latin typeface="+mj-lt"/>
                <a:cs typeface="Carlito"/>
              </a:rPr>
              <a:t>avoid </a:t>
            </a:r>
            <a:r>
              <a:rPr sz="2000" spc="-5" dirty="0">
                <a:latin typeface="+mj-lt"/>
                <a:cs typeface="Carlito"/>
              </a:rPr>
              <a:t>risk, but </a:t>
            </a:r>
            <a:r>
              <a:rPr sz="2000" spc="-10" dirty="0">
                <a:latin typeface="+mj-lt"/>
                <a:cs typeface="Carlito"/>
              </a:rPr>
              <a:t>because </a:t>
            </a:r>
            <a:r>
              <a:rPr sz="2000" spc="-5" dirty="0">
                <a:latin typeface="+mj-lt"/>
                <a:cs typeface="Carlito"/>
              </a:rPr>
              <a:t>not all </a:t>
            </a:r>
            <a:r>
              <a:rPr sz="2000" spc="-10" dirty="0">
                <a:latin typeface="+mj-lt"/>
                <a:cs typeface="Carlito"/>
              </a:rPr>
              <a:t>risks </a:t>
            </a:r>
            <a:r>
              <a:rPr sz="2000" spc="-15" dirty="0">
                <a:latin typeface="+mj-lt"/>
                <a:cs typeface="Carlito"/>
              </a:rPr>
              <a:t>can </a:t>
            </a:r>
            <a:r>
              <a:rPr sz="2000" dirty="0">
                <a:latin typeface="+mj-lt"/>
                <a:cs typeface="Carlito"/>
              </a:rPr>
              <a:t>be </a:t>
            </a:r>
            <a:r>
              <a:rPr sz="2000" spc="-15" dirty="0">
                <a:latin typeface="+mj-lt"/>
                <a:cs typeface="Carlito"/>
              </a:rPr>
              <a:t>avoided,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team  works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develop </a:t>
            </a:r>
            <a:r>
              <a:rPr sz="2000" spc="-5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contingency plan that </a:t>
            </a:r>
            <a:r>
              <a:rPr sz="2000" spc="-5" dirty="0">
                <a:latin typeface="+mj-lt"/>
                <a:cs typeface="Carlito"/>
              </a:rPr>
              <a:t>will enable it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respond  in a </a:t>
            </a:r>
            <a:r>
              <a:rPr sz="2000" spc="-15" dirty="0">
                <a:latin typeface="+mj-lt"/>
                <a:cs typeface="Carlito"/>
              </a:rPr>
              <a:t>controlled </a:t>
            </a:r>
            <a:r>
              <a:rPr sz="2000" spc="-5" dirty="0">
                <a:latin typeface="+mj-lt"/>
                <a:cs typeface="Carlito"/>
              </a:rPr>
              <a:t>and </a:t>
            </a:r>
            <a:r>
              <a:rPr sz="2000" spc="-20" dirty="0">
                <a:latin typeface="+mj-lt"/>
                <a:cs typeface="Carlito"/>
              </a:rPr>
              <a:t>effective</a:t>
            </a:r>
            <a:r>
              <a:rPr sz="2000" spc="50" dirty="0">
                <a:latin typeface="+mj-lt"/>
                <a:cs typeface="Carlito"/>
              </a:rPr>
              <a:t> </a:t>
            </a:r>
            <a:r>
              <a:rPr sz="2000" spc="-35" dirty="0">
                <a:latin typeface="+mj-lt"/>
                <a:cs typeface="Carlito"/>
              </a:rPr>
              <a:t>manner.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56322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1707" y="1417540"/>
            <a:ext cx="7354800" cy="45787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7346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0"/>
            <a:ext cx="17526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94461"/>
            <a:ext cx="7774305" cy="60529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IN" sz="2000" dirty="0" smtClean="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IN" sz="2000" dirty="0" smtClean="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endParaRPr lang="en-IN" sz="2000" dirty="0" smtClean="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en-IN" sz="2000" dirty="0" smtClean="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mtClean="0">
                <a:latin typeface="+mj-lt"/>
                <a:cs typeface="Carlito"/>
              </a:rPr>
              <a:t>Risk</a:t>
            </a:r>
            <a:r>
              <a:rPr sz="2000" spc="-10" smtClean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Identification</a:t>
            </a:r>
            <a:endParaRPr sz="2000">
              <a:latin typeface="+mj-lt"/>
              <a:cs typeface="Carlito"/>
            </a:endParaRPr>
          </a:p>
          <a:p>
            <a:pPr marL="355600" marR="5080">
              <a:lnSpc>
                <a:spcPts val="2590"/>
              </a:lnSpc>
              <a:spcBef>
                <a:spcPts val="625"/>
              </a:spcBef>
            </a:pPr>
            <a:r>
              <a:rPr sz="2000" dirty="0">
                <a:latin typeface="+mj-lt"/>
                <a:cs typeface="Carlito"/>
              </a:rPr>
              <a:t>With the </a:t>
            </a:r>
            <a:r>
              <a:rPr sz="2000" spc="-5" dirty="0">
                <a:latin typeface="+mj-lt"/>
                <a:cs typeface="Carlito"/>
              </a:rPr>
              <a:t>identification phase, </a:t>
            </a:r>
            <a:r>
              <a:rPr sz="2000" spc="-15" dirty="0">
                <a:latin typeface="+mj-lt"/>
                <a:cs typeface="Carlito"/>
              </a:rPr>
              <a:t>several </a:t>
            </a:r>
            <a:r>
              <a:rPr sz="2000" dirty="0">
                <a:latin typeface="+mj-lt"/>
                <a:cs typeface="Carlito"/>
              </a:rPr>
              <a:t>activities </a:t>
            </a:r>
            <a:r>
              <a:rPr sz="2000" spc="-50" dirty="0">
                <a:latin typeface="+mj-lt"/>
                <a:cs typeface="Carlito"/>
              </a:rPr>
              <a:t>occur.  </a:t>
            </a: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dirty="0">
                <a:latin typeface="+mj-lt"/>
                <a:cs typeface="Carlito"/>
              </a:rPr>
              <a:t>main activities</a:t>
            </a:r>
            <a:r>
              <a:rPr sz="2000" spc="-2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are: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0" dirty="0">
                <a:latin typeface="+mj-lt"/>
                <a:cs typeface="Carlito"/>
              </a:rPr>
              <a:t>Identify</a:t>
            </a:r>
            <a:r>
              <a:rPr sz="2000" spc="1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risks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10" dirty="0">
                <a:latin typeface="+mj-lt"/>
                <a:cs typeface="Carlito"/>
              </a:rPr>
              <a:t>Define </a:t>
            </a:r>
            <a:r>
              <a:rPr sz="2000" spc="-5" dirty="0">
                <a:latin typeface="+mj-lt"/>
                <a:cs typeface="Carlito"/>
              </a:rPr>
              <a:t>risk </a:t>
            </a:r>
            <a:r>
              <a:rPr sz="2000" spc="-15" dirty="0">
                <a:latin typeface="+mj-lt"/>
                <a:cs typeface="Carlito"/>
              </a:rPr>
              <a:t>attributes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10" dirty="0">
                <a:latin typeface="+mj-lt"/>
                <a:cs typeface="Carlito"/>
              </a:rPr>
              <a:t>Documentation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10" dirty="0">
                <a:latin typeface="+mj-lt"/>
                <a:cs typeface="Carlito"/>
              </a:rPr>
              <a:t>Communicate</a:t>
            </a:r>
            <a:endParaRPr sz="2000">
              <a:latin typeface="+mj-lt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Font typeface="Arial"/>
              <a:buChar char="–"/>
            </a:pP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Risk </a:t>
            </a:r>
            <a:r>
              <a:rPr sz="2000" spc="-5" dirty="0">
                <a:latin typeface="+mj-lt"/>
                <a:cs typeface="Carlito"/>
              </a:rPr>
              <a:t>Analysis</a:t>
            </a:r>
            <a:endParaRPr sz="2000">
              <a:latin typeface="+mj-lt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15"/>
              </a:spcBef>
            </a:pP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dirty="0">
                <a:latin typeface="+mj-lt"/>
                <a:cs typeface="Carlito"/>
              </a:rPr>
              <a:t>main activities in this </a:t>
            </a:r>
            <a:r>
              <a:rPr sz="2000" spc="-5" dirty="0">
                <a:latin typeface="+mj-lt"/>
                <a:cs typeface="Carlito"/>
              </a:rPr>
              <a:t>phase </a:t>
            </a:r>
            <a:r>
              <a:rPr sz="2000" spc="-15" dirty="0">
                <a:latin typeface="+mj-lt"/>
                <a:cs typeface="Carlito"/>
              </a:rPr>
              <a:t>are</a:t>
            </a:r>
            <a:r>
              <a:rPr sz="2000" spc="-40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–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10" dirty="0">
                <a:latin typeface="+mj-lt"/>
                <a:cs typeface="Carlito"/>
              </a:rPr>
              <a:t>Group </a:t>
            </a:r>
            <a:r>
              <a:rPr sz="2000" dirty="0">
                <a:latin typeface="+mj-lt"/>
                <a:cs typeface="Carlito"/>
              </a:rPr>
              <a:t>similar</a:t>
            </a:r>
            <a:r>
              <a:rPr sz="2000" spc="-3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risks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10" dirty="0">
                <a:latin typeface="+mj-lt"/>
                <a:cs typeface="Carlito"/>
              </a:rPr>
              <a:t>Determine </a:t>
            </a:r>
            <a:r>
              <a:rPr sz="2000" spc="-5" dirty="0">
                <a:latin typeface="+mj-lt"/>
                <a:cs typeface="Carlito"/>
              </a:rPr>
              <a:t>risk</a:t>
            </a:r>
            <a:r>
              <a:rPr sz="2000" spc="-15" dirty="0">
                <a:latin typeface="+mj-lt"/>
                <a:cs typeface="Carlito"/>
              </a:rPr>
              <a:t> drivers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10" dirty="0">
                <a:latin typeface="+mj-lt"/>
                <a:cs typeface="Carlito"/>
              </a:rPr>
              <a:t>Determine source </a:t>
            </a:r>
            <a:r>
              <a:rPr sz="2000" dirty="0">
                <a:latin typeface="+mj-lt"/>
                <a:cs typeface="Carlito"/>
              </a:rPr>
              <a:t>of</a:t>
            </a:r>
            <a:r>
              <a:rPr sz="2000" spc="-2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risks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15" dirty="0">
                <a:latin typeface="+mj-lt"/>
                <a:cs typeface="Carlito"/>
              </a:rPr>
              <a:t>Estimate </a:t>
            </a:r>
            <a:r>
              <a:rPr sz="2000" spc="-5" dirty="0">
                <a:latin typeface="+mj-lt"/>
                <a:cs typeface="Carlito"/>
              </a:rPr>
              <a:t>risk</a:t>
            </a:r>
            <a:r>
              <a:rPr sz="200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exposure</a:t>
            </a:r>
            <a:endParaRPr sz="2000">
              <a:latin typeface="+mj-lt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000" spc="-20" dirty="0">
                <a:latin typeface="+mj-lt"/>
                <a:cs typeface="Carlito"/>
              </a:rPr>
              <a:t>Evaluate </a:t>
            </a:r>
            <a:r>
              <a:rPr sz="2000" spc="-10" dirty="0">
                <a:latin typeface="+mj-lt"/>
                <a:cs typeface="Carlito"/>
              </a:rPr>
              <a:t>against</a:t>
            </a:r>
            <a:r>
              <a:rPr sz="200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criteria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58370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1447800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06226"/>
            <a:ext cx="4294505" cy="1615827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Risk</a:t>
            </a:r>
            <a:r>
              <a:rPr sz="2000" spc="-2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Planning</a:t>
            </a:r>
            <a:endParaRPr sz="2000">
              <a:latin typeface="+mj-lt"/>
              <a:cs typeface="Carlito"/>
            </a:endParaRPr>
          </a:p>
          <a:p>
            <a:pPr marL="927100" lvl="1" indent="-457834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927100" algn="l"/>
                <a:tab pos="927735" algn="l"/>
              </a:tabLst>
            </a:pPr>
            <a:r>
              <a:rPr sz="2000" spc="-5" dirty="0">
                <a:latin typeface="+mj-lt"/>
                <a:cs typeface="Carlito"/>
              </a:rPr>
              <a:t>Risk</a:t>
            </a:r>
            <a:r>
              <a:rPr sz="200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avoidance</a:t>
            </a:r>
            <a:endParaRPr sz="2000">
              <a:latin typeface="+mj-lt"/>
              <a:cs typeface="Carlito"/>
            </a:endParaRPr>
          </a:p>
          <a:p>
            <a:pPr marL="918210" lvl="1" indent="-448309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917575" algn="l"/>
                <a:tab pos="918210" algn="l"/>
              </a:tabLst>
            </a:pPr>
            <a:r>
              <a:rPr sz="2000" spc="-5" dirty="0">
                <a:latin typeface="+mj-lt"/>
                <a:cs typeface="Carlito"/>
              </a:rPr>
              <a:t>Risk </a:t>
            </a:r>
            <a:r>
              <a:rPr sz="2000" spc="-10" dirty="0">
                <a:latin typeface="+mj-lt"/>
                <a:cs typeface="Carlito"/>
              </a:rPr>
              <a:t>minimization</a:t>
            </a:r>
            <a:endParaRPr sz="2000">
              <a:latin typeface="+mj-lt"/>
              <a:cs typeface="Carlito"/>
            </a:endParaRPr>
          </a:p>
          <a:p>
            <a:pPr marL="918210" lvl="1" indent="-448309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917575" algn="l"/>
                <a:tab pos="918210" algn="l"/>
              </a:tabLst>
            </a:pPr>
            <a:r>
              <a:rPr sz="2000" spc="-5" dirty="0">
                <a:latin typeface="+mj-lt"/>
                <a:cs typeface="Carlito"/>
              </a:rPr>
              <a:t>Risk </a:t>
            </a:r>
            <a:r>
              <a:rPr sz="2000" spc="-15" dirty="0">
                <a:latin typeface="+mj-lt"/>
                <a:cs typeface="Carlito"/>
              </a:rPr>
              <a:t>Contingency</a:t>
            </a:r>
            <a:r>
              <a:rPr sz="2000" spc="1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Plans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59394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14478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7978" y="461899"/>
            <a:ext cx="684784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dirty="0">
                <a:latin typeface="+mj-lt"/>
                <a:cs typeface="Carlito"/>
              </a:rPr>
              <a:t>AIM </a:t>
            </a:r>
            <a:r>
              <a:rPr sz="2800" b="0" spc="-5" dirty="0">
                <a:latin typeface="+mj-lt"/>
                <a:cs typeface="Carlito"/>
              </a:rPr>
              <a:t>of </a:t>
            </a:r>
            <a:r>
              <a:rPr sz="2800" b="0" spc="-15" dirty="0">
                <a:latin typeface="+mj-lt"/>
                <a:cs typeface="Carlito"/>
              </a:rPr>
              <a:t>Software</a:t>
            </a:r>
            <a:r>
              <a:rPr sz="2800" b="0" spc="-25" dirty="0">
                <a:latin typeface="+mj-lt"/>
                <a:cs typeface="Carlito"/>
              </a:rPr>
              <a:t> </a:t>
            </a:r>
            <a:r>
              <a:rPr sz="2800" b="0" spc="-10" dirty="0">
                <a:latin typeface="+mj-lt"/>
                <a:cs typeface="Carlito"/>
              </a:rPr>
              <a:t>Maintenance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889875" cy="1650451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45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correct</a:t>
            </a:r>
            <a:r>
              <a:rPr sz="2000" spc="105" dirty="0">
                <a:latin typeface="+mj-lt"/>
                <a:cs typeface="Carlito"/>
              </a:rPr>
              <a:t> </a:t>
            </a:r>
            <a:r>
              <a:rPr sz="2000" spc="-20" dirty="0">
                <a:latin typeface="+mj-lt"/>
                <a:cs typeface="Carlito"/>
              </a:rPr>
              <a:t>errors.</a:t>
            </a: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45" dirty="0">
                <a:latin typeface="+mj-lt"/>
                <a:cs typeface="Carlito"/>
              </a:rPr>
              <a:t>To </a:t>
            </a:r>
            <a:r>
              <a:rPr sz="2000" dirty="0">
                <a:latin typeface="+mj-lt"/>
                <a:cs typeface="Carlito"/>
              </a:rPr>
              <a:t>enhance the </a:t>
            </a:r>
            <a:r>
              <a:rPr sz="2000" spc="-5" dirty="0">
                <a:latin typeface="+mj-lt"/>
                <a:cs typeface="Carlito"/>
              </a:rPr>
              <a:t>s/w </a:t>
            </a:r>
            <a:r>
              <a:rPr sz="2000" spc="-10" dirty="0">
                <a:latin typeface="+mj-lt"/>
                <a:cs typeface="Carlito"/>
              </a:rPr>
              <a:t>by </a:t>
            </a:r>
            <a:r>
              <a:rPr sz="2000" dirty="0">
                <a:latin typeface="+mj-lt"/>
                <a:cs typeface="Carlito"/>
              </a:rPr>
              <a:t>changing its</a:t>
            </a:r>
            <a:r>
              <a:rPr sz="2000" spc="22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functions.</a:t>
            </a: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45" dirty="0">
                <a:latin typeface="+mj-lt"/>
                <a:cs typeface="Carlito"/>
              </a:rPr>
              <a:t>To </a:t>
            </a:r>
            <a:r>
              <a:rPr sz="2000" spc="-15" dirty="0">
                <a:latin typeface="+mj-lt"/>
                <a:cs typeface="Carlito"/>
              </a:rPr>
              <a:t>update </a:t>
            </a:r>
            <a:r>
              <a:rPr sz="2000" dirty="0">
                <a:latin typeface="+mj-lt"/>
                <a:cs typeface="Carlito"/>
              </a:rPr>
              <a:t>the</a:t>
            </a:r>
            <a:r>
              <a:rPr sz="2000" spc="190" dirty="0">
                <a:latin typeface="+mj-lt"/>
                <a:cs typeface="Carlito"/>
              </a:rPr>
              <a:t> </a:t>
            </a:r>
            <a:r>
              <a:rPr sz="2000" spc="-55" dirty="0">
                <a:latin typeface="+mj-lt"/>
                <a:cs typeface="Carlito"/>
              </a:rPr>
              <a:t>s/w.</a:t>
            </a:r>
            <a:endParaRPr sz="2000">
              <a:latin typeface="+mj-lt"/>
              <a:cs typeface="Carlito"/>
            </a:endParaRPr>
          </a:p>
          <a:p>
            <a:pPr marL="355600" marR="11239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45" dirty="0">
                <a:latin typeface="+mj-lt"/>
                <a:cs typeface="Carlito"/>
              </a:rPr>
              <a:t>To </a:t>
            </a:r>
            <a:r>
              <a:rPr sz="2000" dirty="0">
                <a:latin typeface="+mj-lt"/>
                <a:cs typeface="Carlito"/>
              </a:rPr>
              <a:t>adapt the </a:t>
            </a:r>
            <a:r>
              <a:rPr sz="2000" spc="-5" dirty="0">
                <a:latin typeface="+mj-lt"/>
                <a:cs typeface="Carlito"/>
              </a:rPr>
              <a:t>s/w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cope </a:t>
            </a:r>
            <a:r>
              <a:rPr sz="2000" dirty="0">
                <a:latin typeface="+mj-lt"/>
                <a:cs typeface="Carlito"/>
              </a:rPr>
              <a:t>with changes in the  </a:t>
            </a:r>
            <a:r>
              <a:rPr sz="2000" spc="-10" dirty="0">
                <a:latin typeface="+mj-lt"/>
                <a:cs typeface="Carlito"/>
              </a:rPr>
              <a:t>environment.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6146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19050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7730" y="192150"/>
            <a:ext cx="7768539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09495" marR="5080" indent="-1249045">
              <a:lnSpc>
                <a:spcPct val="100000"/>
              </a:lnSpc>
              <a:spcBef>
                <a:spcPts val="95"/>
              </a:spcBef>
            </a:pPr>
            <a:r>
              <a:rPr sz="2800" b="0" spc="-45" dirty="0">
                <a:latin typeface="+mj-lt"/>
                <a:cs typeface="Carlito"/>
              </a:rPr>
              <a:t>CATEGORIES </a:t>
            </a:r>
            <a:r>
              <a:rPr sz="2800" b="0" spc="-5" dirty="0">
                <a:latin typeface="+mj-lt"/>
                <a:cs typeface="Carlito"/>
              </a:rPr>
              <a:t>OF </a:t>
            </a:r>
            <a:r>
              <a:rPr sz="2800" b="0" spc="-30" dirty="0">
                <a:latin typeface="+mj-lt"/>
                <a:cs typeface="Carlito"/>
              </a:rPr>
              <a:t>SOFTWARE  </a:t>
            </a:r>
            <a:r>
              <a:rPr sz="2800" b="0" spc="-5" dirty="0">
                <a:latin typeface="+mj-lt"/>
                <a:cs typeface="Carlito"/>
              </a:rPr>
              <a:t>MAINTENANCE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5749"/>
            <a:ext cx="8071484" cy="3677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There are </a:t>
            </a:r>
            <a:r>
              <a:rPr sz="2000" spc="-20" dirty="0">
                <a:latin typeface="+mj-lt"/>
                <a:cs typeface="Carlito"/>
              </a:rPr>
              <a:t>four </a:t>
            </a:r>
            <a:r>
              <a:rPr sz="2000" spc="-5" dirty="0">
                <a:latin typeface="+mj-lt"/>
                <a:cs typeface="Carlito"/>
              </a:rPr>
              <a:t>types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software</a:t>
            </a:r>
            <a:r>
              <a:rPr sz="2000" spc="6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maintenance: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>
              <a:latin typeface="+mj-lt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b="1" spc="-15" dirty="0">
                <a:latin typeface="+mj-lt"/>
                <a:cs typeface="Carlito"/>
              </a:rPr>
              <a:t>Corrective maintenance</a:t>
            </a:r>
            <a:r>
              <a:rPr sz="2000" b="1" spc="105" dirty="0">
                <a:latin typeface="+mj-lt"/>
                <a:cs typeface="Carlito"/>
              </a:rPr>
              <a:t> </a:t>
            </a:r>
            <a:r>
              <a:rPr sz="2000" b="1" spc="-5" dirty="0">
                <a:latin typeface="+mj-lt"/>
                <a:cs typeface="Carlito"/>
              </a:rPr>
              <a:t>:</a:t>
            </a:r>
            <a:endParaRPr sz="2000">
              <a:latin typeface="+mj-lt"/>
              <a:cs typeface="Carlito"/>
            </a:endParaRPr>
          </a:p>
          <a:p>
            <a:pPr marL="527685">
              <a:lnSpc>
                <a:spcPct val="100000"/>
              </a:lnSpc>
            </a:pPr>
            <a:r>
              <a:rPr sz="2000" spc="-10" dirty="0">
                <a:latin typeface="+mj-lt"/>
                <a:cs typeface="Carlito"/>
              </a:rPr>
              <a:t>This </a:t>
            </a:r>
            <a:r>
              <a:rPr sz="2000" spc="-25" dirty="0">
                <a:latin typeface="+mj-lt"/>
                <a:cs typeface="Carlito"/>
              </a:rPr>
              <a:t>refer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modifications initiated by </a:t>
            </a:r>
            <a:r>
              <a:rPr sz="2000" spc="-20" dirty="0">
                <a:latin typeface="+mj-lt"/>
                <a:cs typeface="Carlito"/>
              </a:rPr>
              <a:t>defects </a:t>
            </a:r>
            <a:r>
              <a:rPr sz="2000" spc="-5" dirty="0">
                <a:latin typeface="+mj-lt"/>
                <a:cs typeface="Carlito"/>
              </a:rPr>
              <a:t>in the</a:t>
            </a:r>
            <a:r>
              <a:rPr sz="2000" spc="22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software.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>
              <a:latin typeface="+mj-lt"/>
              <a:cs typeface="Carlito"/>
            </a:endParaRPr>
          </a:p>
          <a:p>
            <a:pPr marL="546100" indent="-534035">
              <a:lnSpc>
                <a:spcPct val="100000"/>
              </a:lnSpc>
              <a:buAutoNum type="arabicPeriod" startAt="2"/>
              <a:tabLst>
                <a:tab pos="546100" algn="l"/>
                <a:tab pos="546735" algn="l"/>
              </a:tabLst>
            </a:pPr>
            <a:r>
              <a:rPr sz="2000" b="1" spc="-10" dirty="0">
                <a:latin typeface="+mj-lt"/>
                <a:cs typeface="Carlito"/>
              </a:rPr>
              <a:t>Adaptive</a:t>
            </a:r>
            <a:r>
              <a:rPr sz="2000" b="1" spc="20" dirty="0">
                <a:latin typeface="+mj-lt"/>
                <a:cs typeface="Carlito"/>
              </a:rPr>
              <a:t> </a:t>
            </a:r>
            <a:r>
              <a:rPr sz="2000" b="1" spc="-10" dirty="0">
                <a:latin typeface="+mj-lt"/>
                <a:cs typeface="Carlito"/>
              </a:rPr>
              <a:t>maintenance:</a:t>
            </a:r>
            <a:endParaRPr sz="2000">
              <a:latin typeface="+mj-lt"/>
              <a:cs typeface="Carlito"/>
            </a:endParaRPr>
          </a:p>
          <a:p>
            <a:pPr marL="529590">
              <a:lnSpc>
                <a:spcPts val="2160"/>
              </a:lnSpc>
              <a:spcBef>
                <a:spcPts val="5"/>
              </a:spcBef>
              <a:tabLst>
                <a:tab pos="832485" algn="l"/>
                <a:tab pos="1838325" algn="l"/>
                <a:tab pos="3027680" algn="l"/>
                <a:tab pos="3527425" algn="l"/>
                <a:tab pos="4591050" algn="l"/>
                <a:tab pos="4963160" algn="l"/>
                <a:tab pos="5764530" algn="l"/>
                <a:tab pos="6760209" algn="l"/>
                <a:tab pos="7106284" algn="l"/>
                <a:tab pos="7607934" algn="l"/>
              </a:tabLst>
            </a:pPr>
            <a:r>
              <a:rPr sz="2000" spc="-5" dirty="0">
                <a:latin typeface="+mj-lt"/>
                <a:cs typeface="Carlito"/>
              </a:rPr>
              <a:t>I</a:t>
            </a:r>
            <a:r>
              <a:rPr sz="2000" dirty="0">
                <a:latin typeface="+mj-lt"/>
                <a:cs typeface="Carlito"/>
              </a:rPr>
              <a:t>t	includes	</a:t>
            </a:r>
            <a:r>
              <a:rPr sz="2000" spc="-5" dirty="0">
                <a:latin typeface="+mj-lt"/>
                <a:cs typeface="Carlito"/>
              </a:rPr>
              <a:t>modi</a:t>
            </a:r>
            <a:r>
              <a:rPr sz="2000" spc="5" dirty="0">
                <a:latin typeface="+mj-lt"/>
                <a:cs typeface="Carlito"/>
              </a:rPr>
              <a:t>f</a:t>
            </a:r>
            <a:r>
              <a:rPr sz="2000" dirty="0">
                <a:latin typeface="+mj-lt"/>
                <a:cs typeface="Carlito"/>
              </a:rPr>
              <a:t>yi</a:t>
            </a:r>
            <a:r>
              <a:rPr sz="2000" spc="-15" dirty="0">
                <a:latin typeface="+mj-lt"/>
                <a:cs typeface="Carlito"/>
              </a:rPr>
              <a:t>n</a:t>
            </a:r>
            <a:r>
              <a:rPr sz="2000" dirty="0">
                <a:latin typeface="+mj-lt"/>
                <a:cs typeface="Carlito"/>
              </a:rPr>
              <a:t>g	the	</a:t>
            </a:r>
            <a:r>
              <a:rPr sz="2000" spc="-5" dirty="0">
                <a:latin typeface="+mj-lt"/>
                <a:cs typeface="Carlito"/>
              </a:rPr>
              <a:t>soft</a:t>
            </a:r>
            <a:r>
              <a:rPr sz="2000" spc="-40" dirty="0">
                <a:latin typeface="+mj-lt"/>
                <a:cs typeface="Carlito"/>
              </a:rPr>
              <a:t>w</a:t>
            </a:r>
            <a:r>
              <a:rPr sz="2000" dirty="0">
                <a:latin typeface="+mj-lt"/>
                <a:cs typeface="Carlito"/>
              </a:rPr>
              <a:t>a</a:t>
            </a:r>
            <a:r>
              <a:rPr sz="2000" spc="-35" dirty="0">
                <a:latin typeface="+mj-lt"/>
                <a:cs typeface="Carlito"/>
              </a:rPr>
              <a:t>r</a:t>
            </a:r>
            <a:r>
              <a:rPr sz="2000" dirty="0">
                <a:latin typeface="+mj-lt"/>
                <a:cs typeface="Carlito"/>
              </a:rPr>
              <a:t>e	</a:t>
            </a:r>
            <a:r>
              <a:rPr sz="2000" spc="-25" dirty="0">
                <a:latin typeface="+mj-lt"/>
                <a:cs typeface="Carlito"/>
              </a:rPr>
              <a:t>t</a:t>
            </a:r>
            <a:r>
              <a:rPr sz="2000" dirty="0">
                <a:latin typeface="+mj-lt"/>
                <a:cs typeface="Carlito"/>
              </a:rPr>
              <a:t>o	</a:t>
            </a:r>
            <a:r>
              <a:rPr sz="2000" spc="-5" dirty="0">
                <a:latin typeface="+mj-lt"/>
                <a:cs typeface="Carlito"/>
              </a:rPr>
              <a:t>m</a:t>
            </a:r>
            <a:r>
              <a:rPr sz="2000" spc="-25" dirty="0">
                <a:latin typeface="+mj-lt"/>
                <a:cs typeface="Carlito"/>
              </a:rPr>
              <a:t>at</a:t>
            </a:r>
            <a:r>
              <a:rPr sz="2000" dirty="0">
                <a:latin typeface="+mj-lt"/>
                <a:cs typeface="Carlito"/>
              </a:rPr>
              <a:t>ch	ch</a:t>
            </a:r>
            <a:r>
              <a:rPr sz="2000" spc="-10" dirty="0">
                <a:latin typeface="+mj-lt"/>
                <a:cs typeface="Carlito"/>
              </a:rPr>
              <a:t>a</a:t>
            </a:r>
            <a:r>
              <a:rPr sz="2000" spc="-15" dirty="0">
                <a:latin typeface="+mj-lt"/>
                <a:cs typeface="Carlito"/>
              </a:rPr>
              <a:t>n</a:t>
            </a:r>
            <a:r>
              <a:rPr sz="2000" spc="-10" dirty="0">
                <a:latin typeface="+mj-lt"/>
                <a:cs typeface="Carlito"/>
              </a:rPr>
              <a:t>g</a:t>
            </a:r>
            <a:r>
              <a:rPr sz="2000" dirty="0">
                <a:latin typeface="+mj-lt"/>
                <a:cs typeface="Carlito"/>
              </a:rPr>
              <a:t>es	</a:t>
            </a:r>
            <a:r>
              <a:rPr sz="2000" spc="-5" dirty="0">
                <a:latin typeface="+mj-lt"/>
                <a:cs typeface="Carlito"/>
              </a:rPr>
              <a:t>i</a:t>
            </a:r>
            <a:r>
              <a:rPr sz="2000" dirty="0">
                <a:latin typeface="+mj-lt"/>
                <a:cs typeface="Carlito"/>
              </a:rPr>
              <a:t>n	the	</a:t>
            </a:r>
            <a:r>
              <a:rPr sz="2000" spc="-30" dirty="0">
                <a:latin typeface="+mj-lt"/>
                <a:cs typeface="Carlito"/>
              </a:rPr>
              <a:t>ev</a:t>
            </a:r>
            <a:r>
              <a:rPr sz="2000" dirty="0">
                <a:latin typeface="+mj-lt"/>
                <a:cs typeface="Carlito"/>
              </a:rPr>
              <a:t>er</a:t>
            </a:r>
            <a:endParaRPr sz="2000">
              <a:latin typeface="+mj-lt"/>
              <a:cs typeface="Carlito"/>
            </a:endParaRPr>
          </a:p>
          <a:p>
            <a:pPr marL="927100">
              <a:lnSpc>
                <a:spcPts val="2160"/>
              </a:lnSpc>
            </a:pPr>
            <a:r>
              <a:rPr sz="2000" dirty="0">
                <a:latin typeface="+mj-lt"/>
                <a:cs typeface="Carlito"/>
              </a:rPr>
              <a:t>changing</a:t>
            </a:r>
            <a:r>
              <a:rPr sz="2000" spc="-3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environment.</a:t>
            </a:r>
            <a:endParaRPr sz="2000">
              <a:latin typeface="+mj-lt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>
              <a:latin typeface="Carlito"/>
              <a:cs typeface="Carlito"/>
            </a:endParaRPr>
          </a:p>
          <a:p>
            <a:pPr marL="541655" indent="-529590">
              <a:lnSpc>
                <a:spcPct val="100000"/>
              </a:lnSpc>
              <a:buAutoNum type="arabicPeriod" startAt="3"/>
              <a:tabLst>
                <a:tab pos="541655" algn="l"/>
                <a:tab pos="542290" algn="l"/>
              </a:tabLst>
            </a:pPr>
            <a:r>
              <a:rPr sz="2000" b="1" spc="-20" dirty="0">
                <a:latin typeface="+mj-lt"/>
                <a:cs typeface="Carlito"/>
              </a:rPr>
              <a:t>Perfective</a:t>
            </a:r>
            <a:r>
              <a:rPr sz="2000" b="1" spc="50" dirty="0">
                <a:latin typeface="+mj-lt"/>
                <a:cs typeface="Carlito"/>
              </a:rPr>
              <a:t> </a:t>
            </a:r>
            <a:r>
              <a:rPr sz="2000" b="1" spc="-10">
                <a:latin typeface="+mj-lt"/>
                <a:cs typeface="Carlito"/>
              </a:rPr>
              <a:t>maintenance</a:t>
            </a:r>
            <a:r>
              <a:rPr sz="2000" b="1" spc="-10" smtClean="0">
                <a:latin typeface="+mj-lt"/>
                <a:cs typeface="Carlito"/>
              </a:rPr>
              <a:t>:</a:t>
            </a:r>
            <a:endParaRPr lang="en-IN" sz="2000" b="1" spc="-10" dirty="0" smtClean="0">
              <a:latin typeface="+mj-lt"/>
              <a:cs typeface="Carlito"/>
            </a:endParaRPr>
          </a:p>
          <a:p>
            <a:pPr marL="541655" indent="-529590">
              <a:lnSpc>
                <a:spcPct val="100000"/>
              </a:lnSpc>
              <a:tabLst>
                <a:tab pos="541655" algn="l"/>
                <a:tab pos="542290" algn="l"/>
              </a:tabLst>
            </a:pPr>
            <a:r>
              <a:rPr lang="en-IN" sz="2000" spc="-10" dirty="0">
                <a:latin typeface="+mj-lt"/>
                <a:cs typeface="Carlito"/>
              </a:rPr>
              <a:t> </a:t>
            </a:r>
            <a:r>
              <a:rPr lang="en-IN" sz="2000" spc="-10" dirty="0" smtClean="0">
                <a:latin typeface="+mj-lt"/>
                <a:cs typeface="Carlito"/>
              </a:rPr>
              <a:t>      It include all efforts to polish or refine the quality of the software or documentation.</a:t>
            </a:r>
            <a:endParaRPr lang="en-IN" sz="2000" spc="-10" dirty="0">
              <a:latin typeface="+mj-lt"/>
              <a:cs typeface="Carlito"/>
            </a:endParaRPr>
          </a:p>
        </p:txBody>
      </p:sp>
      <p:pic>
        <p:nvPicPr>
          <p:cNvPr id="7170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002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09941"/>
            <a:ext cx="8073390" cy="1876154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69"/>
              </a:spcBef>
            </a:pPr>
            <a:r>
              <a:rPr sz="2800" b="1" dirty="0">
                <a:latin typeface="+mj-lt"/>
                <a:cs typeface="Carlito"/>
              </a:rPr>
              <a:t>4. </a:t>
            </a:r>
            <a:r>
              <a:rPr sz="2800" b="1" spc="-15" dirty="0">
                <a:latin typeface="+mj-lt"/>
                <a:cs typeface="Carlito"/>
              </a:rPr>
              <a:t>Preventive</a:t>
            </a:r>
            <a:r>
              <a:rPr sz="2800" b="1" spc="-50" dirty="0">
                <a:latin typeface="+mj-lt"/>
                <a:cs typeface="Carlito"/>
              </a:rPr>
              <a:t> </a:t>
            </a:r>
            <a:r>
              <a:rPr sz="2800" b="1" spc="-10" dirty="0">
                <a:latin typeface="+mj-lt"/>
                <a:cs typeface="Carlito"/>
              </a:rPr>
              <a:t>maintenance:</a:t>
            </a:r>
            <a:endParaRPr sz="2800">
              <a:latin typeface="+mj-lt"/>
              <a:cs typeface="Carlito"/>
            </a:endParaRPr>
          </a:p>
          <a:p>
            <a:pPr marL="355600" marR="5080" algn="just">
              <a:lnSpc>
                <a:spcPct val="100000"/>
              </a:lnSpc>
              <a:spcBef>
                <a:spcPts val="770"/>
              </a:spcBef>
            </a:pPr>
            <a:r>
              <a:rPr sz="2000" spc="-5" dirty="0">
                <a:latin typeface="+mj-lt"/>
                <a:cs typeface="Carlito"/>
              </a:rPr>
              <a:t>It is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process by </a:t>
            </a:r>
            <a:r>
              <a:rPr sz="2000" dirty="0">
                <a:latin typeface="+mj-lt"/>
                <a:cs typeface="Carlito"/>
              </a:rPr>
              <a:t>which </a:t>
            </a:r>
            <a:r>
              <a:rPr sz="2000" spc="-15" dirty="0">
                <a:latin typeface="+mj-lt"/>
                <a:cs typeface="Carlito"/>
              </a:rPr>
              <a:t>we </a:t>
            </a:r>
            <a:r>
              <a:rPr sz="2000" spc="-20" dirty="0">
                <a:latin typeface="+mj-lt"/>
                <a:cs typeface="Carlito"/>
              </a:rPr>
              <a:t>prevent </a:t>
            </a:r>
            <a:r>
              <a:rPr sz="2000" spc="-5" dirty="0">
                <a:latin typeface="+mj-lt"/>
                <a:cs typeface="Carlito"/>
              </a:rPr>
              <a:t>our  </a:t>
            </a:r>
            <a:r>
              <a:rPr sz="2000" spc="-30" dirty="0">
                <a:latin typeface="+mj-lt"/>
                <a:cs typeface="Carlito"/>
              </a:rPr>
              <a:t>system </a:t>
            </a:r>
            <a:r>
              <a:rPr sz="2000" spc="-15" dirty="0">
                <a:latin typeface="+mj-lt"/>
                <a:cs typeface="Carlito"/>
              </a:rPr>
              <a:t>from </a:t>
            </a:r>
            <a:r>
              <a:rPr sz="2000" spc="-5" dirty="0">
                <a:latin typeface="+mj-lt"/>
                <a:cs typeface="Carlito"/>
              </a:rPr>
              <a:t>being </a:t>
            </a:r>
            <a:r>
              <a:rPr sz="2000" spc="-10" dirty="0">
                <a:latin typeface="+mj-lt"/>
                <a:cs typeface="Carlito"/>
              </a:rPr>
              <a:t>obsolete. </a:t>
            </a:r>
            <a:r>
              <a:rPr sz="2000" spc="-5" dirty="0">
                <a:latin typeface="+mj-lt"/>
                <a:cs typeface="Carlito"/>
              </a:rPr>
              <a:t>It </a:t>
            </a:r>
            <a:r>
              <a:rPr sz="2000" spc="-15" dirty="0">
                <a:latin typeface="+mj-lt"/>
                <a:cs typeface="Carlito"/>
              </a:rPr>
              <a:t>involves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10" dirty="0">
                <a:latin typeface="+mj-lt"/>
                <a:cs typeface="Carlito"/>
              </a:rPr>
              <a:t>concept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5" dirty="0">
                <a:latin typeface="+mj-lt"/>
                <a:cs typeface="Carlito"/>
              </a:rPr>
              <a:t>reengineering </a:t>
            </a:r>
            <a:r>
              <a:rPr sz="2000" dirty="0">
                <a:latin typeface="+mj-lt"/>
                <a:cs typeface="Carlito"/>
              </a:rPr>
              <a:t>&amp; </a:t>
            </a:r>
            <a:r>
              <a:rPr sz="2000" spc="-25" dirty="0">
                <a:latin typeface="+mj-lt"/>
                <a:cs typeface="Carlito"/>
              </a:rPr>
              <a:t>reverse  </a:t>
            </a:r>
            <a:r>
              <a:rPr sz="2000" dirty="0">
                <a:latin typeface="+mj-lt"/>
                <a:cs typeface="Carlito"/>
              </a:rPr>
              <a:t>engineering in which </a:t>
            </a:r>
            <a:r>
              <a:rPr sz="2000" spc="5" dirty="0">
                <a:latin typeface="+mj-lt"/>
                <a:cs typeface="Carlito"/>
              </a:rPr>
              <a:t>an </a:t>
            </a:r>
            <a:r>
              <a:rPr sz="2000" spc="-5" dirty="0">
                <a:latin typeface="+mj-lt"/>
                <a:cs typeface="Carlito"/>
              </a:rPr>
              <a:t>old </a:t>
            </a:r>
            <a:r>
              <a:rPr sz="2000" spc="-30" dirty="0">
                <a:latin typeface="+mj-lt"/>
                <a:cs typeface="Carlito"/>
              </a:rPr>
              <a:t>system </a:t>
            </a:r>
            <a:r>
              <a:rPr sz="2000" dirty="0">
                <a:latin typeface="+mj-lt"/>
                <a:cs typeface="Carlito"/>
              </a:rPr>
              <a:t>with an  </a:t>
            </a:r>
            <a:r>
              <a:rPr sz="2000" spc="-5" dirty="0">
                <a:latin typeface="+mj-lt"/>
                <a:cs typeface="Carlito"/>
              </a:rPr>
              <a:t>old technology </a:t>
            </a:r>
            <a:r>
              <a:rPr sz="2000" dirty="0">
                <a:latin typeface="+mj-lt"/>
                <a:cs typeface="Carlito"/>
              </a:rPr>
              <a:t>is </a:t>
            </a:r>
            <a:r>
              <a:rPr sz="2000" spc="-10" dirty="0">
                <a:latin typeface="+mj-lt"/>
                <a:cs typeface="Carlito"/>
              </a:rPr>
              <a:t>re-engineered </a:t>
            </a:r>
            <a:r>
              <a:rPr sz="2000" spc="-5" dirty="0">
                <a:latin typeface="+mj-lt"/>
                <a:cs typeface="Carlito"/>
              </a:rPr>
              <a:t>using new  </a:t>
            </a:r>
            <a:r>
              <a:rPr sz="2000" spc="-25" dirty="0">
                <a:latin typeface="+mj-lt"/>
                <a:cs typeface="Carlito"/>
              </a:rPr>
              <a:t>technology. </a:t>
            </a:r>
            <a:r>
              <a:rPr sz="2000" dirty="0">
                <a:latin typeface="+mj-lt"/>
                <a:cs typeface="Carlito"/>
              </a:rPr>
              <a:t>This </a:t>
            </a:r>
            <a:r>
              <a:rPr sz="2000" spc="-10" dirty="0">
                <a:latin typeface="+mj-lt"/>
                <a:cs typeface="Carlito"/>
              </a:rPr>
              <a:t>maintenance </a:t>
            </a:r>
            <a:r>
              <a:rPr sz="2000" spc="-15" dirty="0">
                <a:latin typeface="+mj-lt"/>
                <a:cs typeface="Carlito"/>
              </a:rPr>
              <a:t>prevents 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30" dirty="0">
                <a:latin typeface="+mj-lt"/>
                <a:cs typeface="Carlito"/>
              </a:rPr>
              <a:t>system </a:t>
            </a:r>
            <a:r>
              <a:rPr sz="2000" spc="-15" dirty="0">
                <a:latin typeface="+mj-lt"/>
                <a:cs typeface="Carlito"/>
              </a:rPr>
              <a:t>from </a:t>
            </a:r>
            <a:r>
              <a:rPr sz="2000" spc="-5" dirty="0">
                <a:latin typeface="+mj-lt"/>
                <a:cs typeface="Carlito"/>
              </a:rPr>
              <a:t>dying</a:t>
            </a:r>
            <a:r>
              <a:rPr sz="2000" spc="5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out.</a:t>
            </a:r>
            <a:endParaRPr sz="2000">
              <a:latin typeface="+mj-lt"/>
              <a:cs typeface="Carlito"/>
            </a:endParaRPr>
          </a:p>
        </p:txBody>
      </p:sp>
      <p:pic>
        <p:nvPicPr>
          <p:cNvPr id="8194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3840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8472" y="461899"/>
            <a:ext cx="61493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25" dirty="0">
                <a:latin typeface="Carlito"/>
                <a:cs typeface="Carlito"/>
              </a:rPr>
              <a:t>SOFTWARE</a:t>
            </a:r>
            <a:r>
              <a:rPr sz="4400" b="0" spc="-80" dirty="0">
                <a:latin typeface="Carlito"/>
                <a:cs typeface="Carlito"/>
              </a:rPr>
              <a:t> </a:t>
            </a:r>
            <a:r>
              <a:rPr sz="4400" b="0" dirty="0">
                <a:latin typeface="Carlito"/>
                <a:cs typeface="Carlito"/>
              </a:rPr>
              <a:t>MAINTENANCE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7794" y="5958027"/>
            <a:ext cx="4876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rlito"/>
                <a:cs typeface="Carlito"/>
              </a:rPr>
              <a:t>Fig: </a:t>
            </a:r>
            <a:r>
              <a:rPr sz="2400" b="1" spc="-10" dirty="0">
                <a:latin typeface="Carlito"/>
                <a:cs typeface="Carlito"/>
              </a:rPr>
              <a:t>Distribution </a:t>
            </a:r>
            <a:r>
              <a:rPr sz="2400" b="1" dirty="0">
                <a:latin typeface="Carlito"/>
                <a:cs typeface="Carlito"/>
              </a:rPr>
              <a:t>of </a:t>
            </a:r>
            <a:r>
              <a:rPr sz="2400" b="1" spc="-10" dirty="0">
                <a:latin typeface="Carlito"/>
                <a:cs typeface="Carlito"/>
              </a:rPr>
              <a:t>maintenance</a:t>
            </a:r>
            <a:r>
              <a:rPr sz="2400" b="1" spc="-5" dirty="0">
                <a:latin typeface="Carlito"/>
                <a:cs typeface="Carlito"/>
              </a:rPr>
              <a:t> </a:t>
            </a:r>
            <a:r>
              <a:rPr sz="2400" b="1" spc="-15" dirty="0">
                <a:latin typeface="Carlito"/>
                <a:cs typeface="Carlito"/>
              </a:rPr>
              <a:t>effort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8718" y="1726066"/>
            <a:ext cx="7704658" cy="36244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218" name="Picture 2" descr="C:\Users\USER\Downloads\2c9ce1e2-51da-4b59-b506-9ca616b3b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1000"/>
            <a:ext cx="1524000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2758</Words>
  <Application>Microsoft Office PowerPoint</Application>
  <PresentationFormat>On-screen Show (4:3)</PresentationFormat>
  <Paragraphs>309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              Branch-CSE                                             6th sem B.Tech  Unit-4 SOFTWARE  MAINTENANCE </vt:lpstr>
      <vt:lpstr>Content</vt:lpstr>
      <vt:lpstr>                         INTRODUCTION</vt:lpstr>
      <vt:lpstr>       SOFTWARE AS AN EVOLUTIONARY  ENTITY</vt:lpstr>
      <vt:lpstr>NEED FOR MAINTENANCE</vt:lpstr>
      <vt:lpstr>AIM of Software Maintenance</vt:lpstr>
      <vt:lpstr>CATEGORIES OF SOFTWARE  MAINTENANCE</vt:lpstr>
      <vt:lpstr>Slide 8</vt:lpstr>
      <vt:lpstr>SOFTWARE MAINTENANCE</vt:lpstr>
      <vt:lpstr>Problems during Maintenance</vt:lpstr>
      <vt:lpstr>The Maintenance Process</vt:lpstr>
      <vt:lpstr>Slide 12</vt:lpstr>
      <vt:lpstr>Slide 13</vt:lpstr>
      <vt:lpstr>          Introduction to Re-Engineering</vt:lpstr>
      <vt:lpstr>Steps in Re-engineering</vt:lpstr>
      <vt:lpstr>Software Re-Engineering</vt:lpstr>
      <vt:lpstr>Slide 17</vt:lpstr>
      <vt:lpstr>Slide 18</vt:lpstr>
      <vt:lpstr>Source Code Translation</vt:lpstr>
      <vt:lpstr>Program Restructuring</vt:lpstr>
      <vt:lpstr>Slide 21</vt:lpstr>
      <vt:lpstr>         Advantages of Re-engineering</vt:lpstr>
      <vt:lpstr>                     Disadvantages of Re-engineering</vt:lpstr>
      <vt:lpstr>Scope and Tasks</vt:lpstr>
      <vt:lpstr>Slide 25</vt:lpstr>
      <vt:lpstr>Slide 26</vt:lpstr>
      <vt:lpstr>Reverse Engineering tasks</vt:lpstr>
      <vt:lpstr>Slide 28</vt:lpstr>
      <vt:lpstr>         Advantages of Reverse Engineering</vt:lpstr>
      <vt:lpstr>BASIC MODEL</vt:lpstr>
      <vt:lpstr> Comparison of three COCOMO models</vt:lpstr>
      <vt:lpstr>Intermediate Model</vt:lpstr>
      <vt:lpstr>  The cost drivers are grouped into four  categories: -</vt:lpstr>
      <vt:lpstr>Slide 34</vt:lpstr>
      <vt:lpstr>COCOMO Model</vt:lpstr>
      <vt:lpstr>Slide 36</vt:lpstr>
      <vt:lpstr> CONFIGURATION MANAGEMENT  ACTIVITIES</vt:lpstr>
      <vt:lpstr>          Goals of Change Control Process</vt:lpstr>
      <vt:lpstr>CASE Tools</vt:lpstr>
      <vt:lpstr>Slide 40</vt:lpstr>
      <vt:lpstr>Reasons for using CASE Tools</vt:lpstr>
      <vt:lpstr>Slide 42</vt:lpstr>
      <vt:lpstr>Characteristics of a CASE Tool</vt:lpstr>
      <vt:lpstr>Slide 44</vt:lpstr>
      <vt:lpstr>Limitations of CASE tools</vt:lpstr>
      <vt:lpstr>Slide 46</vt:lpstr>
      <vt:lpstr>        CASE Support in Software Life Cycle</vt:lpstr>
      <vt:lpstr>CASE Environment</vt:lpstr>
      <vt:lpstr>Benefits of CASE</vt:lpstr>
      <vt:lpstr>Advantages and Disadvantages of  CASE Tools:</vt:lpstr>
      <vt:lpstr>Software Risk Management</vt:lpstr>
      <vt:lpstr> Risk </vt:lpstr>
      <vt:lpstr>Another general categorization of  risks is -</vt:lpstr>
      <vt:lpstr>      RISK ANALYSIS AND MANAGEMENT    </vt:lpstr>
      <vt:lpstr>REACTIVE VS PROACTIVE RISK  STRATEGIES</vt:lpstr>
      <vt:lpstr>Slide 56</vt:lpstr>
      <vt:lpstr>Slide 57</vt:lpstr>
      <vt:lpstr>Slide 58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UNIT-4 SOFTWARE  MAINTENANCE</dc:title>
  <cp:lastModifiedBy>USER</cp:lastModifiedBy>
  <cp:revision>35</cp:revision>
  <dcterms:created xsi:type="dcterms:W3CDTF">2021-06-05T03:46:14Z</dcterms:created>
  <dcterms:modified xsi:type="dcterms:W3CDTF">2021-07-08T02:46:50Z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2016-04-18T00:00:00Z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2021-06-05T00:00:00Z</vt:filetime>
  </property>
</Properties>
</file>